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59" r:id="rId3"/>
    <p:sldId id="469" r:id="rId5"/>
    <p:sldId id="471" r:id="rId6"/>
    <p:sldId id="470" r:id="rId7"/>
    <p:sldId id="402" r:id="rId8"/>
    <p:sldId id="313" r:id="rId9"/>
    <p:sldId id="334" r:id="rId10"/>
    <p:sldId id="311" r:id="rId11"/>
    <p:sldId id="403" r:id="rId12"/>
    <p:sldId id="404" r:id="rId13"/>
    <p:sldId id="472" r:id="rId14"/>
    <p:sldId id="270" r:id="rId15"/>
    <p:sldId id="384" r:id="rId16"/>
    <p:sldId id="385" r:id="rId17"/>
    <p:sldId id="389" r:id="rId18"/>
    <p:sldId id="386" r:id="rId19"/>
    <p:sldId id="387" r:id="rId20"/>
    <p:sldId id="388" r:id="rId21"/>
    <p:sldId id="263" r:id="rId22"/>
    <p:sldId id="406" r:id="rId23"/>
    <p:sldId id="405" r:id="rId24"/>
    <p:sldId id="390" r:id="rId25"/>
    <p:sldId id="391" r:id="rId26"/>
    <p:sldId id="392" r:id="rId27"/>
    <p:sldId id="393" r:id="rId28"/>
    <p:sldId id="318" r:id="rId29"/>
    <p:sldId id="317" r:id="rId30"/>
    <p:sldId id="269" r:id="rId31"/>
    <p:sldId id="473" r:id="rId32"/>
    <p:sldId id="474" r:id="rId33"/>
    <p:sldId id="475" r:id="rId34"/>
    <p:sldId id="277" r:id="rId35"/>
    <p:sldId id="476" r:id="rId36"/>
    <p:sldId id="397" r:id="rId37"/>
    <p:sldId id="477" r:id="rId38"/>
    <p:sldId id="368" r:id="rId39"/>
    <p:sldId id="398" r:id="rId40"/>
    <p:sldId id="379" r:id="rId41"/>
    <p:sldId id="478" r:id="rId42"/>
    <p:sldId id="396" r:id="rId43"/>
    <p:sldId id="394" r:id="rId44"/>
    <p:sldId id="343" r:id="rId45"/>
    <p:sldId id="286" r:id="rId46"/>
    <p:sldId id="380" r:id="rId47"/>
    <p:sldId id="381" r:id="rId48"/>
    <p:sldId id="382" r:id="rId49"/>
    <p:sldId id="287" r:id="rId50"/>
    <p:sldId id="288" r:id="rId51"/>
    <p:sldId id="479" r:id="rId52"/>
    <p:sldId id="480" r:id="rId53"/>
    <p:sldId id="481" r:id="rId54"/>
    <p:sldId id="482" r:id="rId55"/>
    <p:sldId id="483" r:id="rId56"/>
    <p:sldId id="484" r:id="rId57"/>
    <p:sldId id="312" r:id="rId58"/>
    <p:sldId id="395" r:id="rId59"/>
    <p:sldId id="485" r:id="rId60"/>
    <p:sldId id="290" r:id="rId61"/>
    <p:sldId id="415" r:id="rId62"/>
    <p:sldId id="486" r:id="rId63"/>
    <p:sldId id="416" r:id="rId64"/>
    <p:sldId id="292" r:id="rId65"/>
    <p:sldId id="487" r:id="rId66"/>
    <p:sldId id="314" r:id="rId67"/>
    <p:sldId id="330" r:id="rId68"/>
    <p:sldId id="332" r:id="rId69"/>
    <p:sldId id="294" r:id="rId70"/>
    <p:sldId id="333" r:id="rId71"/>
    <p:sldId id="327" r:id="rId72"/>
    <p:sldId id="323" r:id="rId73"/>
    <p:sldId id="324" r:id="rId74"/>
    <p:sldId id="325" r:id="rId75"/>
    <p:sldId id="329" r:id="rId76"/>
    <p:sldId id="297" r:id="rId77"/>
    <p:sldId id="413" r:id="rId78"/>
    <p:sldId id="488" r:id="rId79"/>
    <p:sldId id="414" r:id="rId80"/>
  </p:sldIdLst>
  <p:sldSz cx="9144000" cy="6858000" type="screen4x3"/>
  <p:notesSz cx="6858000" cy="9144000"/>
  <p:custDataLst>
    <p:tags r:id="rId84"/>
  </p:custDataLst>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292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000000"/>
    <a:srgbClr val="FFFF00"/>
    <a:srgbClr val="FF00FF"/>
    <a:srgbClr val="FF0000"/>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581"/>
    <p:restoredTop sz="80024"/>
  </p:normalViewPr>
  <p:slideViewPr>
    <p:cSldViewPr showGuides="1">
      <p:cViewPr varScale="1">
        <p:scale>
          <a:sx n="89" d="100"/>
          <a:sy n="89" d="100"/>
        </p:scale>
        <p:origin x="-1638" y="-96"/>
      </p:cViewPr>
      <p:guideLst>
        <p:guide orient="horz" pos="2160"/>
        <p:guide pos="2926"/>
      </p:guideLst>
    </p:cSldViewPr>
  </p:slideViewPr>
  <p:outlineViewPr>
    <p:cViewPr>
      <p:scale>
        <a:sx n="33" d="100"/>
        <a:sy n="33" d="100"/>
      </p:scale>
      <p:origin x="0" y="0"/>
    </p:cViewPr>
  </p:outlineViewPr>
  <p:notesTextViewPr>
    <p:cViewPr>
      <p:scale>
        <a:sx n="100" d="100"/>
        <a:sy n="100" d="100"/>
      </p:scale>
      <p:origin x="0" y="0"/>
    </p:cViewPr>
  </p:notesTextViewPr>
  <p:sorterViewPr showFormatting="0">
    <p:cViewPr>
      <p:scale>
        <a:sx n="66" d="100"/>
        <a:sy n="66" d="100"/>
      </p:scale>
      <p:origin x="0" y="132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4" Type="http://schemas.openxmlformats.org/officeDocument/2006/relationships/tags" Target="tags/tag2.xml"/><Relationship Id="rId83" Type="http://schemas.openxmlformats.org/officeDocument/2006/relationships/tableStyles" Target="tableStyles.xml"/><Relationship Id="rId82" Type="http://schemas.openxmlformats.org/officeDocument/2006/relationships/viewProps" Target="viewProps.xml"/><Relationship Id="rId81" Type="http://schemas.openxmlformats.org/officeDocument/2006/relationships/presProps" Target="presProps.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jpeg>
</file>

<file path=ppt/media/image33.png>
</file>

<file path=ppt/media/image34.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82946"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defRPr kumimoji="1" sz="1200">
                <a:latin typeface="Times New Roman" panose="02020603050405020304" pitchFamily="18" charset="0"/>
                <a:ea typeface="宋体" panose="02010600030101010101" pitchFamily="2" charset="-122"/>
              </a:defRPr>
            </a:lvl1pPr>
          </a:lstStyle>
          <a:p>
            <a:pPr marL="0" marR="0" lvl="0" indent="0" algn="l" defTabSz="914400" rtl="0" eaLnBrk="1" fontAlgn="base" latinLnBrk="0" hangingPunct="1">
              <a:spcBef>
                <a:spcPct val="0"/>
              </a:spcBef>
              <a:spcAft>
                <a:spcPct val="0"/>
              </a:spcAft>
              <a:buClrTx/>
              <a:buSzTx/>
              <a:buFontTx/>
              <a:buNone/>
              <a:defRPr/>
            </a:pPr>
            <a:endParaRPr kumimoji="1" lang="en-US" altLang="zh-CN" sz="1200" b="0"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endParaRPr>
          </a:p>
        </p:txBody>
      </p:sp>
      <p:sp>
        <p:nvSpPr>
          <p:cNvPr id="82947" name="Rectangle 3"/>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kumimoji="1" sz="1200">
                <a:latin typeface="Times New Roman" panose="02020603050405020304" pitchFamily="18" charset="0"/>
                <a:ea typeface="宋体" panose="02010600030101010101" pitchFamily="2" charset="-122"/>
              </a:defRPr>
            </a:lvl1pPr>
          </a:lstStyle>
          <a:p>
            <a:pPr marL="0" marR="0" lvl="0" indent="0" algn="r" defTabSz="914400" rtl="0" eaLnBrk="1" fontAlgn="base" latinLnBrk="0" hangingPunct="1">
              <a:spcBef>
                <a:spcPct val="0"/>
              </a:spcBef>
              <a:spcAft>
                <a:spcPct val="0"/>
              </a:spcAft>
              <a:buClrTx/>
              <a:buSzTx/>
              <a:buFontTx/>
              <a:buNone/>
              <a:defRPr/>
            </a:pPr>
            <a:endParaRPr kumimoji="1" lang="en-US" altLang="zh-CN" sz="1200" b="0"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endParaRPr>
          </a:p>
        </p:txBody>
      </p:sp>
      <p:sp>
        <p:nvSpPr>
          <p:cNvPr id="3076" name="Rectangle 4"/>
          <p:cNvSpPr>
            <a:spLocks noGrp="1" noRot="1" noChangeAspect="1" noTextEdit="1"/>
          </p:cNvSpPr>
          <p:nvPr>
            <p:ph type="sldImg"/>
          </p:nvPr>
        </p:nvSpPr>
        <p:spPr>
          <a:xfrm>
            <a:off x="1143000" y="685800"/>
            <a:ext cx="4572000" cy="3429000"/>
          </a:xfrm>
          <a:prstGeom prst="rect">
            <a:avLst/>
          </a:prstGeom>
          <a:noFill/>
          <a:ln w="9525" cap="flat" cmpd="sng">
            <a:solidFill>
              <a:srgbClr val="000000"/>
            </a:solidFill>
            <a:prstDash val="solid"/>
            <a:miter/>
            <a:headEnd type="none" w="med" len="med"/>
            <a:tailEnd type="none" w="med" len="med"/>
          </a:ln>
        </p:spPr>
      </p:sp>
      <p:sp>
        <p:nvSpPr>
          <p:cNvPr id="82949" name="Rectangle 5"/>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marL="0" marR="0" lvl="0" indent="0" algn="l" defTabSz="914400" rtl="0" eaLnBrk="0" fontAlgn="base" latinLnBrk="0" hangingPunct="0">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rPr>
              <a:t>单击此处编辑母版文本样式</a:t>
            </a:r>
            <a:endParaRPr kumimoji="0"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endParaRPr>
          </a:p>
          <a:p>
            <a:pPr marL="457200" marR="0" lvl="1" indent="0" algn="l" defTabSz="914400" rtl="0" eaLnBrk="0" fontAlgn="base" latinLnBrk="0" hangingPunct="0">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rPr>
              <a:t>第二级</a:t>
            </a:r>
            <a:endParaRPr kumimoji="0"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endParaRPr>
          </a:p>
          <a:p>
            <a:pPr marL="914400" marR="0" lvl="2" indent="0" algn="l" defTabSz="914400" rtl="0" eaLnBrk="0" fontAlgn="base" latinLnBrk="0" hangingPunct="0">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rPr>
              <a:t>第三级</a:t>
            </a:r>
            <a:endParaRPr kumimoji="0"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endParaRPr>
          </a:p>
          <a:p>
            <a:pPr marL="1371600" marR="0" lvl="3" indent="0" algn="l" defTabSz="914400" rtl="0" eaLnBrk="0" fontAlgn="base" latinLnBrk="0" hangingPunct="0">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rPr>
              <a:t>第四级</a:t>
            </a:r>
            <a:endParaRPr kumimoji="0"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endParaRPr>
          </a:p>
          <a:p>
            <a:pPr marL="1828800" marR="0" lvl="4" indent="0" algn="l" defTabSz="914400" rtl="0" eaLnBrk="0" fontAlgn="base" latinLnBrk="0" hangingPunct="0">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rPr>
              <a:t>第五级</a:t>
            </a:r>
            <a:endParaRPr kumimoji="0"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endParaRPr>
          </a:p>
        </p:txBody>
      </p:sp>
      <p:sp>
        <p:nvSpPr>
          <p:cNvPr id="82950" name="Rectangle 6"/>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defRPr kumimoji="1" sz="1200">
                <a:latin typeface="Times New Roman" panose="02020603050405020304" pitchFamily="18" charset="0"/>
                <a:ea typeface="宋体" panose="02010600030101010101" pitchFamily="2" charset="-122"/>
              </a:defRPr>
            </a:lvl1pPr>
          </a:lstStyle>
          <a:p>
            <a:pPr marL="0" marR="0" lvl="0" indent="0" algn="l" defTabSz="914400" rtl="0" eaLnBrk="1" fontAlgn="base" latinLnBrk="0" hangingPunct="1">
              <a:spcBef>
                <a:spcPct val="0"/>
              </a:spcBef>
              <a:spcAft>
                <a:spcPct val="0"/>
              </a:spcAft>
              <a:buClrTx/>
              <a:buSzTx/>
              <a:buFontTx/>
              <a:buNone/>
              <a:defRPr/>
            </a:pPr>
            <a:endParaRPr kumimoji="1" lang="en-US" altLang="zh-CN" sz="1200" b="0"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endParaRPr>
          </a:p>
        </p:txBody>
      </p:sp>
      <p:sp>
        <p:nvSpPr>
          <p:cNvPr id="82951"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p>
            <a:pPr lvl="0" algn="r" eaLnBrk="1" fontAlgn="base" hangingPunct="1"/>
            <a:fld id="{9A0DB2DC-4C9A-4742-B13C-FB6460FD3503}" type="slidenum">
              <a:rPr lang="en-US" altLang="zh-CN" sz="1200" strike="noStrike" noProof="1" dirty="0">
                <a:latin typeface="Times New Roman" panose="02020603050405020304" pitchFamily="18" charset="0"/>
                <a:ea typeface="宋体" panose="02010600030101010101" pitchFamily="2" charset="-122"/>
                <a:cs typeface="+mn-ea"/>
              </a:rPr>
            </a:fld>
            <a:endParaRPr lang="en-US" altLang="zh-CN" sz="1200" strike="noStrike" noProof="1" dirty="0">
              <a:latin typeface="Times New Roman" panose="02020603050405020304" pitchFamily="18" charset="0"/>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5" Type="http://schemas.openxmlformats.org/officeDocument/2006/relationships/hyperlink" Target="http://baike.baidu.com/view/302346.htm" TargetMode="External"/><Relationship Id="rId4" Type="http://schemas.openxmlformats.org/officeDocument/2006/relationships/hyperlink" Target="http://baike.baidu.com/view/10475.htm" TargetMode="External"/><Relationship Id="rId3" Type="http://schemas.openxmlformats.org/officeDocument/2006/relationships/hyperlink" Target="http://baike.baidu.com/view/18536.htm" TargetMode="External"/><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121" name="Slide Image Placeholder 1"/>
          <p:cNvSpPr>
            <a:spLocks noGrp="1" noRot="1" noChangeAspect="1" noTextEdit="1"/>
          </p:cNvSpPr>
          <p:nvPr>
            <p:ph type="sldImg"/>
          </p:nvPr>
        </p:nvSpPr>
        <p:spPr/>
      </p:sp>
      <p:sp>
        <p:nvSpPr>
          <p:cNvPr id="5122" name="Notes Placeholder 2"/>
          <p:cNvSpPr>
            <a:spLocks noGrp="1"/>
          </p:cNvSpPr>
          <p:nvPr>
            <p:ph type="body"/>
          </p:nvPr>
        </p:nvSpPr>
        <p:spPr/>
        <p:txBody>
          <a:bodyPr wrap="square" lIns="91440" tIns="45720" rIns="91440" bIns="45720" anchor="t" anchorCtr="0"/>
          <a:p>
            <a:pPr lvl="0"/>
            <a:endParaRPr lang="zh-CN" altLang="zh-CN" dirty="0"/>
          </a:p>
        </p:txBody>
      </p:sp>
      <p:sp>
        <p:nvSpPr>
          <p:cNvPr id="5123" name="Slide Number Placeholder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en-US" altLang="zh-CN" sz="1200" dirty="0">
                <a:latin typeface="Times New Roman" panose="02020603050405020304" pitchFamily="18" charset="0"/>
              </a:rPr>
            </a:fld>
            <a:endParaRPr lang="en-US" altLang="zh-CN" sz="1200" dirty="0">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parseInt(String s)表示将 “数字” 转换成10进制整数</a:t>
            </a:r>
            <a:endParaRPr lang="zh-CN" altLang="en-US"/>
          </a:p>
          <a:p>
            <a:endParaRPr lang="zh-CN" altLang="en-US"/>
          </a:p>
          <a:p>
            <a:r>
              <a:rPr lang="zh-CN" altLang="en-US"/>
              <a:t>parseInt(String s，int radix)表示将radix 进制的字符串“s” 转换为10进制整数</a:t>
            </a:r>
            <a:endParaRPr lang="zh-CN" altLang="en-US"/>
          </a:p>
          <a:p>
            <a:endParaRPr lang="zh-CN" altLang="en-US"/>
          </a:p>
          <a:p>
            <a:r>
              <a:rPr lang="zh-CN" altLang="en-US"/>
              <a:t>radix为可选参数，如果没有默认是十进制，如果字符串s以0x开头，表示是16进制的s，以0开头，表示是8进制的s。</a:t>
            </a:r>
            <a:endParaRPr lang="zh-CN" altLang="en-US"/>
          </a:p>
          <a:p>
            <a:endParaRPr lang="zh-CN" altLang="en-US"/>
          </a:p>
          <a:p>
            <a:r>
              <a:rPr lang="zh-CN" altLang="en-US"/>
              <a:t>例子：parseInt("444",16) 表示将16进制的444转换成10进制的数，结果为1092</a:t>
            </a:r>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1" name="幻灯片图像占位符 1"/>
          <p:cNvSpPr>
            <a:spLocks noGrp="1" noRot="1" noChangeAspect="1" noTextEdit="1"/>
          </p:cNvSpPr>
          <p:nvPr>
            <p:ph type="sldImg"/>
          </p:nvPr>
        </p:nvSpPr>
        <p:spPr/>
      </p:sp>
      <p:sp>
        <p:nvSpPr>
          <p:cNvPr id="46082" name="备注占位符 2"/>
          <p:cNvSpPr>
            <a:spLocks noGrp="1"/>
          </p:cNvSpPr>
          <p:nvPr>
            <p:ph type="body"/>
          </p:nvPr>
        </p:nvSpPr>
        <p:spPr/>
        <p:txBody>
          <a:bodyPr wrap="square" lIns="91440" tIns="45720" rIns="91440" bIns="45720" anchor="t" anchorCtr="0"/>
          <a:p>
            <a:pPr lvl="0"/>
            <a:r>
              <a:rPr lang="en-US" altLang="zh-CN" dirty="0">
                <a:solidFill>
                  <a:srgbClr val="000000"/>
                </a:solidFill>
                <a:ea typeface="楷体" panose="02010609060101010101" pitchFamily="49" charset="-122"/>
              </a:rPr>
              <a:t>Java</a:t>
            </a:r>
            <a:r>
              <a:rPr lang="zh-CN" altLang="en-US" dirty="0">
                <a:solidFill>
                  <a:srgbClr val="000000"/>
                </a:solidFill>
                <a:ea typeface="楷体" panose="02010609060101010101" pitchFamily="49" charset="-122"/>
              </a:rPr>
              <a:t>语言继承了大部分</a:t>
            </a:r>
            <a:r>
              <a:rPr lang="en-US" altLang="zh-CN" dirty="0">
                <a:solidFill>
                  <a:srgbClr val="000000"/>
                </a:solidFill>
                <a:ea typeface="楷体" panose="02010609060101010101" pitchFamily="49" charset="-122"/>
              </a:rPr>
              <a:t>C</a:t>
            </a:r>
            <a:r>
              <a:rPr lang="zh-CN" altLang="en-US" dirty="0">
                <a:solidFill>
                  <a:srgbClr val="000000"/>
                </a:solidFill>
                <a:ea typeface="楷体" panose="02010609060101010101" pitchFamily="49" charset="-122"/>
              </a:rPr>
              <a:t>和</a:t>
            </a:r>
            <a:r>
              <a:rPr lang="en-US" altLang="zh-CN" dirty="0">
                <a:solidFill>
                  <a:srgbClr val="000000"/>
                </a:solidFill>
                <a:ea typeface="楷体" panose="02010609060101010101" pitchFamily="49" charset="-122"/>
              </a:rPr>
              <a:t>C++</a:t>
            </a:r>
            <a:r>
              <a:rPr lang="zh-CN" altLang="en-US" dirty="0">
                <a:solidFill>
                  <a:srgbClr val="000000"/>
                </a:solidFill>
                <a:ea typeface="楷体" panose="02010609060101010101" pitchFamily="49" charset="-122"/>
              </a:rPr>
              <a:t>的操作符，多数操作符都保持了原有的定义。 </a:t>
            </a:r>
            <a:endParaRPr lang="zh-CN" altLang="en-US" dirty="0">
              <a:solidFill>
                <a:srgbClr val="000000"/>
              </a:solidFill>
              <a:ea typeface="楷体" panose="02010609060101010101" pitchFamily="49" charset="-122"/>
            </a:endParaRPr>
          </a:p>
          <a:p>
            <a:pPr lvl="0"/>
            <a:endParaRPr lang="zh-CN" altLang="en-US" dirty="0">
              <a:ea typeface="楷体" panose="02010609060101010101" pitchFamily="49" charset="-122"/>
            </a:endParaRPr>
          </a:p>
        </p:txBody>
      </p:sp>
      <p:sp>
        <p:nvSpPr>
          <p:cNvPr id="4608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en-US" altLang="zh-CN" sz="1200" dirty="0">
                <a:latin typeface="Times New Roman" panose="02020603050405020304" pitchFamily="18" charset="0"/>
              </a:rPr>
            </a:fld>
            <a:endParaRPr lang="en-US" altLang="zh-CN" sz="1200" dirty="0">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Rectangle 2"/>
          <p:cNvSpPr>
            <a:spLocks noGrp="1" noRot="1" noChangeAspect="1" noTextEdit="1"/>
          </p:cNvSpPr>
          <p:nvPr>
            <p:ph type="sldImg"/>
          </p:nvPr>
        </p:nvSpPr>
        <p:spPr/>
      </p:sp>
      <p:sp>
        <p:nvSpPr>
          <p:cNvPr id="48130" name="Rectangle 3"/>
          <p:cNvSpPr>
            <a:spLocks noGrp="1"/>
          </p:cNvSpPr>
          <p:nvPr>
            <p:ph type="body"/>
          </p:nvPr>
        </p:nvSpPr>
        <p:spPr/>
        <p:txBody>
          <a:bodyPr wrap="square" lIns="91440" tIns="45720" rIns="91440" bIns="45720" anchor="t" anchorCtr="0"/>
          <a:p>
            <a:pPr lvl="0"/>
            <a:r>
              <a:rPr lang="zh-CN" altLang="en-US" dirty="0"/>
              <a:t>也是构成程序的要素</a:t>
            </a:r>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幻灯片图像占位符 1"/>
          <p:cNvSpPr>
            <a:spLocks noGrp="1" noRot="1" noChangeAspect="1" noTextEdit="1"/>
          </p:cNvSpPr>
          <p:nvPr>
            <p:ph type="sldImg"/>
          </p:nvPr>
        </p:nvSpPr>
        <p:spPr/>
      </p:sp>
      <p:sp>
        <p:nvSpPr>
          <p:cNvPr id="50178" name="备注占位符 2"/>
          <p:cNvSpPr>
            <a:spLocks noGrp="1"/>
          </p:cNvSpPr>
          <p:nvPr>
            <p:ph type="body"/>
          </p:nvPr>
        </p:nvSpPr>
        <p:spPr/>
        <p:txBody>
          <a:bodyPr wrap="square" lIns="91440" tIns="45720" rIns="91440" bIns="45720" anchor="t" anchorCtr="0"/>
          <a:p>
            <a:pPr lvl="0"/>
            <a:r>
              <a:rPr lang="zh-CN" altLang="en-US" dirty="0">
                <a:solidFill>
                  <a:srgbClr val="000000"/>
                </a:solidFill>
                <a:ea typeface="楷体" panose="02010609060101010101" pitchFamily="49" charset="-122"/>
              </a:rPr>
              <a:t>右边的值可以是任何常数、变量或者表达式，只要能产生一个值就行。</a:t>
            </a:r>
            <a:endParaRPr lang="en-US" altLang="zh-CN" dirty="0">
              <a:solidFill>
                <a:srgbClr val="000000"/>
              </a:solidFill>
              <a:ea typeface="楷体" panose="02010609060101010101" pitchFamily="49" charset="-122"/>
            </a:endParaRPr>
          </a:p>
          <a:p>
            <a:pPr lvl="0"/>
            <a:r>
              <a:rPr lang="zh-CN" altLang="en-US" dirty="0">
                <a:solidFill>
                  <a:srgbClr val="000000"/>
                </a:solidFill>
                <a:ea typeface="楷体" panose="02010609060101010101" pitchFamily="49" charset="-122"/>
              </a:rPr>
              <a:t>但左边的值必须是一个明确的、已命名的变量。</a:t>
            </a:r>
            <a:endParaRPr lang="en-US" altLang="zh-CN" dirty="0">
              <a:solidFill>
                <a:srgbClr val="000000"/>
              </a:solidFill>
              <a:ea typeface="楷体" panose="02010609060101010101" pitchFamily="49" charset="-122"/>
            </a:endParaRPr>
          </a:p>
          <a:p>
            <a:pPr lvl="0"/>
            <a:r>
              <a:rPr lang="zh-CN" altLang="en-US" dirty="0">
                <a:solidFill>
                  <a:srgbClr val="000000"/>
                </a:solidFill>
                <a:ea typeface="楷体" panose="02010609060101010101" pitchFamily="49" charset="-122"/>
              </a:rPr>
              <a:t>举个例子来说，可将一个常数赋给一个变量（</a:t>
            </a:r>
            <a:r>
              <a:rPr lang="en-US" altLang="zh-CN" dirty="0">
                <a:solidFill>
                  <a:srgbClr val="000000"/>
                </a:solidFill>
                <a:ea typeface="楷体" panose="02010609060101010101" pitchFamily="49" charset="-122"/>
              </a:rPr>
              <a:t>A=4;</a:t>
            </a:r>
            <a:r>
              <a:rPr lang="zh-CN" altLang="en-US" dirty="0">
                <a:solidFill>
                  <a:srgbClr val="000000"/>
                </a:solidFill>
                <a:ea typeface="楷体" panose="02010609060101010101" pitchFamily="49" charset="-122"/>
              </a:rPr>
              <a:t>），但不可将任何东西赋给一个常数（比如不能</a:t>
            </a:r>
            <a:r>
              <a:rPr lang="en-US" altLang="zh-CN" dirty="0">
                <a:solidFill>
                  <a:srgbClr val="000000"/>
                </a:solidFill>
                <a:ea typeface="楷体" panose="02010609060101010101" pitchFamily="49" charset="-122"/>
              </a:rPr>
              <a:t>4=A</a:t>
            </a:r>
            <a:r>
              <a:rPr lang="zh-CN" altLang="en-US" dirty="0">
                <a:solidFill>
                  <a:srgbClr val="000000"/>
                </a:solidFill>
                <a:ea typeface="楷体" panose="02010609060101010101" pitchFamily="49" charset="-122"/>
              </a:rPr>
              <a:t>）。</a:t>
            </a:r>
            <a:endParaRPr lang="zh-CN" altLang="en-US" dirty="0">
              <a:ea typeface="楷体" panose="02010609060101010101" pitchFamily="49" charset="-122"/>
            </a:endParaRPr>
          </a:p>
        </p:txBody>
      </p:sp>
      <p:sp>
        <p:nvSpPr>
          <p:cNvPr id="5017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en-US" altLang="zh-CN" sz="1200" dirty="0">
                <a:latin typeface="Times New Roman" panose="02020603050405020304" pitchFamily="18" charset="0"/>
              </a:rPr>
            </a:fld>
            <a:endParaRPr lang="en-US" altLang="zh-CN" sz="1200" dirty="0">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0657" name="Rectangle 2"/>
          <p:cNvSpPr>
            <a:spLocks noGrp="1" noRot="1" noChangeAspect="1" noTextEdit="1"/>
          </p:cNvSpPr>
          <p:nvPr>
            <p:ph type="sldImg"/>
          </p:nvPr>
        </p:nvSpPr>
        <p:spPr/>
      </p:sp>
      <p:sp>
        <p:nvSpPr>
          <p:cNvPr id="70658" name="Rectangle 3"/>
          <p:cNvSpPr>
            <a:spLocks noGrp="1"/>
          </p:cNvSpPr>
          <p:nvPr>
            <p:ph type="body"/>
          </p:nvPr>
        </p:nvSpPr>
        <p:spPr/>
        <p:txBody>
          <a:bodyPr wrap="square" lIns="91440" tIns="45720" rIns="91440" bIns="45720" anchor="t" anchorCtr="0"/>
          <a:p>
            <a:pPr lvl="0"/>
            <a:r>
              <a:rPr lang="zh-CN" altLang="en-US" dirty="0">
                <a:solidFill>
                  <a:srgbClr val="000000"/>
                </a:solidFill>
              </a:rPr>
              <a:t>，用在语法上需要出现一个语句，但语义上并不需要任何行为的情况</a:t>
            </a:r>
            <a:endParaRPr lang="zh-CN" altLang="en-US" dirty="0">
              <a:solidFill>
                <a:srgbClr val="000000"/>
              </a:solidFill>
            </a:endParaRPr>
          </a:p>
          <a:p>
            <a:pPr lvl="0" eaLnBrk="1" hangingPunct="1">
              <a:spcBef>
                <a:spcPct val="0"/>
              </a:spcBef>
              <a:buFont typeface="Wingdings" panose="05000000000000000000" pitchFamily="2" charset="2"/>
              <a:buChar char="l"/>
            </a:pPr>
            <a:r>
              <a:rPr lang="zh-CN" altLang="en-US" dirty="0">
                <a:solidFill>
                  <a:srgbClr val="000000"/>
                </a:solidFill>
              </a:rPr>
              <a:t>基本语句完成一些基本操作，如声明、赋值等。控制流语句用于控制程序流程，决定语句执行的顺序，包括选择语句和循环语句。</a:t>
            </a:r>
            <a:endParaRPr lang="en-US" altLang="zh-CN" dirty="0">
              <a:solidFill>
                <a:srgbClr val="000000"/>
              </a:solidFill>
            </a:endParaRPr>
          </a:p>
          <a:p>
            <a:pPr lvl="0"/>
            <a:endParaRPr lang="zh-CN" altLang="en-US" dirty="0">
              <a:solidFill>
                <a:srgbClr val="000000"/>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6801" name="Rectangle 7"/>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en-US" altLang="zh-CN" sz="1200" dirty="0">
                <a:latin typeface="Times New Roman" panose="02020603050405020304" pitchFamily="18" charset="0"/>
              </a:rPr>
            </a:fld>
            <a:endParaRPr lang="en-US" altLang="zh-CN" sz="1200" dirty="0">
              <a:latin typeface="Times New Roman" panose="02020603050405020304" pitchFamily="18" charset="0"/>
            </a:endParaRPr>
          </a:p>
        </p:txBody>
      </p:sp>
      <p:sp>
        <p:nvSpPr>
          <p:cNvPr id="76802" name="Rectangle 2"/>
          <p:cNvSpPr>
            <a:spLocks noGrp="1" noRot="1" noChangeAspect="1" noTextEdit="1"/>
          </p:cNvSpPr>
          <p:nvPr>
            <p:ph type="sldImg"/>
          </p:nvPr>
        </p:nvSpPr>
        <p:spPr/>
      </p:sp>
      <p:sp>
        <p:nvSpPr>
          <p:cNvPr id="76803" name="Rectangle 3"/>
          <p:cNvSpPr>
            <a:spLocks noGrp="1"/>
          </p:cNvSpPr>
          <p:nvPr>
            <p:ph type="body"/>
          </p:nvPr>
        </p:nvSpPr>
        <p:spPr/>
        <p:txBody>
          <a:bodyPr wrap="square" lIns="91440" tIns="45720" rIns="91440" bIns="45720" anchor="t" anchorCtr="0"/>
          <a:p>
            <a:pPr lvl="0" eaLnBrk="1" hangingPunct="1"/>
            <a:r>
              <a:rPr lang="en-US" altLang="zh-CN" dirty="0"/>
              <a:t>If else</a:t>
            </a:r>
            <a:r>
              <a:rPr lang="zh-CN" altLang="en-US" dirty="0"/>
              <a:t>的括号问题</a:t>
            </a:r>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0897" name="幻灯片图像占位符 1"/>
          <p:cNvSpPr>
            <a:spLocks noGrp="1" noRot="1" noChangeAspect="1" noTextEdit="1"/>
          </p:cNvSpPr>
          <p:nvPr>
            <p:ph type="sldImg"/>
          </p:nvPr>
        </p:nvSpPr>
        <p:spPr/>
      </p:sp>
      <p:sp>
        <p:nvSpPr>
          <p:cNvPr id="80898" name="备注占位符 2"/>
          <p:cNvSpPr>
            <a:spLocks noGrp="1"/>
          </p:cNvSpPr>
          <p:nvPr>
            <p:ph type="body"/>
          </p:nvPr>
        </p:nvSpPr>
        <p:spPr/>
        <p:txBody>
          <a:bodyPr wrap="square" lIns="91440" tIns="45720" rIns="91440" bIns="45720" anchor="t" anchorCtr="0"/>
          <a:p>
            <a:pPr lvl="0"/>
            <a:r>
              <a:rPr lang="zh-CN" altLang="en-US" dirty="0"/>
              <a:t>在不少实际问题中有许多具有规律性的重复操作</a:t>
            </a:r>
            <a:r>
              <a:rPr lang="en-US" altLang="zh-CN" dirty="0"/>
              <a:t>,</a:t>
            </a:r>
            <a:r>
              <a:rPr lang="zh-CN" altLang="en-US" dirty="0"/>
              <a:t>因此在程序中就需要重复执行某些语句。</a:t>
            </a:r>
            <a:endParaRPr lang="zh-CN" altLang="en-US" dirty="0"/>
          </a:p>
        </p:txBody>
      </p:sp>
      <p:sp>
        <p:nvSpPr>
          <p:cNvPr id="8089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en-US" altLang="zh-CN" sz="1200" dirty="0">
                <a:latin typeface="Times New Roman" panose="02020603050405020304" pitchFamily="18" charset="0"/>
              </a:rPr>
            </a:fld>
            <a:endParaRPr lang="en-US" altLang="zh-CN" sz="1200" dirty="0">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Slide Image Placeholder 1"/>
          <p:cNvSpPr>
            <a:spLocks noGrp="1" noRot="1" noChangeAspect="1" noTextEdit="1"/>
          </p:cNvSpPr>
          <p:nvPr>
            <p:ph type="sldImg"/>
          </p:nvPr>
        </p:nvSpPr>
        <p:spPr/>
      </p:sp>
      <p:sp>
        <p:nvSpPr>
          <p:cNvPr id="7170" name="Notes Placeholder 2"/>
          <p:cNvSpPr>
            <a:spLocks noGrp="1"/>
          </p:cNvSpPr>
          <p:nvPr>
            <p:ph type="body"/>
          </p:nvPr>
        </p:nvSpPr>
        <p:spPr/>
        <p:txBody>
          <a:bodyPr wrap="square" lIns="91440" tIns="45720" rIns="91440" bIns="45720" anchor="t" anchorCtr="0"/>
          <a:p>
            <a:pPr lvl="0"/>
            <a:r>
              <a:rPr lang="zh-CN" altLang="en-US" dirty="0"/>
              <a:t>最最基础的知识</a:t>
            </a:r>
            <a:endParaRPr lang="zh-CN" altLang="en-US" dirty="0"/>
          </a:p>
          <a:p>
            <a:pPr lvl="0"/>
            <a:r>
              <a:rPr lang="zh-CN" altLang="en-US" dirty="0"/>
              <a:t>学英语，先学</a:t>
            </a:r>
            <a:r>
              <a:rPr lang="en-US" altLang="zh-CN" dirty="0"/>
              <a:t>26</a:t>
            </a:r>
            <a:r>
              <a:rPr lang="zh-CN" altLang="en-US" dirty="0"/>
              <a:t>个字母，然后再学单词，再学造句，作文</a:t>
            </a:r>
            <a:endParaRPr lang="zh-CN" altLang="zh-CN" dirty="0"/>
          </a:p>
        </p:txBody>
      </p:sp>
      <p:sp>
        <p:nvSpPr>
          <p:cNvPr id="7171" name="Slide Number Placeholder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en-US" altLang="zh-CN" sz="1200" dirty="0">
                <a:latin typeface="Times New Roman" panose="02020603050405020304" pitchFamily="18" charset="0"/>
              </a:rPr>
            </a:fld>
            <a:endParaRPr lang="en-US" altLang="zh-CN" sz="1200" dirty="0">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Rectangle 7"/>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en-US" altLang="zh-CN" sz="1200" dirty="0">
                <a:latin typeface="Times New Roman" panose="02020603050405020304" pitchFamily="18" charset="0"/>
              </a:rPr>
            </a:fld>
            <a:endParaRPr lang="en-US" altLang="zh-CN" sz="1200" dirty="0">
              <a:latin typeface="Times New Roman" panose="02020603050405020304" pitchFamily="18" charset="0"/>
            </a:endParaRPr>
          </a:p>
        </p:txBody>
      </p:sp>
      <p:sp>
        <p:nvSpPr>
          <p:cNvPr id="11266" name="Rectangle 2"/>
          <p:cNvSpPr>
            <a:spLocks noGrp="1" noRot="1" noChangeAspect="1" noTextEdit="1"/>
          </p:cNvSpPr>
          <p:nvPr>
            <p:ph type="sldImg"/>
          </p:nvPr>
        </p:nvSpPr>
        <p:spPr/>
      </p:sp>
      <p:sp>
        <p:nvSpPr>
          <p:cNvPr id="11267" name="Rectangle 3"/>
          <p:cNvSpPr>
            <a:spLocks noGrp="1"/>
          </p:cNvSpPr>
          <p:nvPr>
            <p:ph type="body"/>
          </p:nvPr>
        </p:nvSpPr>
        <p:spPr/>
        <p:txBody>
          <a:bodyPr wrap="square" lIns="91440" tIns="45720" rIns="91440" bIns="45720" anchor="t" anchorCtr="0"/>
          <a:p>
            <a:pPr marL="742950" lvl="1" indent="-285750"/>
            <a:r>
              <a:rPr lang="zh-CN" altLang="en-US" dirty="0">
                <a:solidFill>
                  <a:srgbClr val="000000"/>
                </a:solidFill>
              </a:rPr>
              <a:t>标示符首位不能是数字</a:t>
            </a:r>
            <a:endParaRPr lang="en-US" altLang="zh-CN" dirty="0">
              <a:solidFill>
                <a:srgbClr val="000000"/>
              </a:solidFill>
            </a:endParaRPr>
          </a:p>
          <a:p>
            <a:pPr marL="742950" lvl="1" indent="-285750"/>
            <a:r>
              <a:rPr lang="en-US" altLang="zh-CN" dirty="0">
                <a:solidFill>
                  <a:srgbClr val="000000"/>
                </a:solidFill>
              </a:rPr>
              <a:t>Java</a:t>
            </a:r>
            <a:r>
              <a:rPr lang="zh-CN" altLang="en-US" dirty="0">
                <a:solidFill>
                  <a:srgbClr val="000000"/>
                </a:solidFill>
              </a:rPr>
              <a:t>系统最多可以识别前</a:t>
            </a:r>
            <a:r>
              <a:rPr lang="en-US" altLang="zh-CN" dirty="0">
                <a:solidFill>
                  <a:srgbClr val="000000"/>
                </a:solidFill>
              </a:rPr>
              <a:t>255</a:t>
            </a:r>
            <a:r>
              <a:rPr lang="zh-CN" altLang="en-US" dirty="0">
                <a:solidFill>
                  <a:srgbClr val="000000"/>
                </a:solidFill>
              </a:rPr>
              <a:t>个字</a:t>
            </a:r>
            <a:endParaRPr lang="zh-CN" altLang="en-US" dirty="0">
              <a:solidFill>
                <a:srgbClr val="000000"/>
              </a:solidFill>
            </a:endParaRPr>
          </a:p>
          <a:p>
            <a:pPr marL="742950" lvl="1" indent="-285750"/>
            <a:r>
              <a:rPr lang="en-US" altLang="zh-CN" dirty="0">
                <a:solidFill>
                  <a:srgbClr val="000000"/>
                </a:solidFill>
              </a:rPr>
              <a:t>Java</a:t>
            </a:r>
            <a:r>
              <a:rPr lang="zh-CN" altLang="en-US" dirty="0">
                <a:solidFill>
                  <a:srgbClr val="000000"/>
                </a:solidFill>
              </a:rPr>
              <a:t>标识符中的字母是</a:t>
            </a:r>
            <a:r>
              <a:rPr lang="zh-CN" altLang="en-US" b="1" dirty="0">
                <a:solidFill>
                  <a:srgbClr val="0000FF"/>
                </a:solidFill>
              </a:rPr>
              <a:t>大小写相关</a:t>
            </a:r>
            <a:r>
              <a:rPr lang="zh-CN" altLang="en-US" dirty="0">
                <a:solidFill>
                  <a:srgbClr val="000000"/>
                </a:solidFill>
              </a:rPr>
              <a:t>的</a:t>
            </a:r>
            <a:endParaRPr lang="en-US" altLang="zh-CN" dirty="0">
              <a:solidFill>
                <a:srgbClr val="000000"/>
              </a:solidFill>
            </a:endParaRPr>
          </a:p>
          <a:p>
            <a:pPr lvl="0" eaLnBrk="1" hangingPunct="1"/>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3" name="Rectangle 7"/>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en-US" altLang="zh-CN" sz="1200" dirty="0">
                <a:latin typeface="Times New Roman" panose="02020603050405020304" pitchFamily="18" charset="0"/>
              </a:rPr>
            </a:fld>
            <a:endParaRPr lang="en-US" altLang="zh-CN" sz="1200" dirty="0">
              <a:latin typeface="Times New Roman" panose="02020603050405020304" pitchFamily="18" charset="0"/>
            </a:endParaRPr>
          </a:p>
        </p:txBody>
      </p:sp>
      <p:sp>
        <p:nvSpPr>
          <p:cNvPr id="13314" name="Rectangle 2"/>
          <p:cNvSpPr>
            <a:spLocks noGrp="1" noRot="1" noChangeAspect="1" noTextEdit="1"/>
          </p:cNvSpPr>
          <p:nvPr>
            <p:ph type="sldImg"/>
          </p:nvPr>
        </p:nvSpPr>
        <p:spPr/>
      </p:sp>
      <p:sp>
        <p:nvSpPr>
          <p:cNvPr id="13315" name="Rectangle 3"/>
          <p:cNvSpPr>
            <a:spLocks noGrp="1"/>
          </p:cNvSpPr>
          <p:nvPr>
            <p:ph type="body"/>
          </p:nvPr>
        </p:nvSpPr>
        <p:spPr/>
        <p:txBody>
          <a:bodyPr wrap="square" lIns="91440" tIns="45720" rIns="91440" bIns="45720" anchor="t" anchorCtr="0"/>
          <a:p>
            <a:pPr lvl="0" eaLnBrk="1" hangingPunct="1"/>
            <a:r>
              <a:rPr lang="en-US" altLang="zh-CN" dirty="0"/>
              <a:t>Unicode</a:t>
            </a:r>
            <a:r>
              <a:rPr lang="zh-CN" altLang="en-US" dirty="0"/>
              <a:t>（统一码、万国码、单一码）是一种在计算机上使用的字符编码。它为每种语言中的每个字符设定了统一并且唯一的</a:t>
            </a:r>
            <a:r>
              <a:rPr lang="zh-CN" altLang="en-US" dirty="0">
                <a:hlinkClick r:id="rId3"/>
              </a:rPr>
              <a:t>二进制</a:t>
            </a:r>
            <a:r>
              <a:rPr lang="zh-CN" altLang="en-US" dirty="0"/>
              <a:t>编码，以满足跨语言、跨平台进行文本转换、处理的要求。</a:t>
            </a:r>
            <a:r>
              <a:rPr lang="en-US" altLang="zh-CN" dirty="0"/>
              <a:t>1990</a:t>
            </a:r>
            <a:r>
              <a:rPr lang="zh-CN" altLang="en-US" dirty="0"/>
              <a:t>年开始研发，</a:t>
            </a:r>
            <a:r>
              <a:rPr lang="en-US" altLang="zh-CN" dirty="0"/>
              <a:t>1994</a:t>
            </a:r>
            <a:r>
              <a:rPr lang="zh-CN" altLang="en-US" dirty="0"/>
              <a:t>年正式公布。随着计算机工作能力的增强，</a:t>
            </a:r>
            <a:r>
              <a:rPr lang="en-US" altLang="zh-CN" dirty="0"/>
              <a:t>Unicode</a:t>
            </a:r>
            <a:r>
              <a:rPr lang="zh-CN" altLang="en-US" dirty="0"/>
              <a:t>也在面世以来的十多年里得到普及。</a:t>
            </a:r>
            <a:endParaRPr lang="en-US" altLang="zh-CN" dirty="0"/>
          </a:p>
          <a:p>
            <a:pPr lvl="0" eaLnBrk="1" hangingPunct="1"/>
            <a:r>
              <a:rPr lang="en-US" altLang="zh-CN" dirty="0"/>
              <a:t>Unicode</a:t>
            </a:r>
            <a:r>
              <a:rPr lang="zh-CN" altLang="en-US" dirty="0"/>
              <a:t>是</a:t>
            </a:r>
            <a:r>
              <a:rPr lang="zh-CN" altLang="en-US" dirty="0">
                <a:hlinkClick r:id="rId4"/>
              </a:rPr>
              <a:t>国际组织</a:t>
            </a:r>
            <a:r>
              <a:rPr lang="zh-CN" altLang="en-US" dirty="0"/>
              <a:t>制定的可以容纳世界上所有文字和符号的字符编码方案。</a:t>
            </a:r>
            <a:endParaRPr lang="en-US" altLang="zh-CN" dirty="0"/>
          </a:p>
          <a:p>
            <a:pPr lvl="0" eaLnBrk="1" hangingPunct="1"/>
            <a:r>
              <a:rPr lang="zh-CN" altLang="en-US" dirty="0"/>
              <a:t>基本上，计算机只是处理数字。它们指定一个数字，来储存字母或其他字符。在创造</a:t>
            </a:r>
            <a:r>
              <a:rPr lang="en-US" altLang="zh-CN" dirty="0"/>
              <a:t>Unicode</a:t>
            </a:r>
            <a:r>
              <a:rPr lang="zh-CN" altLang="en-US" dirty="0"/>
              <a:t>之前，有数百种指定这些数字的编码系统。没有一个编码可以包 含足够的字符：例如，单单欧州共同体就需要好几种不同的编码来包括所有的语言。即使是单一种语言，例如英语，也没有哪一个编码可以适用于所有的字母，</a:t>
            </a:r>
            <a:r>
              <a:rPr lang="zh-CN" altLang="en-US" dirty="0">
                <a:hlinkClick r:id="rId5"/>
              </a:rPr>
              <a:t>标点</a:t>
            </a:r>
            <a:r>
              <a:rPr lang="zh-CN" altLang="en-US" dirty="0"/>
              <a:t>符 号，和常用的技术符号。这些编码系统也会互相冲突。也就是说，两种编码可能使用相同的数字代表两个不同的字符，或使用不同的数字代表相同的字符。任何一台 特定的计算机（特别是服务器）都需要支持许多不同的编码，但是，不论什么时候数据通过不同的编码或平台之间，那些数据总会有损坏的危险。</a:t>
            </a:r>
            <a:endParaRPr lang="en-US" altLang="zh-CN" dirty="0"/>
          </a:p>
          <a:p>
            <a:pPr lvl="0" eaLnBrk="1" hangingPunct="1"/>
            <a:endParaRPr lang="en-US" altLang="zh-CN" dirty="0"/>
          </a:p>
          <a:p>
            <a:pPr lvl="0" eaLnBrk="1" hangingPunct="1"/>
            <a:r>
              <a:rPr lang="en-US" altLang="zh-CN" dirty="0"/>
              <a:t>ECLIPSE</a:t>
            </a:r>
            <a:r>
              <a:rPr lang="zh-CN" altLang="en-US" dirty="0"/>
              <a:t>中用</a:t>
            </a:r>
            <a:r>
              <a:rPr lang="en-US" altLang="zh-CN" dirty="0"/>
              <a:t>CTRL+SHIFT+F</a:t>
            </a:r>
            <a:r>
              <a:rPr lang="zh-CN" altLang="en-US" dirty="0"/>
              <a:t>来自动编排格式</a:t>
            </a:r>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幻灯片图像占位符 1"/>
          <p:cNvSpPr>
            <a:spLocks noGrp="1" noRot="1" noChangeAspect="1" noTextEdit="1"/>
          </p:cNvSpPr>
          <p:nvPr>
            <p:ph type="sldImg"/>
          </p:nvPr>
        </p:nvSpPr>
        <p:spPr/>
      </p:sp>
      <p:sp>
        <p:nvSpPr>
          <p:cNvPr id="15362" name="备注占位符 2"/>
          <p:cNvSpPr>
            <a:spLocks noGrp="1"/>
          </p:cNvSpPr>
          <p:nvPr>
            <p:ph type="body"/>
          </p:nvPr>
        </p:nvSpPr>
        <p:spPr/>
        <p:txBody>
          <a:bodyPr wrap="square" lIns="91440" tIns="45720" rIns="91440" bIns="45720" anchor="t" anchorCtr="0"/>
          <a:p>
            <a:pPr lvl="0"/>
            <a:r>
              <a:rPr lang="zh-CN" altLang="zh-CN" dirty="0"/>
              <a:t>各单词全称首字母大写“驼峰式”命名规则</a:t>
            </a:r>
            <a:endParaRPr lang="zh-CN" altLang="en-US" dirty="0"/>
          </a:p>
        </p:txBody>
      </p:sp>
      <p:sp>
        <p:nvSpPr>
          <p:cNvPr id="1536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en-US" altLang="zh-CN" sz="1200" dirty="0">
                <a:latin typeface="Times New Roman" panose="02020603050405020304" pitchFamily="18" charset="0"/>
              </a:rPr>
            </a:fld>
            <a:endParaRPr lang="en-US" altLang="zh-CN" sz="1200" dirty="0">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7409" name="Rectangle 2"/>
          <p:cNvSpPr>
            <a:spLocks noGrp="1" noRot="1" noChangeAspect="1" noTextEdit="1"/>
          </p:cNvSpPr>
          <p:nvPr>
            <p:ph type="sldImg"/>
          </p:nvPr>
        </p:nvSpPr>
        <p:spPr/>
      </p:sp>
      <p:sp>
        <p:nvSpPr>
          <p:cNvPr id="17410" name="Rectangle 3"/>
          <p:cNvSpPr>
            <a:spLocks noGrp="1"/>
          </p:cNvSpPr>
          <p:nvPr>
            <p:ph type="body"/>
          </p:nvPr>
        </p:nvSpPr>
        <p:spPr/>
        <p:txBody>
          <a:bodyPr wrap="square" lIns="91440" tIns="45720" rIns="91440" bIns="45720" anchor="t" anchorCtr="0"/>
          <a:p>
            <a:pPr lvl="0"/>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7"/>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en-US" altLang="zh-CN" sz="1200" dirty="0">
                <a:latin typeface="Times New Roman" panose="02020603050405020304" pitchFamily="18" charset="0"/>
              </a:rPr>
            </a:fld>
            <a:endParaRPr lang="en-US" altLang="zh-CN" sz="1200" dirty="0">
              <a:latin typeface="Times New Roman" panose="02020603050405020304" pitchFamily="18" charset="0"/>
            </a:endParaRPr>
          </a:p>
        </p:txBody>
      </p:sp>
      <p:sp>
        <p:nvSpPr>
          <p:cNvPr id="19458" name="Rectangle 2"/>
          <p:cNvSpPr>
            <a:spLocks noGrp="1" noRot="1" noChangeAspect="1" noTextEdit="1"/>
          </p:cNvSpPr>
          <p:nvPr>
            <p:ph type="sldImg"/>
          </p:nvPr>
        </p:nvSpPr>
        <p:spPr/>
      </p:sp>
      <p:sp>
        <p:nvSpPr>
          <p:cNvPr id="19459" name="Rectangle 3"/>
          <p:cNvSpPr>
            <a:spLocks noGrp="1"/>
          </p:cNvSpPr>
          <p:nvPr>
            <p:ph type="body"/>
          </p:nvPr>
        </p:nvSpPr>
        <p:spPr/>
        <p:txBody>
          <a:bodyPr wrap="square" lIns="91440" tIns="45720" rIns="91440" bIns="45720" anchor="t" anchorCtr="0"/>
          <a:p>
            <a:pPr lvl="0" eaLnBrk="1" hangingPunct="1"/>
            <a:r>
              <a:rPr lang="en-US" altLang="zh-CN" sz="800" b="1" dirty="0">
                <a:solidFill>
                  <a:schemeClr val="accent2"/>
                </a:solidFill>
              </a:rPr>
              <a:t>Native:</a:t>
            </a:r>
            <a:r>
              <a:rPr lang="en-US" altLang="zh-CN" b="1" dirty="0"/>
              <a:t>Java</a:t>
            </a:r>
            <a:r>
              <a:rPr lang="zh-CN" altLang="en-US" b="1" dirty="0"/>
              <a:t>无法直接访问到操作系统底层（如系统硬件等</a:t>
            </a:r>
            <a:r>
              <a:rPr lang="en-US" altLang="zh-CN" b="1" dirty="0"/>
              <a:t>)</a:t>
            </a:r>
            <a:r>
              <a:rPr lang="zh-CN" altLang="en-US" b="1" dirty="0"/>
              <a:t>，为此</a:t>
            </a:r>
            <a:r>
              <a:rPr lang="en-US" altLang="zh-CN" b="1" dirty="0"/>
              <a:t>Java</a:t>
            </a:r>
            <a:r>
              <a:rPr lang="zh-CN" altLang="en-US" b="1" dirty="0"/>
              <a:t>使用</a:t>
            </a:r>
            <a:r>
              <a:rPr lang="en-US" altLang="zh-CN" b="1" dirty="0"/>
              <a:t>native</a:t>
            </a:r>
            <a:r>
              <a:rPr lang="zh-CN" altLang="en-US" b="1" dirty="0"/>
              <a:t>方法来扩展</a:t>
            </a:r>
            <a:r>
              <a:rPr lang="en-US" altLang="zh-CN" b="1" dirty="0"/>
              <a:t>Java</a:t>
            </a:r>
            <a:r>
              <a:rPr lang="zh-CN" altLang="en-US" b="1" dirty="0"/>
              <a:t>程序的功能。可以将</a:t>
            </a:r>
            <a:r>
              <a:rPr lang="en-US" altLang="zh-CN" b="1" dirty="0"/>
              <a:t>native</a:t>
            </a:r>
            <a:r>
              <a:rPr lang="zh-CN" altLang="en-US" b="1" dirty="0"/>
              <a:t>方法比作</a:t>
            </a:r>
            <a:r>
              <a:rPr lang="en-US" altLang="zh-CN" b="1" dirty="0"/>
              <a:t>Java</a:t>
            </a:r>
            <a:r>
              <a:rPr lang="zh-CN" altLang="en-US" b="1" dirty="0"/>
              <a:t>程序同Ｃ程序的接口。</a:t>
            </a:r>
            <a:endParaRPr lang="zh-CN" altLang="en-US" sz="800" b="1" dirty="0">
              <a:solidFill>
                <a:schemeClr val="accent2"/>
              </a:solidFill>
            </a:endParaRPr>
          </a:p>
          <a:p>
            <a:pPr lvl="0" eaLnBrk="1" hangingPunct="1"/>
            <a:r>
              <a:rPr lang="en-US" altLang="zh-CN" sz="800" b="1" dirty="0">
                <a:solidFill>
                  <a:schemeClr val="accent2"/>
                </a:solidFill>
              </a:rPr>
              <a:t>Transient:</a:t>
            </a:r>
            <a:r>
              <a:rPr lang="zh-CN" altLang="en-US" b="1" dirty="0"/>
              <a:t>如果用</a:t>
            </a:r>
            <a:r>
              <a:rPr lang="en-US" altLang="zh-CN" b="1" dirty="0"/>
              <a:t>transient</a:t>
            </a:r>
            <a:r>
              <a:rPr lang="zh-CN" altLang="en-US" b="1" dirty="0"/>
              <a:t>声明一个实例变量，当对象存储时，它的值不需要维持，串行化中经常使用。</a:t>
            </a:r>
            <a:r>
              <a:rPr lang="zh-CN" altLang="en-US" dirty="0"/>
              <a:t> </a:t>
            </a:r>
            <a:endParaRPr lang="zh-CN" altLang="en-US" sz="800" b="1" dirty="0">
              <a:solidFill>
                <a:schemeClr val="accent2"/>
              </a:solidFill>
            </a:endParaRPr>
          </a:p>
          <a:p>
            <a:pPr lvl="0" eaLnBrk="1" hangingPunct="1"/>
            <a:r>
              <a:rPr lang="en-US" altLang="zh-CN" sz="800" b="1" dirty="0">
                <a:solidFill>
                  <a:schemeClr val="accent2"/>
                </a:solidFill>
              </a:rPr>
              <a:t>Volatile:</a:t>
            </a:r>
            <a:r>
              <a:rPr lang="zh-CN" altLang="en-US" b="1" dirty="0"/>
              <a:t>在使用</a:t>
            </a:r>
            <a:r>
              <a:rPr lang="en-US" altLang="zh-CN" b="1" dirty="0"/>
              <a:t>volatile</a:t>
            </a:r>
            <a:r>
              <a:rPr lang="zh-CN" altLang="en-US" b="1" dirty="0"/>
              <a:t>关键字时要慎重，并不是只要简单类型变量使用</a:t>
            </a:r>
            <a:r>
              <a:rPr lang="en-US" altLang="zh-CN" b="1" dirty="0"/>
              <a:t>volatile</a:t>
            </a:r>
            <a:r>
              <a:rPr lang="zh-CN" altLang="en-US" b="1" dirty="0"/>
              <a:t>修饰，对这个变量的所有操作都是原来操作，当变量的值由自身的上一个决定时，如</a:t>
            </a:r>
            <a:r>
              <a:rPr lang="en-US" altLang="zh-CN" b="1" dirty="0"/>
              <a:t>n=n+1</a:t>
            </a:r>
            <a:r>
              <a:rPr lang="zh-CN" altLang="en-US" b="1" dirty="0"/>
              <a:t>、</a:t>
            </a:r>
            <a:r>
              <a:rPr lang="en-US" altLang="zh-CN" b="1" dirty="0"/>
              <a:t>n++</a:t>
            </a:r>
            <a:r>
              <a:rPr lang="zh-CN" altLang="en-US" b="1" dirty="0"/>
              <a:t>等，</a:t>
            </a:r>
            <a:r>
              <a:rPr lang="en-US" altLang="zh-CN" b="1" dirty="0"/>
              <a:t>volatile</a:t>
            </a:r>
            <a:r>
              <a:rPr lang="zh-CN" altLang="en-US" b="1" dirty="0"/>
              <a:t>关键字将失效，只有当变量的值和自身上一个值无关时对该变量的操作才是原子级别的，如</a:t>
            </a:r>
            <a:r>
              <a:rPr lang="en-US" altLang="zh-CN" b="1" dirty="0"/>
              <a:t>n = m + 1</a:t>
            </a:r>
            <a:r>
              <a:rPr lang="zh-CN" altLang="en-US" b="1" dirty="0"/>
              <a:t>，这个就是原级别的。所以在使用</a:t>
            </a:r>
            <a:r>
              <a:rPr lang="en-US" altLang="zh-CN" b="1" dirty="0"/>
              <a:t>volatile</a:t>
            </a:r>
            <a:r>
              <a:rPr lang="zh-CN" altLang="en-US" b="1" dirty="0"/>
              <a:t>关键时一定要谨慎，如果自己没有把握，可以使用</a:t>
            </a:r>
            <a:r>
              <a:rPr lang="en-US" altLang="zh-CN" b="1" dirty="0"/>
              <a:t>synchronized</a:t>
            </a:r>
            <a:r>
              <a:rPr lang="zh-CN" altLang="en-US" b="1" dirty="0"/>
              <a:t>来代替</a:t>
            </a:r>
            <a:r>
              <a:rPr lang="en-US" altLang="zh-CN" b="1" dirty="0"/>
              <a:t>volatile</a:t>
            </a:r>
            <a:r>
              <a:rPr lang="zh-CN" altLang="en-US" b="1" dirty="0"/>
              <a:t>。</a:t>
            </a:r>
            <a:r>
              <a:rPr lang="zh-CN" altLang="en-US" dirty="0"/>
              <a:t> </a:t>
            </a:r>
            <a:endParaRPr lang="zh-CN" altLang="en-US" sz="800" b="1" dirty="0">
              <a:solidFill>
                <a:schemeClr val="accent2"/>
              </a:solidFill>
            </a:endParaRPr>
          </a:p>
          <a:p>
            <a:pPr lvl="0" eaLnBrk="1" hangingPunct="1"/>
            <a:endParaRPr lang="en-US" altLang="zh-CN" sz="800" b="1" dirty="0">
              <a:solidFill>
                <a:schemeClr val="accent2"/>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Rectangle 2"/>
          <p:cNvSpPr>
            <a:spLocks noGrp="1" noRot="1" noChangeAspect="1" noTextEdit="1"/>
          </p:cNvSpPr>
          <p:nvPr>
            <p:ph type="sldImg"/>
          </p:nvPr>
        </p:nvSpPr>
        <p:spPr/>
      </p:sp>
      <p:sp>
        <p:nvSpPr>
          <p:cNvPr id="23554" name="Rectangle 3"/>
          <p:cNvSpPr>
            <a:spLocks noGrp="1"/>
          </p:cNvSpPr>
          <p:nvPr>
            <p:ph type="body"/>
          </p:nvPr>
        </p:nvSpPr>
        <p:spPr/>
        <p:txBody>
          <a:bodyPr wrap="square" lIns="91440" tIns="45720" rIns="91440" bIns="45720" anchor="t" anchorCtr="0"/>
          <a:p>
            <a:pPr lvl="0"/>
            <a:r>
              <a:rPr lang="zh-CN" altLang="en-US" dirty="0"/>
              <a:t>是程序中数据可变的数据，是内存中的一小块区域，使用变量名来访问这块区域</a:t>
            </a:r>
            <a:endParaRPr lang="zh-CN" altLang="en-US" dirty="0"/>
          </a:p>
          <a:p>
            <a:pPr lvl="0"/>
            <a:endParaRPr lang="zh-CN" altLang="en-US" dirty="0"/>
          </a:p>
          <a:p>
            <a:pPr lvl="1" indent="0"/>
            <a:r>
              <a:rPr lang="zh-CN" altLang="en-US" dirty="0">
                <a:solidFill>
                  <a:srgbClr val="000000"/>
                </a:solidFill>
              </a:rPr>
              <a:t>变量的声明是要把代表变量的标识符作出说明</a:t>
            </a:r>
            <a:endParaRPr lang="zh-CN" altLang="en-US" dirty="0">
              <a:solidFill>
                <a:srgbClr val="000000"/>
              </a:solidFill>
            </a:endParaRPr>
          </a:p>
          <a:p>
            <a:pPr lvl="1" indent="0"/>
            <a:r>
              <a:rPr lang="zh-CN" altLang="en-US" dirty="0">
                <a:solidFill>
                  <a:srgbClr val="000000"/>
                </a:solidFill>
              </a:rPr>
              <a:t>变量的创建是为其分配存储空间</a:t>
            </a:r>
            <a:endParaRPr lang="zh-CN" altLang="en-US" dirty="0">
              <a:solidFill>
                <a:srgbClr val="000000"/>
              </a:solidFill>
            </a:endParaRPr>
          </a:p>
          <a:p>
            <a:pPr lvl="1" indent="0"/>
            <a:r>
              <a:rPr lang="zh-CN" altLang="en-US" dirty="0">
                <a:solidFill>
                  <a:srgbClr val="000000"/>
                </a:solidFill>
              </a:rPr>
              <a:t>变量的初始化是为其赋初值</a:t>
            </a:r>
            <a:endParaRPr lang="zh-CN" altLang="en-US" dirty="0">
              <a:solidFill>
                <a:srgbClr val="000000"/>
              </a:solidFill>
            </a:endParaRPr>
          </a:p>
          <a:p>
            <a:pPr lvl="1" indent="0"/>
            <a:endParaRPr lang="en-US" altLang="zh-CN" dirty="0">
              <a:solidFill>
                <a:srgbClr val="000000"/>
              </a:solidFill>
            </a:endParaRPr>
          </a:p>
          <a:p>
            <a:pPr lvl="1" indent="0"/>
            <a:r>
              <a:rPr lang="zh-CN" altLang="en-US" dirty="0">
                <a:solidFill>
                  <a:srgbClr val="000000"/>
                </a:solidFill>
              </a:rPr>
              <a:t>变量名：定义变量的标示符</a:t>
            </a:r>
            <a:endParaRPr lang="zh-CN" altLang="en-US" dirty="0">
              <a:solidFill>
                <a:srgbClr val="000000"/>
              </a:solidFill>
            </a:endParaRPr>
          </a:p>
          <a:p>
            <a:pPr lvl="1" indent="0"/>
            <a:r>
              <a:rPr lang="zh-CN" altLang="en-US" dirty="0">
                <a:solidFill>
                  <a:srgbClr val="000000"/>
                </a:solidFill>
              </a:rPr>
              <a:t>变量值：内存单元中装载的数据</a:t>
            </a:r>
            <a:endParaRPr lang="zh-CN" altLang="en-US" dirty="0">
              <a:solidFill>
                <a:srgbClr val="000000"/>
              </a:solidFill>
            </a:endParaRPr>
          </a:p>
          <a:p>
            <a:pPr lvl="0"/>
            <a:endParaRPr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幻灯片图像占位符 1"/>
          <p:cNvSpPr>
            <a:spLocks noGrp="1" noRot="1" noChangeAspect="1" noTextEdit="1"/>
          </p:cNvSpPr>
          <p:nvPr>
            <p:ph type="sldImg"/>
          </p:nvPr>
        </p:nvSpPr>
        <p:spPr/>
      </p:sp>
      <p:sp>
        <p:nvSpPr>
          <p:cNvPr id="25602" name="备注占位符 2"/>
          <p:cNvSpPr>
            <a:spLocks noGrp="1"/>
          </p:cNvSpPr>
          <p:nvPr>
            <p:ph type="body"/>
          </p:nvPr>
        </p:nvSpPr>
        <p:spPr/>
        <p:txBody>
          <a:bodyPr wrap="square" lIns="91440" tIns="45720" rIns="91440" bIns="45720" anchor="t" anchorCtr="0"/>
          <a:p>
            <a:pPr lvl="0"/>
            <a:endParaRPr lang="zh-CN" altLang="en-US" dirty="0"/>
          </a:p>
        </p:txBody>
      </p:sp>
      <p:sp>
        <p:nvSpPr>
          <p:cNvPr id="2560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en-US" altLang="zh-CN" sz="1200" dirty="0">
                <a:latin typeface="Times New Roman" panose="02020603050405020304" pitchFamily="18" charset="0"/>
              </a:rPr>
            </a:fld>
            <a:endParaRPr lang="en-US" altLang="zh-CN" sz="1200" dirty="0">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6"/>
          <p:cNvSpPr>
            <a:spLocks noChangeArrowheads="1"/>
          </p:cNvSpPr>
          <p:nvPr/>
        </p:nvSpPr>
        <p:spPr bwMode="auto">
          <a:xfrm>
            <a:off x="0" y="0"/>
            <a:ext cx="914400" cy="914400"/>
          </a:xfrm>
          <a:prstGeom prst="rect">
            <a:avLst/>
          </a:prstGeom>
          <a:gradFill flip="none" rotWithShape="1">
            <a:gsLst>
              <a:gs pos="0">
                <a:srgbClr val="5E9EFF">
                  <a:alpha val="31000"/>
                </a:srgbClr>
              </a:gs>
              <a:gs pos="39999">
                <a:srgbClr val="85C2FF">
                  <a:alpha val="40000"/>
                </a:srgbClr>
              </a:gs>
              <a:gs pos="70000">
                <a:srgbClr val="C4D6EB">
                  <a:alpha val="44000"/>
                </a:srgbClr>
              </a:gs>
              <a:gs pos="100000">
                <a:srgbClr val="FFEBFA">
                  <a:alpha val="50000"/>
                </a:srgbClr>
              </a:gs>
            </a:gsLst>
            <a:lin ang="5400000" scaled="0"/>
            <a:tileRect r="-100000" b="-100000"/>
          </a:gradFill>
          <a:ln w="9525">
            <a:noFill/>
            <a:miter lim="800000"/>
          </a:ln>
          <a:effectLst/>
        </p:spPr>
        <p:txBody>
          <a:bodyPr wrap="none" anchor="ctr"/>
          <a:lstStyle/>
          <a:p>
            <a:pPr marL="0" marR="0" lvl="0" indent="0" algn="l" defTabSz="914400" rtl="0" eaLnBrk="1" fontAlgn="base" latinLnBrk="0" hangingPunct="1">
              <a:spcBef>
                <a:spcPct val="0"/>
              </a:spcBef>
              <a:spcAft>
                <a:spcPct val="0"/>
              </a:spcAft>
              <a:buClrTx/>
              <a:buSzTx/>
              <a:buFontTx/>
              <a:buNone/>
              <a:defRPr/>
            </a:pPr>
            <a:endParaRPr kumimoji="0" lang="zh-CN" altLang="zh-CN" sz="1800" b="0" i="0" u="none" strike="noStrike" kern="1200" cap="none" spc="0" normalizeH="0" baseline="0" noProof="0">
              <a:ln>
                <a:noFill/>
              </a:ln>
              <a:solidFill>
                <a:schemeClr val="tx1"/>
              </a:solidFill>
              <a:effectLst/>
              <a:uLnTx/>
              <a:uFillTx/>
              <a:latin typeface="Rockwell" panose="02060603020205020403" pitchFamily="18" charset="0"/>
              <a:ea typeface="宋体" panose="02010600030101010101" pitchFamily="2" charset="-122"/>
              <a:cs typeface="+mn-cs"/>
            </a:endParaRPr>
          </a:p>
        </p:txBody>
      </p:sp>
      <p:sp>
        <p:nvSpPr>
          <p:cNvPr id="5" name="Rectangle 7"/>
          <p:cNvSpPr>
            <a:spLocks noChangeArrowheads="1"/>
          </p:cNvSpPr>
          <p:nvPr/>
        </p:nvSpPr>
        <p:spPr bwMode="auto">
          <a:xfrm>
            <a:off x="914400" y="0"/>
            <a:ext cx="8229600" cy="914400"/>
          </a:xfrm>
          <a:prstGeom prst="rect">
            <a:avLst/>
          </a:prstGeom>
          <a:gradFill flip="none" rotWithShape="1">
            <a:gsLst>
              <a:gs pos="5000">
                <a:schemeClr val="bg1"/>
              </a:gs>
              <a:gs pos="39999">
                <a:srgbClr val="85C2FF"/>
              </a:gs>
              <a:gs pos="70000">
                <a:srgbClr val="C4D6EB"/>
              </a:gs>
              <a:gs pos="100000">
                <a:schemeClr val="accent1"/>
              </a:gs>
            </a:gsLst>
            <a:path path="circle">
              <a:fillToRect l="100000" t="100000"/>
            </a:path>
            <a:tileRect r="-100000" b="-100000"/>
          </a:gradFill>
          <a:ln w="9525">
            <a:noFill/>
            <a:miter lim="800000"/>
          </a:ln>
          <a:effectLst/>
        </p:spPr>
        <p:txBody>
          <a:bodyPr wrap="none" anchor="ctr"/>
          <a:lstStyle/>
          <a:p>
            <a:pPr marL="0" marR="0" lvl="0" indent="0" algn="l" defTabSz="914400" rtl="0" eaLnBrk="1" fontAlgn="base" latinLnBrk="0" hangingPunct="1">
              <a:spcBef>
                <a:spcPct val="0"/>
              </a:spcBef>
              <a:spcAft>
                <a:spcPct val="0"/>
              </a:spcAft>
              <a:buClrTx/>
              <a:buSzTx/>
              <a:buFontTx/>
              <a:buNone/>
              <a:defRPr/>
            </a:pPr>
            <a:endParaRPr kumimoji="0" lang="zh-CN" altLang="zh-CN" sz="1800" b="0" i="0" u="none" strike="noStrike" kern="1200" cap="none" spc="0" normalizeH="0" baseline="0" noProof="0">
              <a:ln>
                <a:noFill/>
              </a:ln>
              <a:solidFill>
                <a:schemeClr val="tx1"/>
              </a:solidFill>
              <a:effectLst/>
              <a:uLnTx/>
              <a:uFillTx/>
              <a:latin typeface="Rockwell" panose="02060603020205020403" pitchFamily="18" charset="0"/>
              <a:ea typeface="宋体" panose="02010600030101010101" pitchFamily="2" charset="-122"/>
              <a:cs typeface="+mn-cs"/>
            </a:endParaRPr>
          </a:p>
        </p:txBody>
      </p:sp>
      <p:sp>
        <p:nvSpPr>
          <p:cNvPr id="6" name="Rectangle 2"/>
          <p:cNvSpPr>
            <a:spLocks noChangeArrowheads="1"/>
          </p:cNvSpPr>
          <p:nvPr/>
        </p:nvSpPr>
        <p:spPr bwMode="auto">
          <a:xfrm rot="5400000">
            <a:off x="-2514600" y="3429000"/>
            <a:ext cx="5943600" cy="914400"/>
          </a:xfrm>
          <a:prstGeom prst="rect">
            <a:avLst/>
          </a:prstGeom>
          <a:gradFill flip="none" rotWithShape="1">
            <a:gsLst>
              <a:gs pos="5000">
                <a:schemeClr val="bg1"/>
              </a:gs>
              <a:gs pos="39999">
                <a:srgbClr val="85C2FF"/>
              </a:gs>
              <a:gs pos="70000">
                <a:srgbClr val="C4D6EB"/>
              </a:gs>
              <a:gs pos="100000">
                <a:schemeClr val="accent1"/>
              </a:gs>
            </a:gsLst>
            <a:path path="circle">
              <a:fillToRect l="100000" t="100000"/>
            </a:path>
            <a:tileRect r="-100000" b="-100000"/>
          </a:gradFill>
          <a:ln w="9525">
            <a:noFill/>
            <a:miter lim="800000"/>
          </a:ln>
          <a:effectLst/>
        </p:spPr>
        <p:txBody>
          <a:bodyPr wrap="none" anchor="ctr"/>
          <a:lstStyle/>
          <a:p>
            <a:pPr marL="0" marR="0" lvl="0" indent="0" algn="l" defTabSz="914400" rtl="0" eaLnBrk="1" fontAlgn="base" latinLnBrk="0" hangingPunct="1">
              <a:spcBef>
                <a:spcPct val="0"/>
              </a:spcBef>
              <a:spcAft>
                <a:spcPct val="0"/>
              </a:spcAft>
              <a:buClrTx/>
              <a:buSzTx/>
              <a:buFontTx/>
              <a:buNone/>
              <a:defRPr/>
            </a:pPr>
            <a:endParaRPr kumimoji="0" lang="zh-CN" altLang="zh-CN" sz="1800" b="0" i="0" u="none" strike="noStrike" kern="1200" cap="none" spc="0" normalizeH="0" baseline="0" noProof="0">
              <a:ln>
                <a:noFill/>
              </a:ln>
              <a:solidFill>
                <a:schemeClr val="tx1"/>
              </a:solidFill>
              <a:effectLst/>
              <a:uLnTx/>
              <a:uFillTx/>
              <a:latin typeface="Rockwell" panose="02060603020205020403" pitchFamily="18" charset="0"/>
              <a:ea typeface="宋体" panose="02010600030101010101" pitchFamily="2" charset="-122"/>
              <a:cs typeface="+mn-cs"/>
            </a:endParaRPr>
          </a:p>
        </p:txBody>
      </p:sp>
      <p:pic>
        <p:nvPicPr>
          <p:cNvPr id="2053" name="Picture 3" descr="badge_generic"/>
          <p:cNvPicPr>
            <a:picLocks noChangeAspect="1"/>
          </p:cNvPicPr>
          <p:nvPr userDrawn="1"/>
        </p:nvPicPr>
        <p:blipFill>
          <a:blip r:embed="rId2"/>
          <a:stretch>
            <a:fillRect/>
          </a:stretch>
        </p:blipFill>
        <p:spPr>
          <a:xfrm>
            <a:off x="92075" y="92075"/>
            <a:ext cx="730250" cy="730250"/>
          </a:xfrm>
          <a:prstGeom prst="rect">
            <a:avLst/>
          </a:prstGeom>
          <a:noFill/>
          <a:ln w="9525">
            <a:noFill/>
          </a:ln>
        </p:spPr>
      </p:pic>
      <p:sp>
        <p:nvSpPr>
          <p:cNvPr id="2" name="Title 1"/>
          <p:cNvSpPr>
            <a:spLocks noGrp="1"/>
          </p:cNvSpPr>
          <p:nvPr>
            <p:ph type="ctrTitle"/>
          </p:nvPr>
        </p:nvSpPr>
        <p:spPr>
          <a:xfrm>
            <a:off x="1524000" y="0"/>
            <a:ext cx="7086600" cy="838200"/>
          </a:xfrm>
        </p:spPr>
        <p:txBody>
          <a:bodyPr/>
          <a:lstStyle/>
          <a:p>
            <a:pPr fontAlgn="base"/>
            <a:r>
              <a:rPr lang="en-US" strike="noStrike" noProof="1" dirty="0" smtClean="0"/>
              <a:t>Click to edit Master title style</a:t>
            </a:r>
            <a:endParaRPr lang="en-US" strike="noStrike" noProof="1" dirty="0"/>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p:sp>
        <p:nvSpPr>
          <p:cNvPr id="1026" name="Rectangle 2"/>
          <p:cNvSpPr>
            <a:spLocks noGrp="1" noRot="1"/>
          </p:cNvSpPr>
          <p:nvPr>
            <p:ph type="title"/>
          </p:nvPr>
        </p:nvSpPr>
        <p:spPr>
          <a:xfrm>
            <a:off x="301625" y="609600"/>
            <a:ext cx="8540750" cy="1143000"/>
          </a:xfrm>
          <a:prstGeom prst="rect">
            <a:avLst/>
          </a:prstGeom>
          <a:noFill/>
          <a:ln w="9525">
            <a:noFill/>
          </a:ln>
        </p:spPr>
        <p:txBody>
          <a:bodyPr anchor="ctr" anchorCtr="0"/>
          <a:p>
            <a:pPr lvl="0"/>
            <a:r>
              <a:rPr lang="zh-CN" altLang="en-US" dirty="0"/>
              <a:t>单击此处编辑母版标题样式</a:t>
            </a:r>
            <a:endParaRPr lang="zh-CN" altLang="en-US" dirty="0"/>
          </a:p>
        </p:txBody>
      </p:sp>
      <p:sp>
        <p:nvSpPr>
          <p:cNvPr id="1027" name="Rectangle 3"/>
          <p:cNvSpPr>
            <a:spLocks noGrp="1" noRot="1"/>
          </p:cNvSpPr>
          <p:nvPr>
            <p:ph type="body"/>
          </p:nvPr>
        </p:nvSpPr>
        <p:spPr>
          <a:xfrm>
            <a:off x="301625" y="1905000"/>
            <a:ext cx="8540750" cy="4194175"/>
          </a:xfrm>
          <a:prstGeom prst="rect">
            <a:avLst/>
          </a:prstGeom>
          <a:noFill/>
          <a:ln w="9525">
            <a:noFill/>
          </a:ln>
        </p:spPr>
        <p:txBody>
          <a:bodyPr anchor="t" anchorCtr="0"/>
          <a:p>
            <a:pPr lvl="0"/>
            <a:r>
              <a:rPr lang="zh-CN" altLang="en-US" dirty="0"/>
              <a:t>单击此处编辑母版文本样式</a:t>
            </a:r>
            <a:endParaRPr lang="zh-CN" altLang="en-US" dirty="0"/>
          </a:p>
          <a:p>
            <a:pPr lvl="1" indent="-285750"/>
            <a:r>
              <a:rPr lang="zh-CN" altLang="en-US" dirty="0"/>
              <a:t>第二级</a:t>
            </a:r>
            <a:endParaRPr lang="zh-CN" altLang="en-US" dirty="0"/>
          </a:p>
          <a:p>
            <a:pPr lvl="2" indent="-228600"/>
            <a:r>
              <a:rPr lang="zh-CN" altLang="en-US" dirty="0"/>
              <a:t>第三级</a:t>
            </a:r>
            <a:endParaRPr lang="zh-CN" altLang="en-US" dirty="0"/>
          </a:p>
          <a:p>
            <a:pPr lvl="3" indent="-228600"/>
            <a:r>
              <a:rPr lang="zh-CN" altLang="en-US" dirty="0"/>
              <a:t>第四级</a:t>
            </a:r>
            <a:endParaRPr lang="zh-CN" altLang="en-US" dirty="0"/>
          </a:p>
          <a:p>
            <a:pPr lvl="4" indent="-228600"/>
            <a:r>
              <a:rPr lang="zh-CN" altLang="en-US" dirty="0"/>
              <a:t>第五级</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rtl="0" eaLnBrk="0" fontAlgn="base" hangingPunct="0">
        <a:spcBef>
          <a:spcPct val="0"/>
        </a:spcBef>
        <a:spcAft>
          <a:spcPct val="0"/>
        </a:spcAft>
        <a:defRPr sz="4400">
          <a:solidFill>
            <a:schemeClr val="tx2"/>
          </a:solidFill>
          <a:latin typeface="Arial" panose="020B0604020202020204" pitchFamily="34" charset="0"/>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lr>
          <a:schemeClr val="hlink"/>
        </a:buClr>
        <a:buSzPct val="75000"/>
        <a:buFont typeface="Wingdings" panose="05000000000000000000" pitchFamily="2" charset="2"/>
        <a:buChar char="v"/>
        <a:defRPr sz="3200">
          <a:solidFill>
            <a:schemeClr val="tx1"/>
          </a:solidFill>
          <a:latin typeface="Arial" panose="020B0604020202020204" pitchFamily="34" charset="0"/>
          <a:ea typeface="+mn-ea"/>
          <a:cs typeface="+mn-cs"/>
        </a:defRPr>
      </a:lvl1pPr>
      <a:lvl2pPr marL="742950" indent="-285750" algn="l" rtl="0" eaLnBrk="0" fontAlgn="base" hangingPunct="0">
        <a:spcBef>
          <a:spcPct val="20000"/>
        </a:spcBef>
        <a:spcAft>
          <a:spcPct val="0"/>
        </a:spcAft>
        <a:buClr>
          <a:schemeClr val="accent2"/>
        </a:buClr>
        <a:buSzPct val="85000"/>
        <a:buFont typeface="Wingdings" panose="05000000000000000000" pitchFamily="2" charset="2"/>
        <a:buChar char=""/>
        <a:defRPr sz="2800">
          <a:solidFill>
            <a:schemeClr val="tx1"/>
          </a:solidFill>
          <a:latin typeface="Arial" panose="020B0604020202020204" pitchFamily="34" charset="0"/>
          <a:ea typeface="+mn-ea"/>
        </a:defRPr>
      </a:lvl2pPr>
      <a:lvl3pPr marL="1143000" indent="-228600" algn="l" rtl="0" eaLnBrk="0" fontAlgn="base" hangingPunct="0">
        <a:spcBef>
          <a:spcPct val="20000"/>
        </a:spcBef>
        <a:spcAft>
          <a:spcPct val="0"/>
        </a:spcAft>
        <a:buClr>
          <a:schemeClr val="hlink"/>
        </a:buClr>
        <a:buSzPct val="85000"/>
        <a:buFont typeface="Wingdings" panose="05000000000000000000" pitchFamily="2" charset="2"/>
        <a:buChar char="v"/>
        <a:defRPr sz="2400">
          <a:solidFill>
            <a:schemeClr val="tx1"/>
          </a:solidFill>
          <a:latin typeface="Arial" panose="020B0604020202020204" pitchFamily="34" charset="0"/>
          <a:ea typeface="+mn-ea"/>
        </a:defRPr>
      </a:lvl3pPr>
      <a:lvl4pPr marL="1600200" indent="-228600" algn="l" rtl="0" eaLnBrk="0" fontAlgn="base" hangingPunct="0">
        <a:spcBef>
          <a:spcPct val="20000"/>
        </a:spcBef>
        <a:spcAft>
          <a:spcPct val="0"/>
        </a:spcAft>
        <a:buClr>
          <a:schemeClr val="accent2"/>
        </a:buClr>
        <a:buSzPct val="90000"/>
        <a:buFont typeface="Wingdings" panose="05000000000000000000" pitchFamily="2" charset="2"/>
        <a:buChar char=""/>
        <a:defRPr sz="2000">
          <a:solidFill>
            <a:schemeClr val="tx1"/>
          </a:solidFill>
          <a:latin typeface="Arial" panose="020B0604020202020204" pitchFamily="34" charset="0"/>
          <a:ea typeface="+mn-ea"/>
        </a:defRPr>
      </a:lvl4pPr>
      <a:lvl5pPr marL="2057400" indent="-228600" algn="l" rtl="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mn-ea"/>
        </a:defRPr>
      </a:lvl5pPr>
      <a:lvl6pPr marL="2514600" indent="-228600" algn="l" rtl="0" fontAlgn="base">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mn-ea"/>
        </a:defRPr>
      </a:lvl6pPr>
      <a:lvl7pPr marL="2971800" indent="-228600" algn="l" rtl="0" fontAlgn="base">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mn-ea"/>
        </a:defRPr>
      </a:lvl7pPr>
      <a:lvl8pPr marL="3429000" indent="-228600" algn="l" rtl="0" fontAlgn="base">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mn-ea"/>
        </a:defRPr>
      </a:lvl8pPr>
      <a:lvl9pPr marL="3886200" indent="-228600" algn="l" rtl="0" fontAlgn="base">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7.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7.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4.png"/><Relationship Id="rId1" Type="http://schemas.openxmlformats.org/officeDocument/2006/relationships/image" Target="../media/image7.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7.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7.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7.png"/><Relationship Id="rId1" Type="http://schemas.openxmlformats.org/officeDocument/2006/relationships/image" Target="../media/image7.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7.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7.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20.png"/></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21.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4.png"/></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5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6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7.png"/></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2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7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27.png"/></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76.xml.rels><?xml version="1.0" encoding="UTF-8" standalone="yes"?>
<Relationships xmlns="http://schemas.openxmlformats.org/package/2006/relationships"><Relationship Id="rId9" Type="http://schemas.openxmlformats.org/officeDocument/2006/relationships/image" Target="../media/image34.png"/><Relationship Id="rId8" Type="http://schemas.openxmlformats.org/officeDocument/2006/relationships/image" Target="../media/image33.png"/><Relationship Id="rId7" Type="http://schemas.openxmlformats.org/officeDocument/2006/relationships/image" Target="../media/image32.jpeg"/><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 Id="rId3" Type="http://schemas.openxmlformats.org/officeDocument/2006/relationships/image" Target="../media/image28.png"/><Relationship Id="rId2" Type="http://schemas.openxmlformats.org/officeDocument/2006/relationships/image" Target="../media/image7.png"/><Relationship Id="rId10" Type="http://schemas.openxmlformats.org/officeDocument/2006/relationships/slideLayout" Target="../slideLayouts/slideLayout1.xml"/><Relationship Id="rId1" Type="http://schemas.openxmlformats.org/officeDocument/2006/relationships/image" Target="../media/image4.png"/></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image" Target="../media/image7.png"/><Relationship Id="rId2" Type="http://schemas.openxmlformats.org/officeDocument/2006/relationships/image" Target="../media/image9.jpeg"/><Relationship Id="rId1" Type="http://schemas.openxmlformats.org/officeDocument/2006/relationships/tags" Target="../tags/tag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097" name="Picture 3" descr="learning-cover2.png"/>
          <p:cNvPicPr>
            <a:picLocks noChangeAspect="1"/>
          </p:cNvPicPr>
          <p:nvPr/>
        </p:nvPicPr>
        <p:blipFill>
          <a:blip r:embed="rId1"/>
          <a:stretch>
            <a:fillRect/>
          </a:stretch>
        </p:blipFill>
        <p:spPr>
          <a:xfrm>
            <a:off x="0" y="0"/>
            <a:ext cx="9144000" cy="6858000"/>
          </a:xfrm>
          <a:prstGeom prst="rect">
            <a:avLst/>
          </a:prstGeom>
          <a:noFill/>
          <a:ln w="9525">
            <a:noFill/>
          </a:ln>
        </p:spPr>
      </p:pic>
      <p:sp>
        <p:nvSpPr>
          <p:cNvPr id="2" name="Title 1"/>
          <p:cNvSpPr>
            <a:spLocks noGrp="1"/>
          </p:cNvSpPr>
          <p:nvPr>
            <p:ph type="ctrTitle"/>
          </p:nvPr>
        </p:nvSpPr>
        <p:spPr>
          <a:xfrm>
            <a:off x="609600" y="1143000"/>
            <a:ext cx="8001000" cy="1981200"/>
          </a:xfrm>
          <a:solidFill>
            <a:schemeClr val="accent2"/>
          </a:solidFill>
          <a:ln>
            <a:miter/>
          </a:ln>
          <a:effectLst>
            <a:outerShdw blurRad="50800" dist="38100" dir="2700000" algn="tl" rotWithShape="0">
              <a:prstClr val="black">
                <a:alpha val="40000"/>
              </a:prstClr>
            </a:outerShdw>
          </a:effectLst>
        </p:spPr>
        <p:txBody>
          <a:bodyPr vert="horz" wrap="square" lIns="91440" tIns="45720" rIns="91440" bIns="45720" numCol="1" anchor="ctr" anchorCtr="0" compatLnSpc="1">
            <a:normAutofit/>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8800" b="1" i="0" u="none" strike="noStrike" kern="0" cap="none" spc="0" normalizeH="0" baseline="0" noProof="0" dirty="0" smtClean="0">
                <a:ln>
                  <a:noFill/>
                </a:ln>
                <a:solidFill>
                  <a:schemeClr val="bg1"/>
                </a:solidFill>
                <a:effectLst/>
                <a:uLnTx/>
                <a:uFillTx/>
                <a:latin typeface="华文新魏" panose="02010800040101010101" pitchFamily="2" charset="-122"/>
                <a:ea typeface="华文新魏" panose="02010800040101010101" pitchFamily="2" charset="-122"/>
                <a:cs typeface="+mj-cs"/>
              </a:rPr>
              <a:t>JAVA</a:t>
            </a:r>
            <a:r>
              <a:rPr kumimoji="0" lang="zh-CN" altLang="en-US" sz="8800" b="1" i="0" u="none" strike="noStrike" kern="0" cap="none" spc="0" normalizeH="0" baseline="0" noProof="0" dirty="0" smtClean="0">
                <a:ln>
                  <a:noFill/>
                </a:ln>
                <a:solidFill>
                  <a:schemeClr val="bg1"/>
                </a:solidFill>
                <a:effectLst/>
                <a:uLnTx/>
                <a:uFillTx/>
                <a:latin typeface="华文新魏" panose="02010800040101010101" pitchFamily="2" charset="-122"/>
                <a:ea typeface="华文新魏" panose="02010800040101010101" pitchFamily="2" charset="-122"/>
                <a:cs typeface="+mj-cs"/>
              </a:rPr>
              <a:t>程序设计</a:t>
            </a:r>
            <a:endParaRPr kumimoji="0" lang="en-US" altLang="zh-CN" sz="8800" b="1" i="0" u="none" strike="noStrike" kern="0" cap="none" spc="0" normalizeH="0" baseline="0" noProof="0" dirty="0" smtClean="0">
              <a:ln>
                <a:noFill/>
              </a:ln>
              <a:solidFill>
                <a:schemeClr val="bg1"/>
              </a:solidFill>
              <a:effectLst/>
              <a:uLnTx/>
              <a:uFillTx/>
              <a:latin typeface="华文新魏" panose="02010800040101010101" pitchFamily="2" charset="-122"/>
              <a:ea typeface="华文新魏" panose="02010800040101010101" pitchFamily="2" charset="-122"/>
              <a:cs typeface="+mj-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21506" name="Text Box 4"/>
          <p:cNvSpPr txBox="1"/>
          <p:nvPr/>
        </p:nvSpPr>
        <p:spPr>
          <a:xfrm>
            <a:off x="968375" y="315913"/>
            <a:ext cx="8283575" cy="4892675"/>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Times New Roman" panose="02020603050405020304" pitchFamily="18" charset="0"/>
                <a:ea typeface="宋体" panose="02010600030101010101" pitchFamily="2" charset="-122"/>
              </a:rPr>
              <a:t>4. </a:t>
            </a:r>
            <a:r>
              <a:rPr lang="zh-CN" altLang="en-US" sz="3200" b="1" dirty="0">
                <a:solidFill>
                  <a:srgbClr val="0000FF"/>
                </a:solidFill>
                <a:latin typeface="Times New Roman" panose="02020603050405020304" pitchFamily="18" charset="0"/>
                <a:ea typeface="宋体" panose="02010600030101010101" pitchFamily="2" charset="-122"/>
              </a:rPr>
              <a:t>变量</a:t>
            </a:r>
            <a:r>
              <a:rPr lang="en-US" altLang="zh-CN" sz="3200" b="1" dirty="0">
                <a:solidFill>
                  <a:srgbClr val="0000FF"/>
                </a:solidFill>
                <a:latin typeface="Times New Roman" panose="02020603050405020304" pitchFamily="18" charset="0"/>
                <a:ea typeface="宋体" panose="02010600030101010101" pitchFamily="2" charset="-122"/>
              </a:rPr>
              <a:t>(</a:t>
            </a:r>
            <a:r>
              <a:rPr kumimoji="1" lang="en-US" altLang="zh-CN" sz="3200" b="1" dirty="0">
                <a:solidFill>
                  <a:srgbClr val="0000FF"/>
                </a:solidFill>
                <a:latin typeface="Times New Roman" panose="02020603050405020304" pitchFamily="18" charset="0"/>
                <a:cs typeface="Times New Roman" panose="02020603050405020304" pitchFamily="18" charset="0"/>
                <a:sym typeface="+mn-ea"/>
              </a:rPr>
              <a:t>Variable</a:t>
            </a:r>
            <a:r>
              <a:rPr lang="en-US" altLang="zh-CN" sz="3200" b="1" dirty="0">
                <a:solidFill>
                  <a:srgbClr val="0000FF"/>
                </a:solidFill>
                <a:latin typeface="Times New Roman" panose="02020603050405020304" pitchFamily="18" charset="0"/>
                <a:ea typeface="宋体" panose="02010600030101010101" pitchFamily="2" charset="-122"/>
              </a:rPr>
              <a:t>)</a:t>
            </a:r>
            <a:endParaRPr lang="en-US" altLang="zh-CN" sz="3200" b="1" dirty="0">
              <a:solidFill>
                <a:srgbClr val="0000FF"/>
              </a:solidFill>
              <a:latin typeface="Times New Roman" panose="02020603050405020304" pitchFamily="18" charset="0"/>
              <a:ea typeface="宋体" panose="02010600030101010101" pitchFamily="2" charset="-122"/>
            </a:endParaRPr>
          </a:p>
          <a:p>
            <a:pPr>
              <a:spcBef>
                <a:spcPct val="50000"/>
              </a:spcBef>
              <a:buChar char="•"/>
            </a:pPr>
            <a:r>
              <a:rPr lang="zh-CN" altLang="en-US" sz="2800" dirty="0">
                <a:solidFill>
                  <a:srgbClr val="000000"/>
                </a:solidFill>
                <a:latin typeface="Times New Roman" panose="02020603050405020304" pitchFamily="18" charset="0"/>
                <a:ea typeface="楷体_GB2312" pitchFamily="49" charset="-122"/>
              </a:rPr>
              <a:t>可以改变的量。</a:t>
            </a:r>
            <a:endParaRPr lang="en-US" altLang="zh-CN" sz="2800" dirty="0">
              <a:solidFill>
                <a:srgbClr val="000000"/>
              </a:solidFill>
              <a:latin typeface="Times New Roman" panose="02020603050405020304" pitchFamily="18" charset="0"/>
              <a:ea typeface="楷体_GB2312" pitchFamily="49" charset="-122"/>
            </a:endParaRPr>
          </a:p>
          <a:p>
            <a:pPr>
              <a:spcBef>
                <a:spcPct val="50000"/>
              </a:spcBef>
              <a:buChar char="•"/>
            </a:pPr>
            <a:r>
              <a:rPr lang="zh-CN" altLang="en-US" sz="2800" dirty="0">
                <a:solidFill>
                  <a:srgbClr val="000000"/>
                </a:solidFill>
                <a:latin typeface="Times New Roman" panose="02020603050405020304" pitchFamily="18" charset="0"/>
                <a:ea typeface="楷体_GB2312" pitchFamily="49" charset="-122"/>
              </a:rPr>
              <a:t>任何变量在使用之前必须经过</a:t>
            </a:r>
            <a:r>
              <a:rPr lang="zh-CN" altLang="en-US" sz="2800" b="1" dirty="0">
                <a:solidFill>
                  <a:srgbClr val="0000FF"/>
                </a:solidFill>
                <a:latin typeface="Times New Roman" panose="02020603050405020304" pitchFamily="18" charset="0"/>
                <a:ea typeface="楷体_GB2312" pitchFamily="49" charset="-122"/>
              </a:rPr>
              <a:t>声明、创建和初始化</a:t>
            </a:r>
            <a:r>
              <a:rPr lang="zh-CN" altLang="en-US" sz="2800" dirty="0">
                <a:solidFill>
                  <a:srgbClr val="000000"/>
                </a:solidFill>
                <a:latin typeface="Times New Roman" panose="02020603050405020304" pitchFamily="18" charset="0"/>
                <a:ea typeface="楷体_GB2312" pitchFamily="49" charset="-122"/>
              </a:rPr>
              <a:t>，否则将无法完成任何操作。</a:t>
            </a:r>
            <a:endParaRPr lang="zh-CN" altLang="en-US" sz="2800" dirty="0">
              <a:solidFill>
                <a:srgbClr val="000000"/>
              </a:solidFill>
              <a:latin typeface="Times New Roman" panose="02020603050405020304" pitchFamily="18" charset="0"/>
              <a:ea typeface="楷体_GB2312" pitchFamily="49" charset="-122"/>
            </a:endParaRPr>
          </a:p>
          <a:p>
            <a:pPr lvl="1" indent="0" eaLnBrk="1" hangingPunct="1">
              <a:spcBef>
                <a:spcPct val="50000"/>
              </a:spcBef>
              <a:buFont typeface="Wingdings" panose="05000000000000000000" pitchFamily="2" charset="2"/>
              <a:buChar char="u"/>
            </a:pPr>
            <a:r>
              <a:rPr lang="zh-CN" altLang="en-US" sz="2400" dirty="0">
                <a:solidFill>
                  <a:srgbClr val="000000"/>
                </a:solidFill>
                <a:latin typeface="Times New Roman" panose="02020603050405020304" pitchFamily="18" charset="0"/>
                <a:ea typeface="楷体_GB2312" pitchFamily="49" charset="-122"/>
              </a:rPr>
              <a:t>变量的声明是要把代表变量的标识符作出说明</a:t>
            </a:r>
            <a:endParaRPr lang="zh-CN" altLang="en-US" sz="2400" dirty="0">
              <a:solidFill>
                <a:srgbClr val="000000"/>
              </a:solidFill>
              <a:latin typeface="Times New Roman" panose="02020603050405020304" pitchFamily="18" charset="0"/>
              <a:ea typeface="楷体_GB2312" pitchFamily="49" charset="-122"/>
            </a:endParaRPr>
          </a:p>
          <a:p>
            <a:pPr lvl="1" indent="0" eaLnBrk="1" hangingPunct="1">
              <a:spcBef>
                <a:spcPct val="50000"/>
              </a:spcBef>
              <a:buFont typeface="Wingdings" panose="05000000000000000000" pitchFamily="2" charset="2"/>
              <a:buChar char="u"/>
            </a:pPr>
            <a:r>
              <a:rPr lang="zh-CN" altLang="en-US" sz="2400" dirty="0">
                <a:solidFill>
                  <a:srgbClr val="000000"/>
                </a:solidFill>
                <a:latin typeface="Times New Roman" panose="02020603050405020304" pitchFamily="18" charset="0"/>
                <a:ea typeface="楷体_GB2312" pitchFamily="49" charset="-122"/>
              </a:rPr>
              <a:t>变量的创建是为其分配存储空间</a:t>
            </a:r>
            <a:endParaRPr lang="zh-CN" altLang="en-US" sz="2400" dirty="0">
              <a:solidFill>
                <a:srgbClr val="000000"/>
              </a:solidFill>
              <a:latin typeface="Times New Roman" panose="02020603050405020304" pitchFamily="18" charset="0"/>
              <a:ea typeface="楷体_GB2312" pitchFamily="49" charset="-122"/>
            </a:endParaRPr>
          </a:p>
          <a:p>
            <a:pPr lvl="1" indent="0" eaLnBrk="1" hangingPunct="1">
              <a:spcBef>
                <a:spcPct val="50000"/>
              </a:spcBef>
              <a:buFont typeface="Wingdings" panose="05000000000000000000" pitchFamily="2" charset="2"/>
              <a:buChar char="u"/>
            </a:pPr>
            <a:r>
              <a:rPr lang="zh-CN" altLang="en-US" sz="2400" dirty="0">
                <a:solidFill>
                  <a:srgbClr val="000000"/>
                </a:solidFill>
                <a:latin typeface="Times New Roman" panose="02020603050405020304" pitchFamily="18" charset="0"/>
                <a:ea typeface="楷体_GB2312" pitchFamily="49" charset="-122"/>
              </a:rPr>
              <a:t>变量的初始化：</a:t>
            </a:r>
            <a:endParaRPr lang="zh-CN" altLang="en-US" sz="2400" dirty="0">
              <a:solidFill>
                <a:srgbClr val="000000"/>
              </a:solidFill>
              <a:latin typeface="Times New Roman" panose="02020603050405020304" pitchFamily="18" charset="0"/>
              <a:ea typeface="楷体_GB2312" pitchFamily="49" charset="-122"/>
            </a:endParaRPr>
          </a:p>
          <a:p>
            <a:pPr lvl="2" indent="0" eaLnBrk="1" hangingPunct="1">
              <a:spcBef>
                <a:spcPct val="50000"/>
              </a:spcBef>
              <a:buFont typeface="Wingdings" panose="05000000000000000000" pitchFamily="2" charset="2"/>
              <a:buChar char="u"/>
            </a:pPr>
            <a:r>
              <a:rPr lang="zh-CN" altLang="en-US" sz="2000" dirty="0">
                <a:solidFill>
                  <a:srgbClr val="000000"/>
                </a:solidFill>
                <a:latin typeface="Times New Roman" panose="02020603050405020304" pitchFamily="18" charset="0"/>
                <a:ea typeface="华文中宋" panose="02010600040101010101" pitchFamily="2" charset="-122"/>
              </a:rPr>
              <a:t>方法体外声明的变量，系统可自动赋初值；</a:t>
            </a:r>
            <a:endParaRPr lang="zh-CN" altLang="en-US" sz="2000" dirty="0">
              <a:solidFill>
                <a:srgbClr val="000000"/>
              </a:solidFill>
              <a:latin typeface="Times New Roman" panose="02020603050405020304" pitchFamily="18" charset="0"/>
              <a:ea typeface="华文中宋" panose="02010600040101010101" pitchFamily="2" charset="-122"/>
            </a:endParaRPr>
          </a:p>
          <a:p>
            <a:pPr lvl="2" indent="0" eaLnBrk="1" hangingPunct="1">
              <a:spcBef>
                <a:spcPct val="50000"/>
              </a:spcBef>
              <a:buFont typeface="Wingdings" panose="05000000000000000000" pitchFamily="2" charset="2"/>
              <a:buChar char="u"/>
            </a:pPr>
            <a:r>
              <a:rPr lang="zh-CN" altLang="en-US" sz="2000" dirty="0">
                <a:solidFill>
                  <a:srgbClr val="000000"/>
                </a:solidFill>
                <a:latin typeface="Times New Roman" panose="02020603050405020304" pitchFamily="18" charset="0"/>
                <a:ea typeface="华文中宋" panose="02010600040101010101" pitchFamily="2" charset="-122"/>
              </a:rPr>
              <a:t>方法体内声明的变量，需由语句赋初值。</a:t>
            </a:r>
            <a:endParaRPr lang="zh-CN" altLang="en-US" sz="2000" dirty="0">
              <a:solidFill>
                <a:srgbClr val="000000"/>
              </a:solidFill>
              <a:latin typeface="Times New Roman" panose="02020603050405020304" pitchFamily="18" charset="0"/>
              <a:ea typeface="华文中宋" panose="02010600040101010101" pitchFamily="2" charset="-122"/>
            </a:endParaRPr>
          </a:p>
        </p:txBody>
      </p:sp>
      <p:pic>
        <p:nvPicPr>
          <p:cNvPr id="21507"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 name="圆柱形 4"/>
          <p:cNvSpPr/>
          <p:nvPr/>
        </p:nvSpPr>
        <p:spPr>
          <a:xfrm>
            <a:off x="4211638" y="836613"/>
            <a:ext cx="865188" cy="720725"/>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fontAlgn="base"/>
            <a:r>
              <a:rPr lang="zh-CN" altLang="en-US" strike="noStrike" noProof="1" dirty="0">
                <a:solidFill>
                  <a:srgbClr val="000000"/>
                </a:solidFill>
                <a:latin typeface="华文楷体" panose="02010600040101010101" pitchFamily="2" charset="-122"/>
                <a:ea typeface="楷体_GB2312" pitchFamily="49" charset="-122"/>
              </a:rPr>
              <a:t>存储</a:t>
            </a:r>
            <a:endParaRPr lang="zh-CN" altLang="en-US" strike="noStrike" noProof="1" dirty="0">
              <a:solidFill>
                <a:srgbClr val="000000"/>
              </a:solidFill>
              <a:latin typeface="华文楷体" panose="02010600040101010101" pitchFamily="2" charset="-122"/>
              <a:ea typeface="楷体_GB2312" pitchFamily="49" charset="-122"/>
            </a:endParaRPr>
          </a:p>
        </p:txBody>
      </p:sp>
      <p:sp>
        <p:nvSpPr>
          <p:cNvPr id="6" name="TextBox 5"/>
          <p:cNvSpPr txBox="1"/>
          <p:nvPr/>
        </p:nvSpPr>
        <p:spPr>
          <a:xfrm>
            <a:off x="1187450" y="5516563"/>
            <a:ext cx="3097213" cy="369887"/>
          </a:xfrm>
          <a:prstGeom prst="rect">
            <a:avLst/>
          </a:prstGeom>
          <a:noFill/>
          <a:ln w="9525">
            <a:noFill/>
          </a:ln>
        </p:spPr>
        <p:txBody>
          <a:bodyPr anchor="t" anchorCtr="0">
            <a:spAutoFit/>
          </a:bodyPr>
          <a:p>
            <a:r>
              <a:rPr lang="en-US" altLang="zh-CN" dirty="0">
                <a:latin typeface="Times New Roman" panose="02020603050405020304" pitchFamily="18" charset="0"/>
                <a:ea typeface="华文楷体" panose="02010600040101010101" pitchFamily="2" charset="-122"/>
              </a:rPr>
              <a:t>JAVA</a:t>
            </a:r>
            <a:r>
              <a:rPr lang="zh-CN" altLang="en-US" dirty="0">
                <a:latin typeface="Times New Roman" panose="02020603050405020304" pitchFamily="18" charset="0"/>
                <a:ea typeface="华文楷体" panose="02010600040101010101" pitchFamily="2" charset="-122"/>
              </a:rPr>
              <a:t>是一门强类型语言</a:t>
            </a:r>
            <a:endParaRPr lang="zh-CN" altLang="en-US" dirty="0">
              <a:latin typeface="Times New Roman" panose="02020603050405020304" pitchFamily="18" charset="0"/>
              <a:ea typeface="华文楷体" panose="0201060004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22530" name="Text Box 4"/>
          <p:cNvSpPr txBox="1"/>
          <p:nvPr/>
        </p:nvSpPr>
        <p:spPr>
          <a:xfrm>
            <a:off x="968375" y="315913"/>
            <a:ext cx="8283575" cy="3357562"/>
          </a:xfrm>
          <a:prstGeom prst="rect">
            <a:avLst/>
          </a:prstGeom>
          <a:noFill/>
          <a:ln w="9525">
            <a:noFill/>
          </a:ln>
        </p:spPr>
        <p:txBody>
          <a:bodyPr anchor="t" anchorCtr="0">
            <a:spAutoFit/>
          </a:bodyPr>
          <a:p>
            <a:pPr>
              <a:spcBef>
                <a:spcPct val="50000"/>
              </a:spcBef>
            </a:pPr>
            <a:r>
              <a:rPr lang="en-US" altLang="zh-CN" sz="3200" b="1">
                <a:solidFill>
                  <a:srgbClr val="0000FF"/>
                </a:solidFill>
                <a:latin typeface="Calibri" panose="020F0502020204030204" pitchFamily="34" charset="0"/>
                <a:ea typeface="楷体_GB2312" pitchFamily="49" charset="-122"/>
              </a:rPr>
              <a:t>4. </a:t>
            </a:r>
            <a:r>
              <a:rPr lang="zh-CN" altLang="en-US" sz="3200" b="1" dirty="0">
                <a:solidFill>
                  <a:srgbClr val="0000FF"/>
                </a:solidFill>
                <a:latin typeface="Calibri" panose="020F0502020204030204" pitchFamily="34" charset="0"/>
                <a:ea typeface="楷体_GB2312" pitchFamily="49" charset="-122"/>
              </a:rPr>
              <a:t>变量</a:t>
            </a:r>
            <a:endParaRPr lang="en-US" altLang="zh-CN" sz="3200" b="1">
              <a:solidFill>
                <a:srgbClr val="0000FF"/>
              </a:solidFill>
              <a:latin typeface="Calibri" panose="020F0502020204030204" pitchFamily="34" charset="0"/>
              <a:ea typeface="楷体_GB2312" pitchFamily="49" charset="-122"/>
            </a:endParaRPr>
          </a:p>
          <a:p>
            <a:pPr>
              <a:spcBef>
                <a:spcPct val="50000"/>
              </a:spcBef>
              <a:buChar char="•"/>
            </a:pPr>
            <a:r>
              <a:rPr lang="zh-CN" altLang="en-US" sz="2800" b="1" dirty="0">
                <a:solidFill>
                  <a:srgbClr val="0000FF"/>
                </a:solidFill>
                <a:latin typeface="Times New Roman" panose="02020603050405020304" pitchFamily="18" charset="0"/>
                <a:ea typeface="楷体_GB2312" pitchFamily="49" charset="-122"/>
              </a:rPr>
              <a:t>变量</a:t>
            </a:r>
            <a:r>
              <a:rPr lang="zh-CN" altLang="en-US" sz="2800" dirty="0">
                <a:solidFill>
                  <a:srgbClr val="000000"/>
                </a:solidFill>
                <a:latin typeface="Times New Roman" panose="02020603050405020304" pitchFamily="18" charset="0"/>
                <a:ea typeface="楷体_GB2312" pitchFamily="49" charset="-122"/>
              </a:rPr>
              <a:t>表示</a:t>
            </a:r>
            <a:r>
              <a:rPr lang="zh-CN" altLang="zh-CN" sz="2800" dirty="0">
                <a:solidFill>
                  <a:srgbClr val="000000"/>
                </a:solidFill>
                <a:latin typeface="Times New Roman" panose="02020603050405020304" pitchFamily="18" charset="0"/>
                <a:ea typeface="楷体_GB2312" pitchFamily="49" charset="-122"/>
              </a:rPr>
              <a:t>程序中数据可变的</a:t>
            </a:r>
            <a:r>
              <a:rPr lang="zh-CN" altLang="en-US" sz="2800" dirty="0">
                <a:solidFill>
                  <a:srgbClr val="000000"/>
                </a:solidFill>
                <a:latin typeface="Times New Roman" panose="02020603050405020304" pitchFamily="18" charset="0"/>
                <a:ea typeface="楷体_GB2312" pitchFamily="49" charset="-122"/>
              </a:rPr>
              <a:t>量</a:t>
            </a:r>
            <a:r>
              <a:rPr lang="zh-CN" altLang="zh-CN" sz="2800" dirty="0">
                <a:solidFill>
                  <a:srgbClr val="000000"/>
                </a:solidFill>
                <a:latin typeface="Times New Roman" panose="02020603050405020304" pitchFamily="18" charset="0"/>
                <a:ea typeface="楷体_GB2312" pitchFamily="49" charset="-122"/>
              </a:rPr>
              <a:t>，是内存中的一小块区域，使用变量名来访问这块区域</a:t>
            </a:r>
            <a:r>
              <a:rPr lang="zh-CN" altLang="en-US" sz="2800" dirty="0">
                <a:solidFill>
                  <a:srgbClr val="000000"/>
                </a:solidFill>
                <a:latin typeface="Times New Roman" panose="02020603050405020304" pitchFamily="18" charset="0"/>
                <a:ea typeface="楷体_GB2312" pitchFamily="49" charset="-122"/>
              </a:rPr>
              <a:t>。</a:t>
            </a:r>
            <a:endParaRPr lang="en-US" altLang="zh-CN" sz="2800">
              <a:solidFill>
                <a:srgbClr val="000000"/>
              </a:solidFill>
              <a:latin typeface="Times New Roman" panose="02020603050405020304" pitchFamily="18" charset="0"/>
              <a:ea typeface="楷体_GB2312" pitchFamily="49" charset="-122"/>
            </a:endParaRPr>
          </a:p>
          <a:p>
            <a:pPr>
              <a:spcBef>
                <a:spcPct val="50000"/>
              </a:spcBef>
            </a:pPr>
            <a:r>
              <a:rPr lang="zh-CN" altLang="en-US" sz="2800" dirty="0">
                <a:solidFill>
                  <a:srgbClr val="000000"/>
                </a:solidFill>
                <a:latin typeface="Times New Roman" panose="02020603050405020304" pitchFamily="18" charset="0"/>
                <a:ea typeface="楷体_GB2312" pitchFamily="49" charset="-122"/>
              </a:rPr>
              <a:t>	</a:t>
            </a:r>
            <a:endParaRPr lang="en-US" altLang="zh-CN" sz="2400">
              <a:solidFill>
                <a:srgbClr val="000000"/>
              </a:solidFill>
              <a:latin typeface="Calibri" panose="020F0502020204030204" pitchFamily="34" charset="0"/>
              <a:ea typeface="楷体_GB2312" pitchFamily="49" charset="-122"/>
            </a:endParaRPr>
          </a:p>
          <a:p>
            <a:pPr>
              <a:spcBef>
                <a:spcPct val="50000"/>
              </a:spcBef>
              <a:buChar char="•"/>
            </a:pPr>
            <a:r>
              <a:rPr lang="zh-CN" altLang="en-US" sz="2800" dirty="0">
                <a:solidFill>
                  <a:srgbClr val="000000"/>
                </a:solidFill>
                <a:latin typeface="Times New Roman" panose="02020603050405020304" pitchFamily="18" charset="0"/>
                <a:ea typeface="楷体_GB2312" pitchFamily="49" charset="-122"/>
              </a:rPr>
              <a:t>任何变量在使用之前必须经过</a:t>
            </a:r>
            <a:r>
              <a:rPr lang="zh-CN" altLang="en-US" sz="2800" b="1" dirty="0">
                <a:solidFill>
                  <a:srgbClr val="0000FF"/>
                </a:solidFill>
                <a:latin typeface="Times New Roman" panose="02020603050405020304" pitchFamily="18" charset="0"/>
                <a:ea typeface="楷体_GB2312" pitchFamily="49" charset="-122"/>
              </a:rPr>
              <a:t>声明、创建和初始化</a:t>
            </a:r>
            <a:r>
              <a:rPr lang="zh-CN" altLang="en-US" sz="2800" dirty="0">
                <a:solidFill>
                  <a:srgbClr val="000000"/>
                </a:solidFill>
                <a:latin typeface="Times New Roman" panose="02020603050405020304" pitchFamily="18" charset="0"/>
                <a:ea typeface="楷体_GB2312" pitchFamily="49" charset="-122"/>
              </a:rPr>
              <a:t>，否则将无法完成任何操作。</a:t>
            </a:r>
            <a:endParaRPr lang="zh-CN" altLang="en-US" sz="2800" dirty="0">
              <a:solidFill>
                <a:srgbClr val="000000"/>
              </a:solidFill>
              <a:latin typeface="Times New Roman" panose="02020603050405020304" pitchFamily="18" charset="0"/>
              <a:ea typeface="楷体_GB2312" pitchFamily="49" charset="-122"/>
            </a:endParaRPr>
          </a:p>
        </p:txBody>
      </p:sp>
      <p:pic>
        <p:nvPicPr>
          <p:cNvPr id="22531"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 name="圆柱形 4"/>
          <p:cNvSpPr/>
          <p:nvPr/>
        </p:nvSpPr>
        <p:spPr>
          <a:xfrm>
            <a:off x="4572000" y="1916113"/>
            <a:ext cx="865188" cy="720725"/>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fontAlgn="base"/>
            <a:endParaRPr lang="zh-CN" altLang="en-US" strike="noStrike" noProof="1" dirty="0">
              <a:solidFill>
                <a:srgbClr val="000000"/>
              </a:solidFill>
              <a:latin typeface="华文楷体" panose="02010600040101010101" pitchFamily="2" charset="-122"/>
              <a:ea typeface="楷体_GB2312" pitchFamily="49" charset="-122"/>
            </a:endParaRPr>
          </a:p>
        </p:txBody>
      </p:sp>
      <p:sp>
        <p:nvSpPr>
          <p:cNvPr id="22533" name="Rectangle 8"/>
          <p:cNvSpPr/>
          <p:nvPr/>
        </p:nvSpPr>
        <p:spPr>
          <a:xfrm>
            <a:off x="2124075" y="1916113"/>
            <a:ext cx="1246188" cy="822325"/>
          </a:xfrm>
          <a:prstGeom prst="rect">
            <a:avLst/>
          </a:prstGeom>
          <a:noFill/>
          <a:ln w="9525">
            <a:noFill/>
          </a:ln>
        </p:spPr>
        <p:txBody>
          <a:bodyPr wrap="none" anchor="t" anchorCtr="0">
            <a:spAutoFit/>
          </a:bodyPr>
          <a:p>
            <a:r>
              <a:rPr lang="en-US" altLang="zh-CN" sz="2400" dirty="0" err="1">
                <a:solidFill>
                  <a:srgbClr val="9900CC"/>
                </a:solidFill>
                <a:latin typeface="Calibri" panose="020F0502020204030204" pitchFamily="34" charset="0"/>
                <a:ea typeface="宋体" panose="02010600030101010101" pitchFamily="2" charset="-122"/>
              </a:rPr>
              <a:t>int</a:t>
            </a:r>
            <a:r>
              <a:rPr lang="en-US" altLang="zh-CN" sz="2400">
                <a:solidFill>
                  <a:srgbClr val="000000"/>
                </a:solidFill>
                <a:latin typeface="Calibri" panose="020F0502020204030204" pitchFamily="34" charset="0"/>
                <a:ea typeface="宋体" panose="02010600030101010101" pitchFamily="2" charset="-122"/>
              </a:rPr>
              <a:t> i = 1; </a:t>
            </a:r>
            <a:endParaRPr lang="en-US" altLang="zh-CN" sz="2400">
              <a:solidFill>
                <a:srgbClr val="000000"/>
              </a:solidFill>
              <a:latin typeface="Calibri" panose="020F0502020204030204" pitchFamily="34" charset="0"/>
              <a:ea typeface="宋体" panose="02010600030101010101" pitchFamily="2" charset="-122"/>
            </a:endParaRPr>
          </a:p>
          <a:p>
            <a:r>
              <a:rPr lang="en-US" altLang="zh-CN" sz="2400">
                <a:solidFill>
                  <a:srgbClr val="000000"/>
                </a:solidFill>
                <a:latin typeface="Calibri" panose="020F0502020204030204" pitchFamily="34" charset="0"/>
                <a:ea typeface="宋体" panose="02010600030101010101" pitchFamily="2" charset="-122"/>
              </a:rPr>
              <a:t>i = 2;</a:t>
            </a:r>
            <a:endParaRPr lang="zh-CN" altLang="en-US" sz="2400" dirty="0">
              <a:solidFill>
                <a:srgbClr val="000000"/>
              </a:solidFill>
              <a:latin typeface="Calibri" panose="020F0502020204030204" pitchFamily="34" charset="0"/>
              <a:ea typeface="宋体" panose="02010600030101010101" pitchFamily="2" charset="-122"/>
            </a:endParaRPr>
          </a:p>
        </p:txBody>
      </p:sp>
      <p:sp>
        <p:nvSpPr>
          <p:cNvPr id="11273" name="Text Box 9"/>
          <p:cNvSpPr txBox="1"/>
          <p:nvPr/>
        </p:nvSpPr>
        <p:spPr>
          <a:xfrm>
            <a:off x="4860925" y="2205038"/>
            <a:ext cx="431800" cy="366712"/>
          </a:xfrm>
          <a:prstGeom prst="rect">
            <a:avLst/>
          </a:prstGeom>
          <a:noFill/>
          <a:ln w="9525">
            <a:noFill/>
          </a:ln>
        </p:spPr>
        <p:txBody>
          <a:bodyPr anchor="t" anchorCtr="0">
            <a:spAutoFit/>
          </a:bodyPr>
          <a:p>
            <a:pPr>
              <a:spcBef>
                <a:spcPct val="50000"/>
              </a:spcBef>
            </a:pPr>
            <a:r>
              <a:rPr lang="en-US" altLang="zh-CN">
                <a:latin typeface="Arial" panose="020B0604020202020204" pitchFamily="34" charset="0"/>
                <a:ea typeface="宋体" panose="02010600030101010101" pitchFamily="2" charset="-122"/>
              </a:rPr>
              <a:t>1</a:t>
            </a:r>
            <a:endParaRPr lang="en-US" altLang="zh-CN">
              <a:latin typeface="Arial" panose="020B0604020202020204" pitchFamily="34" charset="0"/>
              <a:ea typeface="宋体" panose="02010600030101010101" pitchFamily="2" charset="-122"/>
            </a:endParaRPr>
          </a:p>
        </p:txBody>
      </p:sp>
      <p:sp>
        <p:nvSpPr>
          <p:cNvPr id="11274" name="Text Box 10"/>
          <p:cNvSpPr txBox="1"/>
          <p:nvPr/>
        </p:nvSpPr>
        <p:spPr>
          <a:xfrm>
            <a:off x="4860925" y="2205038"/>
            <a:ext cx="431800" cy="366712"/>
          </a:xfrm>
          <a:prstGeom prst="rect">
            <a:avLst/>
          </a:prstGeom>
          <a:noFill/>
          <a:ln w="9525">
            <a:noFill/>
          </a:ln>
        </p:spPr>
        <p:txBody>
          <a:bodyPr anchor="t" anchorCtr="0">
            <a:spAutoFit/>
          </a:bodyPr>
          <a:p>
            <a:pPr>
              <a:spcBef>
                <a:spcPct val="50000"/>
              </a:spcBef>
            </a:pPr>
            <a:r>
              <a:rPr lang="en-US" altLang="zh-CN">
                <a:latin typeface="Arial" panose="020B0604020202020204" pitchFamily="34" charset="0"/>
                <a:ea typeface="宋体" panose="02010600030101010101" pitchFamily="2" charset="-122"/>
              </a:rPr>
              <a:t>2</a:t>
            </a:r>
            <a:endParaRPr lang="en-US" altLang="zh-CN">
              <a:latin typeface="Arial" panose="020B0604020202020204" pitchFamily="34" charset="0"/>
              <a:ea typeface="宋体" panose="02010600030101010101" pitchFamily="2" charset="-122"/>
            </a:endParaRPr>
          </a:p>
        </p:txBody>
      </p:sp>
      <p:sp>
        <p:nvSpPr>
          <p:cNvPr id="11275" name="Rectangle 11"/>
          <p:cNvSpPr/>
          <p:nvPr/>
        </p:nvSpPr>
        <p:spPr>
          <a:xfrm>
            <a:off x="1979613" y="5589588"/>
            <a:ext cx="1712912" cy="822325"/>
          </a:xfrm>
          <a:prstGeom prst="rect">
            <a:avLst/>
          </a:prstGeom>
          <a:noFill/>
          <a:ln w="9525">
            <a:noFill/>
          </a:ln>
        </p:spPr>
        <p:txBody>
          <a:bodyPr wrap="none" anchor="t" anchorCtr="0">
            <a:spAutoFit/>
          </a:bodyPr>
          <a:p>
            <a:r>
              <a:rPr lang="en-US" altLang="zh-CN" sz="2400">
                <a:solidFill>
                  <a:srgbClr val="9900CC"/>
                </a:solidFill>
                <a:latin typeface="Calibri" panose="020F0502020204030204" pitchFamily="34" charset="0"/>
                <a:ea typeface="楷体_GB2312" pitchFamily="49" charset="-122"/>
              </a:rPr>
              <a:t>double</a:t>
            </a:r>
            <a:r>
              <a:rPr lang="en-US" altLang="zh-CN" sz="2400">
                <a:solidFill>
                  <a:srgbClr val="000000"/>
                </a:solidFill>
                <a:latin typeface="Calibri" panose="020F0502020204030204" pitchFamily="34" charset="0"/>
                <a:ea typeface="楷体_GB2312" pitchFamily="49" charset="-122"/>
              </a:rPr>
              <a:t> j = 2;</a:t>
            </a:r>
            <a:endParaRPr lang="en-US" altLang="zh-CN" sz="2400">
              <a:solidFill>
                <a:srgbClr val="000000"/>
              </a:solidFill>
              <a:latin typeface="Calibri" panose="020F0502020204030204" pitchFamily="34" charset="0"/>
              <a:ea typeface="楷体_GB2312" pitchFamily="49" charset="-122"/>
            </a:endParaRPr>
          </a:p>
          <a:p>
            <a:r>
              <a:rPr lang="en-US" altLang="zh-CN" sz="2400">
                <a:solidFill>
                  <a:srgbClr val="9900CC"/>
                </a:solidFill>
                <a:latin typeface="Calibri" panose="020F0502020204030204" pitchFamily="34" charset="0"/>
                <a:ea typeface="楷体_GB2312" pitchFamily="49" charset="-122"/>
              </a:rPr>
              <a:t>char</a:t>
            </a:r>
            <a:r>
              <a:rPr lang="en-US" altLang="zh-CN" sz="2400">
                <a:solidFill>
                  <a:srgbClr val="000000"/>
                </a:solidFill>
                <a:latin typeface="Calibri" panose="020F0502020204030204" pitchFamily="34" charset="0"/>
                <a:ea typeface="楷体_GB2312" pitchFamily="49" charset="-122"/>
              </a:rPr>
              <a:t> c ;</a:t>
            </a:r>
            <a:endParaRPr lang="en-US" altLang="zh-CN" sz="2400">
              <a:solidFill>
                <a:srgbClr val="000000"/>
              </a:solidFill>
              <a:latin typeface="Calibri" panose="020F0502020204030204" pitchFamily="34" charset="0"/>
              <a:ea typeface="楷体_GB2312" pitchFamily="49"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11273"/>
                                        </p:tgtEl>
                                      </p:cBhvr>
                                    </p:animEffect>
                                    <p:set>
                                      <p:cBhvr>
                                        <p:cTn id="7" dur="1" fill="hold">
                                          <p:stCondLst>
                                            <p:cond delay="499"/>
                                          </p:stCondLst>
                                        </p:cTn>
                                        <p:tgtEl>
                                          <p:spTgt spid="11273"/>
                                        </p:tgtEl>
                                        <p:attrNameLst>
                                          <p:attrName>style.visibility</p:attrName>
                                        </p:attrNameLst>
                                      </p:cBhvr>
                                      <p:to>
                                        <p:strVal val="hidden"/>
                                      </p:to>
                                    </p:set>
                                  </p:childTnLst>
                                </p:cTn>
                              </p:par>
                              <p:par>
                                <p:cTn id="8" presetID="3" presetClass="entr" presetSubtype="10" fill="hold" grpId="0" nodeType="withEffect">
                                  <p:stCondLst>
                                    <p:cond delay="0"/>
                                  </p:stCondLst>
                                  <p:childTnLst>
                                    <p:set>
                                      <p:cBhvr>
                                        <p:cTn id="9" dur="1" fill="hold">
                                          <p:stCondLst>
                                            <p:cond delay="0"/>
                                          </p:stCondLst>
                                        </p:cTn>
                                        <p:tgtEl>
                                          <p:spTgt spid="11274"/>
                                        </p:tgtEl>
                                        <p:attrNameLst>
                                          <p:attrName>style.visibility</p:attrName>
                                        </p:attrNameLst>
                                      </p:cBhvr>
                                      <p:to>
                                        <p:strVal val="visible"/>
                                      </p:to>
                                    </p:set>
                                    <p:animEffect transition="in" filter="blinds(horizontal)">
                                      <p:cBhvr>
                                        <p:cTn id="10" dur="500"/>
                                        <p:tgtEl>
                                          <p:spTgt spid="11274"/>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2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3" grpId="0"/>
      <p:bldP spid="11274" grpId="0"/>
      <p:bldP spid="1127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24578" name="Text Box 5"/>
          <p:cNvSpPr txBox="1"/>
          <p:nvPr/>
        </p:nvSpPr>
        <p:spPr>
          <a:xfrm>
            <a:off x="528638" y="3822700"/>
            <a:ext cx="990600" cy="457200"/>
          </a:xfrm>
          <a:prstGeom prst="rect">
            <a:avLst/>
          </a:prstGeom>
          <a:noFill/>
          <a:ln w="9525">
            <a:noFill/>
          </a:ln>
        </p:spPr>
        <p:txBody>
          <a:bodyPr anchor="t" anchorCtr="0">
            <a:spAutoFit/>
          </a:bodyPr>
          <a:p>
            <a:pPr>
              <a:spcBef>
                <a:spcPct val="50000"/>
              </a:spcBef>
            </a:pPr>
            <a:r>
              <a:rPr lang="zh-CN" altLang="en-US" sz="2400" b="1" dirty="0">
                <a:solidFill>
                  <a:srgbClr val="000000"/>
                </a:solidFill>
                <a:latin typeface="Times New Roman" panose="02020603050405020304" pitchFamily="18" charset="0"/>
                <a:ea typeface="宋体" panose="02010600030101010101" pitchFamily="2" charset="-122"/>
              </a:rPr>
              <a:t>数据</a:t>
            </a:r>
            <a:endParaRPr lang="zh-CN" altLang="en-US" sz="2400" b="1" dirty="0">
              <a:solidFill>
                <a:srgbClr val="000000"/>
              </a:solidFill>
              <a:latin typeface="Times New Roman" panose="02020603050405020304" pitchFamily="18" charset="0"/>
              <a:ea typeface="宋体" panose="02010600030101010101" pitchFamily="2" charset="-122"/>
            </a:endParaRPr>
          </a:p>
        </p:txBody>
      </p:sp>
      <p:sp>
        <p:nvSpPr>
          <p:cNvPr id="24579" name="Text Box 6"/>
          <p:cNvSpPr txBox="1"/>
          <p:nvPr/>
        </p:nvSpPr>
        <p:spPr>
          <a:xfrm>
            <a:off x="1443038" y="2679700"/>
            <a:ext cx="1600200" cy="457200"/>
          </a:xfrm>
          <a:prstGeom prst="rect">
            <a:avLst/>
          </a:prstGeom>
          <a:noFill/>
          <a:ln w="9525">
            <a:noFill/>
          </a:ln>
        </p:spPr>
        <p:txBody>
          <a:bodyPr anchor="t" anchorCtr="0">
            <a:spAutoFit/>
          </a:bodyPr>
          <a:p>
            <a:pPr>
              <a:spcBef>
                <a:spcPct val="50000"/>
              </a:spcBef>
            </a:pPr>
            <a:r>
              <a:rPr lang="zh-CN" altLang="en-US" sz="2400" b="1" dirty="0">
                <a:solidFill>
                  <a:srgbClr val="000000"/>
                </a:solidFill>
                <a:latin typeface="Times New Roman" panose="02020603050405020304" pitchFamily="18" charset="0"/>
                <a:ea typeface="宋体" panose="02010600030101010101" pitchFamily="2" charset="-122"/>
              </a:rPr>
              <a:t>基本数据</a:t>
            </a:r>
            <a:endParaRPr lang="zh-CN" altLang="en-US" sz="2400" b="1" dirty="0">
              <a:solidFill>
                <a:srgbClr val="000000"/>
              </a:solidFill>
              <a:latin typeface="Times New Roman" panose="02020603050405020304" pitchFamily="18" charset="0"/>
              <a:ea typeface="宋体" panose="02010600030101010101" pitchFamily="2" charset="-122"/>
            </a:endParaRPr>
          </a:p>
        </p:txBody>
      </p:sp>
      <p:sp>
        <p:nvSpPr>
          <p:cNvPr id="24580" name="Text Box 7"/>
          <p:cNvSpPr txBox="1"/>
          <p:nvPr/>
        </p:nvSpPr>
        <p:spPr>
          <a:xfrm>
            <a:off x="1366838" y="4889500"/>
            <a:ext cx="1524000" cy="457200"/>
          </a:xfrm>
          <a:prstGeom prst="rect">
            <a:avLst/>
          </a:prstGeom>
          <a:noFill/>
          <a:ln w="9525">
            <a:noFill/>
          </a:ln>
        </p:spPr>
        <p:txBody>
          <a:bodyPr anchor="t" anchorCtr="0">
            <a:spAutoFit/>
          </a:bodyPr>
          <a:p>
            <a:pPr>
              <a:spcBef>
                <a:spcPct val="50000"/>
              </a:spcBef>
            </a:pPr>
            <a:r>
              <a:rPr lang="zh-CN" altLang="en-US" sz="2400" b="1" dirty="0">
                <a:solidFill>
                  <a:srgbClr val="FF0000"/>
                </a:solidFill>
                <a:latin typeface="Times New Roman" panose="02020603050405020304" pitchFamily="18" charset="0"/>
                <a:ea typeface="宋体" panose="02010600030101010101" pitchFamily="2" charset="-122"/>
              </a:rPr>
              <a:t>引用</a:t>
            </a:r>
            <a:r>
              <a:rPr lang="zh-CN" altLang="en-US" sz="2400" b="1" dirty="0">
                <a:solidFill>
                  <a:srgbClr val="000000"/>
                </a:solidFill>
                <a:latin typeface="Times New Roman" panose="02020603050405020304" pitchFamily="18" charset="0"/>
                <a:ea typeface="宋体" panose="02010600030101010101" pitchFamily="2" charset="-122"/>
              </a:rPr>
              <a:t>数据</a:t>
            </a:r>
            <a:endParaRPr lang="zh-CN" altLang="en-US" sz="2400" b="1" dirty="0">
              <a:solidFill>
                <a:srgbClr val="000000"/>
              </a:solidFill>
              <a:latin typeface="Times New Roman" panose="02020603050405020304" pitchFamily="18" charset="0"/>
              <a:ea typeface="宋体" panose="02010600030101010101" pitchFamily="2" charset="-122"/>
            </a:endParaRPr>
          </a:p>
        </p:txBody>
      </p:sp>
      <p:sp>
        <p:nvSpPr>
          <p:cNvPr id="24581" name="AutoShape 8"/>
          <p:cNvSpPr/>
          <p:nvPr/>
        </p:nvSpPr>
        <p:spPr>
          <a:xfrm>
            <a:off x="2814638" y="2070100"/>
            <a:ext cx="152400" cy="1676400"/>
          </a:xfrm>
          <a:prstGeom prst="leftBrace">
            <a:avLst>
              <a:gd name="adj1" fmla="val 91462"/>
              <a:gd name="adj2" fmla="val 50000"/>
            </a:avLst>
          </a:prstGeom>
          <a:noFill/>
          <a:ln w="9525" cap="flat" cmpd="sng">
            <a:solidFill>
              <a:srgbClr val="FF00FF"/>
            </a:solidFill>
            <a:prstDash val="solid"/>
            <a:round/>
            <a:headEnd type="none" w="med" len="med"/>
            <a:tailEnd type="none" w="med" len="med"/>
          </a:ln>
        </p:spPr>
        <p:txBody>
          <a:bodyPr wrap="none" anchor="ctr" anchorCtr="0"/>
          <a:p>
            <a:endParaRPr lang="zh-CN" altLang="en-US" dirty="0">
              <a:solidFill>
                <a:srgbClr val="000000"/>
              </a:solidFill>
              <a:latin typeface="Arial" panose="020B0604020202020204" pitchFamily="34" charset="0"/>
              <a:ea typeface="宋体" panose="02010600030101010101" pitchFamily="2" charset="-122"/>
            </a:endParaRPr>
          </a:p>
        </p:txBody>
      </p:sp>
      <p:sp>
        <p:nvSpPr>
          <p:cNvPr id="24582" name="AutoShape 9"/>
          <p:cNvSpPr/>
          <p:nvPr/>
        </p:nvSpPr>
        <p:spPr>
          <a:xfrm>
            <a:off x="2814638" y="4356100"/>
            <a:ext cx="152400" cy="1524000"/>
          </a:xfrm>
          <a:prstGeom prst="leftBrace">
            <a:avLst>
              <a:gd name="adj1" fmla="val 83148"/>
              <a:gd name="adj2" fmla="val 50000"/>
            </a:avLst>
          </a:prstGeom>
          <a:noFill/>
          <a:ln w="9525" cap="flat" cmpd="sng">
            <a:solidFill>
              <a:srgbClr val="FF00FF"/>
            </a:solidFill>
            <a:prstDash val="solid"/>
            <a:round/>
            <a:headEnd type="none" w="med" len="med"/>
            <a:tailEnd type="none" w="med" len="med"/>
          </a:ln>
        </p:spPr>
        <p:txBody>
          <a:bodyPr wrap="none" anchor="ctr" anchorCtr="0"/>
          <a:p>
            <a:endParaRPr lang="zh-CN" altLang="en-US" dirty="0">
              <a:solidFill>
                <a:srgbClr val="000000"/>
              </a:solidFill>
              <a:latin typeface="Arial" panose="020B0604020202020204" pitchFamily="34" charset="0"/>
              <a:ea typeface="宋体" panose="02010600030101010101" pitchFamily="2" charset="-122"/>
            </a:endParaRPr>
          </a:p>
        </p:txBody>
      </p:sp>
      <p:sp>
        <p:nvSpPr>
          <p:cNvPr id="24583" name="AutoShape 10"/>
          <p:cNvSpPr/>
          <p:nvPr/>
        </p:nvSpPr>
        <p:spPr>
          <a:xfrm>
            <a:off x="1290638" y="2984500"/>
            <a:ext cx="228600" cy="2133600"/>
          </a:xfrm>
          <a:prstGeom prst="leftBrace">
            <a:avLst>
              <a:gd name="adj1" fmla="val 77604"/>
              <a:gd name="adj2" fmla="val 50000"/>
            </a:avLst>
          </a:prstGeom>
          <a:noFill/>
          <a:ln w="9525" cap="flat" cmpd="sng">
            <a:solidFill>
              <a:srgbClr val="FF00FF"/>
            </a:solidFill>
            <a:prstDash val="solid"/>
            <a:round/>
            <a:headEnd type="none" w="med" len="med"/>
            <a:tailEnd type="none" w="med" len="med"/>
          </a:ln>
        </p:spPr>
        <p:txBody>
          <a:bodyPr wrap="none" anchor="ctr" anchorCtr="0"/>
          <a:p>
            <a:pPr algn="ctr"/>
            <a:endParaRPr lang="zh-CN" altLang="zh-CN" b="1" dirty="0">
              <a:solidFill>
                <a:srgbClr val="000000"/>
              </a:solidFill>
              <a:latin typeface="Arial" panose="020B0604020202020204" pitchFamily="34" charset="0"/>
              <a:ea typeface="宋体" panose="02010600030101010101" pitchFamily="2" charset="-122"/>
            </a:endParaRPr>
          </a:p>
        </p:txBody>
      </p:sp>
      <p:sp>
        <p:nvSpPr>
          <p:cNvPr id="24584" name="AutoShape 11"/>
          <p:cNvSpPr/>
          <p:nvPr/>
        </p:nvSpPr>
        <p:spPr>
          <a:xfrm>
            <a:off x="4033838" y="1612900"/>
            <a:ext cx="152400" cy="762000"/>
          </a:xfrm>
          <a:prstGeom prst="leftBrace">
            <a:avLst>
              <a:gd name="adj1" fmla="val 41574"/>
              <a:gd name="adj2" fmla="val 50000"/>
            </a:avLst>
          </a:prstGeom>
          <a:noFill/>
          <a:ln w="9525" cap="flat" cmpd="sng">
            <a:solidFill>
              <a:srgbClr val="FF00FF"/>
            </a:solidFill>
            <a:prstDash val="solid"/>
            <a:round/>
            <a:headEnd type="none" w="med" len="med"/>
            <a:tailEnd type="none" w="med" len="med"/>
          </a:ln>
        </p:spPr>
        <p:txBody>
          <a:bodyPr wrap="none" anchor="ctr" anchorCtr="0"/>
          <a:p>
            <a:endParaRPr lang="zh-CN" altLang="en-US" dirty="0">
              <a:solidFill>
                <a:srgbClr val="000000"/>
              </a:solidFill>
              <a:latin typeface="Arial" panose="020B0604020202020204" pitchFamily="34" charset="0"/>
              <a:ea typeface="宋体" panose="02010600030101010101" pitchFamily="2" charset="-122"/>
            </a:endParaRPr>
          </a:p>
        </p:txBody>
      </p:sp>
      <p:sp>
        <p:nvSpPr>
          <p:cNvPr id="24585" name="Text Box 12"/>
          <p:cNvSpPr txBox="1"/>
          <p:nvPr/>
        </p:nvSpPr>
        <p:spPr>
          <a:xfrm>
            <a:off x="3043238" y="4279900"/>
            <a:ext cx="2824162" cy="457200"/>
          </a:xfrm>
          <a:prstGeom prst="rect">
            <a:avLst/>
          </a:prstGeom>
          <a:noFill/>
          <a:ln w="9525">
            <a:noFill/>
          </a:ln>
        </p:spPr>
        <p:txBody>
          <a:bodyPr anchor="t" anchorCtr="0">
            <a:spAutoFit/>
          </a:bodyPr>
          <a:p>
            <a:pPr>
              <a:spcBef>
                <a:spcPct val="50000"/>
              </a:spcBef>
            </a:pPr>
            <a:r>
              <a:rPr lang="zh-CN" altLang="en-US" sz="2400" b="1" dirty="0">
                <a:solidFill>
                  <a:srgbClr val="000000"/>
                </a:solidFill>
                <a:latin typeface="Times New Roman" panose="02020603050405020304" pitchFamily="18" charset="0"/>
                <a:ea typeface="宋体" panose="02010600030101010101" pitchFamily="2" charset="-122"/>
              </a:rPr>
              <a:t>类（</a:t>
            </a:r>
            <a:r>
              <a:rPr lang="en-US" altLang="zh-CN" sz="2400" b="1" dirty="0">
                <a:solidFill>
                  <a:srgbClr val="000000"/>
                </a:solidFill>
                <a:latin typeface="Times New Roman" panose="02020603050405020304" pitchFamily="18" charset="0"/>
                <a:ea typeface="宋体" panose="02010600030101010101" pitchFamily="2" charset="-122"/>
              </a:rPr>
              <a:t>class</a:t>
            </a:r>
            <a:r>
              <a:rPr lang="zh-CN" altLang="en-US" sz="2400" b="1" dirty="0">
                <a:solidFill>
                  <a:srgbClr val="000000"/>
                </a:solidFill>
                <a:latin typeface="Times New Roman" panose="02020603050405020304" pitchFamily="18" charset="0"/>
                <a:ea typeface="宋体" panose="02010600030101010101" pitchFamily="2" charset="-122"/>
              </a:rPr>
              <a:t>）</a:t>
            </a:r>
            <a:endParaRPr lang="zh-CN" altLang="en-US" sz="2400" b="1" dirty="0">
              <a:solidFill>
                <a:srgbClr val="000000"/>
              </a:solidFill>
              <a:latin typeface="Times New Roman" panose="02020603050405020304" pitchFamily="18" charset="0"/>
              <a:ea typeface="宋体" panose="02010600030101010101" pitchFamily="2" charset="-122"/>
            </a:endParaRPr>
          </a:p>
        </p:txBody>
      </p:sp>
      <p:sp>
        <p:nvSpPr>
          <p:cNvPr id="24586" name="Text Box 13"/>
          <p:cNvSpPr txBox="1"/>
          <p:nvPr/>
        </p:nvSpPr>
        <p:spPr>
          <a:xfrm>
            <a:off x="3043238" y="4965700"/>
            <a:ext cx="3113087" cy="457200"/>
          </a:xfrm>
          <a:prstGeom prst="rect">
            <a:avLst/>
          </a:prstGeom>
          <a:noFill/>
          <a:ln w="9525">
            <a:noFill/>
          </a:ln>
        </p:spPr>
        <p:txBody>
          <a:bodyPr anchor="t" anchorCtr="0">
            <a:spAutoFit/>
          </a:bodyPr>
          <a:p>
            <a:pPr>
              <a:spcBef>
                <a:spcPct val="50000"/>
              </a:spcBef>
            </a:pPr>
            <a:r>
              <a:rPr lang="zh-CN" altLang="en-US" sz="2400" b="1" dirty="0">
                <a:solidFill>
                  <a:srgbClr val="000000"/>
                </a:solidFill>
                <a:latin typeface="Times New Roman" panose="02020603050405020304" pitchFamily="18" charset="0"/>
                <a:ea typeface="宋体" panose="02010600030101010101" pitchFamily="2" charset="-122"/>
              </a:rPr>
              <a:t>接口（</a:t>
            </a:r>
            <a:r>
              <a:rPr lang="en-US" altLang="zh-CN" sz="2400" b="1" dirty="0">
                <a:solidFill>
                  <a:srgbClr val="000000"/>
                </a:solidFill>
                <a:latin typeface="Times New Roman" panose="02020603050405020304" pitchFamily="18" charset="0"/>
                <a:ea typeface="宋体" panose="02010600030101010101" pitchFamily="2" charset="-122"/>
              </a:rPr>
              <a:t>interface</a:t>
            </a:r>
            <a:r>
              <a:rPr lang="zh-CN" altLang="en-US" sz="2400" b="1" dirty="0">
                <a:solidFill>
                  <a:srgbClr val="000000"/>
                </a:solidFill>
                <a:latin typeface="Times New Roman" panose="02020603050405020304" pitchFamily="18" charset="0"/>
                <a:ea typeface="宋体" panose="02010600030101010101" pitchFamily="2" charset="-122"/>
              </a:rPr>
              <a:t>）</a:t>
            </a:r>
            <a:endParaRPr lang="zh-CN" altLang="en-US" sz="2400" b="1" dirty="0">
              <a:solidFill>
                <a:srgbClr val="000000"/>
              </a:solidFill>
              <a:latin typeface="Times New Roman" panose="02020603050405020304" pitchFamily="18" charset="0"/>
              <a:ea typeface="宋体" panose="02010600030101010101" pitchFamily="2" charset="-122"/>
            </a:endParaRPr>
          </a:p>
        </p:txBody>
      </p:sp>
      <p:sp>
        <p:nvSpPr>
          <p:cNvPr id="24587" name="Text Box 14"/>
          <p:cNvSpPr txBox="1"/>
          <p:nvPr/>
        </p:nvSpPr>
        <p:spPr>
          <a:xfrm>
            <a:off x="3043238" y="5575300"/>
            <a:ext cx="914400" cy="457200"/>
          </a:xfrm>
          <a:prstGeom prst="rect">
            <a:avLst/>
          </a:prstGeom>
          <a:noFill/>
          <a:ln w="9525">
            <a:noFill/>
          </a:ln>
        </p:spPr>
        <p:txBody>
          <a:bodyPr anchor="t" anchorCtr="0">
            <a:spAutoFit/>
          </a:bodyPr>
          <a:p>
            <a:pPr>
              <a:spcBef>
                <a:spcPct val="50000"/>
              </a:spcBef>
            </a:pPr>
            <a:r>
              <a:rPr lang="zh-CN" altLang="en-US" sz="2400" b="1" dirty="0">
                <a:solidFill>
                  <a:srgbClr val="000000"/>
                </a:solidFill>
                <a:latin typeface="Times New Roman" panose="02020603050405020304" pitchFamily="18" charset="0"/>
                <a:ea typeface="宋体" panose="02010600030101010101" pitchFamily="2" charset="-122"/>
              </a:rPr>
              <a:t>数组</a:t>
            </a:r>
            <a:endParaRPr lang="zh-CN" altLang="en-US" sz="2400" b="1" dirty="0">
              <a:solidFill>
                <a:srgbClr val="000000"/>
              </a:solidFill>
              <a:latin typeface="Times New Roman" panose="02020603050405020304" pitchFamily="18" charset="0"/>
              <a:ea typeface="宋体" panose="02010600030101010101" pitchFamily="2" charset="-122"/>
            </a:endParaRPr>
          </a:p>
        </p:txBody>
      </p:sp>
      <p:sp>
        <p:nvSpPr>
          <p:cNvPr id="24588" name="Text Box 15"/>
          <p:cNvSpPr txBox="1"/>
          <p:nvPr/>
        </p:nvSpPr>
        <p:spPr>
          <a:xfrm>
            <a:off x="2987675" y="1773238"/>
            <a:ext cx="1219200" cy="457200"/>
          </a:xfrm>
          <a:prstGeom prst="rect">
            <a:avLst/>
          </a:prstGeom>
          <a:noFill/>
          <a:ln w="9525">
            <a:noFill/>
          </a:ln>
        </p:spPr>
        <p:txBody>
          <a:bodyPr anchor="t" anchorCtr="0">
            <a:spAutoFit/>
          </a:bodyPr>
          <a:p>
            <a:pPr>
              <a:spcBef>
                <a:spcPct val="50000"/>
              </a:spcBef>
            </a:pPr>
            <a:r>
              <a:rPr lang="zh-CN" altLang="en-US" sz="2400" b="1" dirty="0">
                <a:solidFill>
                  <a:srgbClr val="000000"/>
                </a:solidFill>
                <a:latin typeface="Times New Roman" panose="02020603050405020304" pitchFamily="18" charset="0"/>
                <a:ea typeface="宋体" panose="02010600030101010101" pitchFamily="2" charset="-122"/>
              </a:rPr>
              <a:t>数值型</a:t>
            </a:r>
            <a:endParaRPr lang="zh-CN" altLang="en-US" sz="2400" b="1" dirty="0">
              <a:solidFill>
                <a:srgbClr val="000000"/>
              </a:solidFill>
              <a:latin typeface="Times New Roman" panose="02020603050405020304" pitchFamily="18" charset="0"/>
              <a:ea typeface="宋体" panose="02010600030101010101" pitchFamily="2" charset="-122"/>
            </a:endParaRPr>
          </a:p>
        </p:txBody>
      </p:sp>
      <p:sp>
        <p:nvSpPr>
          <p:cNvPr id="24589" name="Text Box 16"/>
          <p:cNvSpPr txBox="1"/>
          <p:nvPr/>
        </p:nvSpPr>
        <p:spPr>
          <a:xfrm>
            <a:off x="2967038" y="2755900"/>
            <a:ext cx="2828925" cy="457200"/>
          </a:xfrm>
          <a:prstGeom prst="rect">
            <a:avLst/>
          </a:prstGeom>
          <a:noFill/>
          <a:ln w="9525">
            <a:noFill/>
          </a:ln>
        </p:spPr>
        <p:txBody>
          <a:bodyPr anchor="t" anchorCtr="0">
            <a:spAutoFit/>
          </a:bodyPr>
          <a:p>
            <a:pPr>
              <a:spcBef>
                <a:spcPct val="50000"/>
              </a:spcBef>
            </a:pPr>
            <a:r>
              <a:rPr lang="zh-CN" altLang="en-US" sz="2400" b="1" dirty="0">
                <a:solidFill>
                  <a:srgbClr val="000000"/>
                </a:solidFill>
                <a:latin typeface="Times New Roman" panose="02020603050405020304" pitchFamily="18" charset="0"/>
                <a:ea typeface="宋体" panose="02010600030101010101" pitchFamily="2" charset="-122"/>
              </a:rPr>
              <a:t>字符类型（</a:t>
            </a:r>
            <a:r>
              <a:rPr lang="en-US" altLang="zh-CN" sz="2400" b="1" dirty="0">
                <a:solidFill>
                  <a:srgbClr val="000000"/>
                </a:solidFill>
                <a:latin typeface="Times New Roman" panose="02020603050405020304" pitchFamily="18" charset="0"/>
                <a:ea typeface="宋体" panose="02010600030101010101" pitchFamily="2" charset="-122"/>
              </a:rPr>
              <a:t>char</a:t>
            </a:r>
            <a:r>
              <a:rPr lang="zh-CN" altLang="en-US" sz="2400" b="1" dirty="0">
                <a:solidFill>
                  <a:srgbClr val="000000"/>
                </a:solidFill>
                <a:latin typeface="Times New Roman" panose="02020603050405020304" pitchFamily="18" charset="0"/>
                <a:ea typeface="宋体" panose="02010600030101010101" pitchFamily="2" charset="-122"/>
              </a:rPr>
              <a:t>）</a:t>
            </a:r>
            <a:endParaRPr lang="zh-CN" altLang="en-US" sz="2400" b="1" dirty="0">
              <a:solidFill>
                <a:srgbClr val="000000"/>
              </a:solidFill>
              <a:latin typeface="Times New Roman" panose="02020603050405020304" pitchFamily="18" charset="0"/>
              <a:ea typeface="宋体" panose="02010600030101010101" pitchFamily="2" charset="-122"/>
            </a:endParaRPr>
          </a:p>
        </p:txBody>
      </p:sp>
      <p:sp>
        <p:nvSpPr>
          <p:cNvPr id="24590" name="Text Box 17"/>
          <p:cNvSpPr txBox="1"/>
          <p:nvPr/>
        </p:nvSpPr>
        <p:spPr>
          <a:xfrm>
            <a:off x="2967038" y="3517900"/>
            <a:ext cx="3189287" cy="457200"/>
          </a:xfrm>
          <a:prstGeom prst="rect">
            <a:avLst/>
          </a:prstGeom>
          <a:noFill/>
          <a:ln w="9525">
            <a:noFill/>
          </a:ln>
        </p:spPr>
        <p:txBody>
          <a:bodyPr anchor="t" anchorCtr="0">
            <a:spAutoFit/>
          </a:bodyPr>
          <a:p>
            <a:pPr>
              <a:spcBef>
                <a:spcPct val="50000"/>
              </a:spcBef>
            </a:pPr>
            <a:r>
              <a:rPr lang="zh-CN" altLang="en-US" sz="2400" b="1" dirty="0">
                <a:solidFill>
                  <a:srgbClr val="000000"/>
                </a:solidFill>
                <a:latin typeface="Times New Roman" panose="02020603050405020304" pitchFamily="18" charset="0"/>
                <a:ea typeface="宋体" panose="02010600030101010101" pitchFamily="2" charset="-122"/>
              </a:rPr>
              <a:t>逻辑类型（</a:t>
            </a:r>
            <a:r>
              <a:rPr lang="en-US" altLang="zh-CN" sz="2400" b="1" dirty="0">
                <a:solidFill>
                  <a:srgbClr val="000000"/>
                </a:solidFill>
                <a:latin typeface="Times New Roman" panose="02020603050405020304" pitchFamily="18" charset="0"/>
                <a:ea typeface="宋体" panose="02010600030101010101" pitchFamily="2" charset="-122"/>
              </a:rPr>
              <a:t>boolean</a:t>
            </a:r>
            <a:r>
              <a:rPr lang="zh-CN" altLang="en-US" sz="2400" b="1" dirty="0">
                <a:solidFill>
                  <a:srgbClr val="000000"/>
                </a:solidFill>
                <a:latin typeface="Times New Roman" panose="02020603050405020304" pitchFamily="18" charset="0"/>
                <a:ea typeface="宋体" panose="02010600030101010101" pitchFamily="2" charset="-122"/>
              </a:rPr>
              <a:t>）</a:t>
            </a:r>
            <a:endParaRPr lang="zh-CN" altLang="en-US" sz="2400" b="1" dirty="0">
              <a:solidFill>
                <a:srgbClr val="000000"/>
              </a:solidFill>
              <a:latin typeface="Times New Roman" panose="02020603050405020304" pitchFamily="18" charset="0"/>
              <a:ea typeface="宋体" panose="02010600030101010101" pitchFamily="2" charset="-122"/>
            </a:endParaRPr>
          </a:p>
        </p:txBody>
      </p:sp>
      <p:sp>
        <p:nvSpPr>
          <p:cNvPr id="24591" name="Text Box 18"/>
          <p:cNvSpPr txBox="1"/>
          <p:nvPr/>
        </p:nvSpPr>
        <p:spPr>
          <a:xfrm>
            <a:off x="4186238" y="1341438"/>
            <a:ext cx="5210175" cy="457200"/>
          </a:xfrm>
          <a:prstGeom prst="rect">
            <a:avLst/>
          </a:prstGeom>
          <a:noFill/>
          <a:ln w="9525">
            <a:noFill/>
          </a:ln>
        </p:spPr>
        <p:txBody>
          <a:bodyPr anchor="t" anchorCtr="0">
            <a:spAutoFit/>
          </a:bodyPr>
          <a:p>
            <a:pPr>
              <a:spcBef>
                <a:spcPct val="50000"/>
              </a:spcBef>
            </a:pPr>
            <a:r>
              <a:rPr lang="zh-CN" altLang="en-US" sz="2400" b="1" dirty="0">
                <a:solidFill>
                  <a:srgbClr val="000000"/>
                </a:solidFill>
                <a:latin typeface="Times New Roman" panose="02020603050405020304" pitchFamily="18" charset="0"/>
                <a:ea typeface="宋体" panose="02010600030101010101" pitchFamily="2" charset="-122"/>
              </a:rPr>
              <a:t>整数类型（</a:t>
            </a:r>
            <a:r>
              <a:rPr lang="en-US" altLang="zh-CN" sz="2400" b="1" dirty="0">
                <a:solidFill>
                  <a:srgbClr val="000000"/>
                </a:solidFill>
                <a:latin typeface="Times New Roman" panose="02020603050405020304" pitchFamily="18" charset="0"/>
                <a:ea typeface="宋体" panose="02010600030101010101" pitchFamily="2" charset="-122"/>
              </a:rPr>
              <a:t>byte</a:t>
            </a:r>
            <a:r>
              <a:rPr lang="zh-CN" altLang="en-US" sz="2400" b="1" dirty="0">
                <a:solidFill>
                  <a:srgbClr val="000000"/>
                </a:solidFill>
                <a:latin typeface="Times New Roman" panose="02020603050405020304" pitchFamily="18" charset="0"/>
                <a:ea typeface="宋体" panose="02010600030101010101" pitchFamily="2" charset="-122"/>
              </a:rPr>
              <a:t>，</a:t>
            </a:r>
            <a:r>
              <a:rPr lang="en-US" altLang="zh-CN" sz="2400" b="1" dirty="0">
                <a:solidFill>
                  <a:srgbClr val="000000"/>
                </a:solidFill>
                <a:latin typeface="Times New Roman" panose="02020603050405020304" pitchFamily="18" charset="0"/>
                <a:ea typeface="宋体" panose="02010600030101010101" pitchFamily="2" charset="-122"/>
              </a:rPr>
              <a:t>short</a:t>
            </a:r>
            <a:r>
              <a:rPr lang="zh-CN" altLang="en-US" sz="2400" b="1" dirty="0">
                <a:solidFill>
                  <a:srgbClr val="000000"/>
                </a:solidFill>
                <a:latin typeface="Times New Roman" panose="02020603050405020304" pitchFamily="18" charset="0"/>
                <a:ea typeface="宋体" panose="02010600030101010101" pitchFamily="2" charset="-122"/>
              </a:rPr>
              <a:t>，</a:t>
            </a:r>
            <a:r>
              <a:rPr lang="en-US" altLang="zh-CN" sz="2400" b="1" dirty="0">
                <a:solidFill>
                  <a:srgbClr val="000000"/>
                </a:solidFill>
                <a:latin typeface="Times New Roman" panose="02020603050405020304" pitchFamily="18" charset="0"/>
                <a:ea typeface="宋体" panose="02010600030101010101" pitchFamily="2" charset="-122"/>
              </a:rPr>
              <a:t>int</a:t>
            </a:r>
            <a:r>
              <a:rPr lang="zh-CN" altLang="en-US" sz="2400" b="1" dirty="0">
                <a:solidFill>
                  <a:srgbClr val="000000"/>
                </a:solidFill>
                <a:latin typeface="Times New Roman" panose="02020603050405020304" pitchFamily="18" charset="0"/>
                <a:ea typeface="宋体" panose="02010600030101010101" pitchFamily="2" charset="-122"/>
              </a:rPr>
              <a:t>，</a:t>
            </a:r>
            <a:r>
              <a:rPr lang="en-US" altLang="zh-CN" sz="2400" b="1" dirty="0">
                <a:solidFill>
                  <a:srgbClr val="000000"/>
                </a:solidFill>
                <a:latin typeface="Times New Roman" panose="02020603050405020304" pitchFamily="18" charset="0"/>
                <a:ea typeface="宋体" panose="02010600030101010101" pitchFamily="2" charset="-122"/>
              </a:rPr>
              <a:t>long</a:t>
            </a:r>
            <a:r>
              <a:rPr lang="zh-CN" altLang="en-US" sz="2400" b="1" dirty="0">
                <a:solidFill>
                  <a:srgbClr val="000000"/>
                </a:solidFill>
                <a:latin typeface="Times New Roman" panose="02020603050405020304" pitchFamily="18" charset="0"/>
                <a:ea typeface="宋体" panose="02010600030101010101" pitchFamily="2" charset="-122"/>
              </a:rPr>
              <a:t>）</a:t>
            </a:r>
            <a:endParaRPr lang="zh-CN" altLang="en-US" sz="2400" b="1" dirty="0">
              <a:solidFill>
                <a:srgbClr val="000000"/>
              </a:solidFill>
              <a:latin typeface="Times New Roman" panose="02020603050405020304" pitchFamily="18" charset="0"/>
              <a:ea typeface="宋体" panose="02010600030101010101" pitchFamily="2" charset="-122"/>
            </a:endParaRPr>
          </a:p>
        </p:txBody>
      </p:sp>
      <p:sp>
        <p:nvSpPr>
          <p:cNvPr id="24592" name="Text Box 19"/>
          <p:cNvSpPr txBox="1"/>
          <p:nvPr/>
        </p:nvSpPr>
        <p:spPr>
          <a:xfrm>
            <a:off x="4211638" y="2133600"/>
            <a:ext cx="4778375" cy="457200"/>
          </a:xfrm>
          <a:prstGeom prst="rect">
            <a:avLst/>
          </a:prstGeom>
          <a:noFill/>
          <a:ln w="9525">
            <a:noFill/>
          </a:ln>
        </p:spPr>
        <p:txBody>
          <a:bodyPr anchor="t" anchorCtr="0">
            <a:spAutoFit/>
          </a:bodyPr>
          <a:p>
            <a:pPr>
              <a:spcBef>
                <a:spcPct val="50000"/>
              </a:spcBef>
            </a:pPr>
            <a:r>
              <a:rPr lang="zh-CN" altLang="en-US" sz="2400" b="1" dirty="0">
                <a:solidFill>
                  <a:srgbClr val="000000"/>
                </a:solidFill>
                <a:latin typeface="Times New Roman" panose="02020603050405020304" pitchFamily="18" charset="0"/>
                <a:ea typeface="宋体" panose="02010600030101010101" pitchFamily="2" charset="-122"/>
              </a:rPr>
              <a:t>浮点类型（</a:t>
            </a:r>
            <a:r>
              <a:rPr lang="en-US" altLang="zh-CN" sz="2400" b="1" dirty="0">
                <a:solidFill>
                  <a:srgbClr val="000000"/>
                </a:solidFill>
                <a:latin typeface="Times New Roman" panose="02020603050405020304" pitchFamily="18" charset="0"/>
                <a:ea typeface="宋体" panose="02010600030101010101" pitchFamily="2" charset="-122"/>
              </a:rPr>
              <a:t>float</a:t>
            </a:r>
            <a:r>
              <a:rPr lang="zh-CN" altLang="en-US" sz="2400" b="1" dirty="0">
                <a:solidFill>
                  <a:srgbClr val="000000"/>
                </a:solidFill>
                <a:latin typeface="Times New Roman" panose="02020603050405020304" pitchFamily="18" charset="0"/>
                <a:ea typeface="宋体" panose="02010600030101010101" pitchFamily="2" charset="-122"/>
              </a:rPr>
              <a:t>，</a:t>
            </a:r>
            <a:r>
              <a:rPr lang="en-US" altLang="zh-CN" sz="2400" b="1" dirty="0">
                <a:solidFill>
                  <a:srgbClr val="000000"/>
                </a:solidFill>
                <a:latin typeface="Times New Roman" panose="02020603050405020304" pitchFamily="18" charset="0"/>
                <a:ea typeface="宋体" panose="02010600030101010101" pitchFamily="2" charset="-122"/>
              </a:rPr>
              <a:t>double</a:t>
            </a:r>
            <a:r>
              <a:rPr lang="zh-CN" altLang="en-US" sz="2400" b="1" dirty="0">
                <a:solidFill>
                  <a:srgbClr val="000000"/>
                </a:solidFill>
                <a:latin typeface="Times New Roman" panose="02020603050405020304" pitchFamily="18" charset="0"/>
                <a:ea typeface="宋体" panose="02010600030101010101" pitchFamily="2" charset="-122"/>
              </a:rPr>
              <a:t>）</a:t>
            </a:r>
            <a:endParaRPr lang="zh-CN" altLang="en-US" sz="2400" b="1" dirty="0">
              <a:solidFill>
                <a:srgbClr val="000000"/>
              </a:solidFill>
              <a:latin typeface="Times New Roman" panose="02020603050405020304" pitchFamily="18" charset="0"/>
              <a:ea typeface="宋体" panose="02010600030101010101" pitchFamily="2" charset="-122"/>
            </a:endParaRPr>
          </a:p>
        </p:txBody>
      </p:sp>
      <p:sp>
        <p:nvSpPr>
          <p:cNvPr id="24593" name="Text Box 20"/>
          <p:cNvSpPr txBox="1"/>
          <p:nvPr/>
        </p:nvSpPr>
        <p:spPr>
          <a:xfrm>
            <a:off x="1042988" y="276225"/>
            <a:ext cx="5832475" cy="998855"/>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Times New Roman" panose="02020603050405020304" pitchFamily="18" charset="0"/>
                <a:ea typeface="宋体" panose="02010600030101010101" pitchFamily="2" charset="-122"/>
              </a:rPr>
              <a:t>5.</a:t>
            </a:r>
            <a:r>
              <a:rPr lang="zh-CN" altLang="en-US" sz="3200" b="1" dirty="0">
                <a:solidFill>
                  <a:srgbClr val="0000FF"/>
                </a:solidFill>
                <a:latin typeface="Times New Roman" panose="02020603050405020304" pitchFamily="18" charset="0"/>
                <a:ea typeface="宋体" panose="02010600030101010101" pitchFamily="2" charset="-122"/>
              </a:rPr>
              <a:t>数据类型</a:t>
            </a:r>
            <a:r>
              <a:rPr lang="en-US" altLang="zh-CN" sz="3200" b="1" dirty="0">
                <a:solidFill>
                  <a:srgbClr val="0000FF"/>
                </a:solidFill>
                <a:latin typeface="Times New Roman" panose="02020603050405020304" pitchFamily="18" charset="0"/>
                <a:ea typeface="宋体" panose="02010600030101010101" pitchFamily="2" charset="-122"/>
              </a:rPr>
              <a:t>(</a:t>
            </a:r>
            <a:r>
              <a:rPr kumimoji="1" lang="en-US" altLang="zh-CN" sz="3200" b="1" dirty="0">
                <a:solidFill>
                  <a:srgbClr val="0000FF"/>
                </a:solidFill>
                <a:latin typeface="Times New Roman" panose="02020603050405020304" pitchFamily="18" charset="0"/>
                <a:cs typeface="Times New Roman" panose="02020603050405020304" pitchFamily="18" charset="0"/>
                <a:sym typeface="+mn-ea"/>
              </a:rPr>
              <a:t>Data Types</a:t>
            </a:r>
            <a:r>
              <a:rPr lang="en-US" altLang="zh-CN" sz="3200" b="1" dirty="0">
                <a:solidFill>
                  <a:srgbClr val="0000FF"/>
                </a:solidFill>
                <a:latin typeface="Times New Roman" panose="02020603050405020304" pitchFamily="18" charset="0"/>
                <a:ea typeface="宋体" panose="02010600030101010101" pitchFamily="2" charset="-122"/>
              </a:rPr>
              <a:t>)</a:t>
            </a:r>
            <a:endParaRPr lang="en-US" altLang="zh-CN" dirty="0">
              <a:solidFill>
                <a:srgbClr val="000000"/>
              </a:solidFill>
              <a:latin typeface="Times New Roman" panose="02020603050405020304" pitchFamily="18" charset="0"/>
              <a:ea typeface="宋体" panose="02010600030101010101" pitchFamily="2" charset="-122"/>
            </a:endParaRPr>
          </a:p>
          <a:p>
            <a:pPr>
              <a:spcBef>
                <a:spcPct val="50000"/>
              </a:spcBef>
            </a:pPr>
            <a:endParaRPr lang="en-US" altLang="zh-CN" dirty="0">
              <a:solidFill>
                <a:srgbClr val="000000"/>
              </a:solidFill>
              <a:latin typeface="Arial" panose="020B0604020202020204" pitchFamily="34" charset="0"/>
              <a:ea typeface="宋体" panose="02010600030101010101" pitchFamily="2" charset="-122"/>
            </a:endParaRPr>
          </a:p>
        </p:txBody>
      </p:sp>
      <p:pic>
        <p:nvPicPr>
          <p:cNvPr id="24594"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pic>
        <p:nvPicPr>
          <p:cNvPr id="10261" name="Picture 21"/>
          <p:cNvPicPr>
            <a:picLocks noChangeAspect="1"/>
          </p:cNvPicPr>
          <p:nvPr/>
        </p:nvPicPr>
        <p:blipFill>
          <a:blip r:embed="rId2"/>
          <a:stretch>
            <a:fillRect/>
          </a:stretch>
        </p:blipFill>
        <p:spPr>
          <a:xfrm>
            <a:off x="5795963" y="4652963"/>
            <a:ext cx="3105150" cy="2028825"/>
          </a:xfrm>
          <a:prstGeom prst="rect">
            <a:avLst/>
          </a:prstGeom>
          <a:noFill/>
          <a:ln w="9525">
            <a:noFill/>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26626" name="Text Box 4"/>
          <p:cNvSpPr txBox="1"/>
          <p:nvPr/>
        </p:nvSpPr>
        <p:spPr>
          <a:xfrm>
            <a:off x="1042988" y="214313"/>
            <a:ext cx="7994650" cy="4799965"/>
          </a:xfrm>
          <a:prstGeom prst="rect">
            <a:avLst/>
          </a:prstGeom>
          <a:noFill/>
          <a:ln w="9525">
            <a:noFill/>
          </a:ln>
        </p:spPr>
        <p:txBody>
          <a:bodyPr anchor="t" anchorCtr="0">
            <a:spAutoFit/>
          </a:bodyPr>
          <a:p>
            <a:pPr>
              <a:spcBef>
                <a:spcPct val="50000"/>
              </a:spcBef>
            </a:pPr>
            <a:r>
              <a:rPr lang="zh-CN" altLang="en-US" sz="3600" b="1" dirty="0">
                <a:solidFill>
                  <a:srgbClr val="0000FF"/>
                </a:solidFill>
                <a:latin typeface="宋体" panose="02010600030101010101" pitchFamily="2" charset="-122"/>
                <a:ea typeface="宋体" panose="02010600030101010101" pitchFamily="2" charset="-122"/>
              </a:rPr>
              <a:t>基本数据类型</a:t>
            </a:r>
            <a:r>
              <a:rPr lang="en-US" altLang="zh-CN" sz="3600" b="1" dirty="0">
                <a:solidFill>
                  <a:srgbClr val="0000FF"/>
                </a:solidFill>
                <a:latin typeface="宋体" panose="02010600030101010101" pitchFamily="2" charset="-122"/>
                <a:ea typeface="宋体" panose="02010600030101010101" pitchFamily="2" charset="-122"/>
              </a:rPr>
              <a:t>(</a:t>
            </a:r>
            <a:r>
              <a:rPr kumimoji="1" lang="en-US" altLang="zh-CN" sz="3600" b="1">
                <a:solidFill>
                  <a:srgbClr val="000000"/>
                </a:solidFill>
                <a:latin typeface="Times New Roman" panose="02020603050405020304" pitchFamily="18" charset="0"/>
                <a:sym typeface="+mn-ea"/>
              </a:rPr>
              <a:t>Basic Data Types</a:t>
            </a:r>
            <a:r>
              <a:rPr lang="en-US" altLang="zh-CN" sz="3600" b="1" dirty="0">
                <a:solidFill>
                  <a:srgbClr val="0000FF"/>
                </a:solidFill>
                <a:latin typeface="宋体" panose="02010600030101010101" pitchFamily="2" charset="-122"/>
                <a:ea typeface="宋体" panose="02010600030101010101" pitchFamily="2" charset="-122"/>
              </a:rPr>
              <a:t>)</a:t>
            </a:r>
            <a:r>
              <a:rPr lang="zh-CN" altLang="en-US" sz="3600" dirty="0">
                <a:solidFill>
                  <a:srgbClr val="0000FF"/>
                </a:solidFill>
                <a:latin typeface="Times New Roman" panose="02020603050405020304" pitchFamily="18" charset="0"/>
                <a:ea typeface="宋体" panose="02010600030101010101" pitchFamily="2" charset="-122"/>
              </a:rPr>
              <a:t> </a:t>
            </a:r>
            <a:endParaRPr lang="en-US" altLang="zh-CN" sz="3200" dirty="0">
              <a:solidFill>
                <a:srgbClr val="0000FF"/>
              </a:solidFill>
              <a:latin typeface="Times New Roman" panose="02020603050405020304" pitchFamily="18" charset="0"/>
              <a:ea typeface="宋体" panose="02010600030101010101" pitchFamily="2" charset="-122"/>
            </a:endParaRPr>
          </a:p>
          <a:p>
            <a:pPr>
              <a:spcBef>
                <a:spcPct val="50000"/>
              </a:spcBef>
            </a:pPr>
            <a:r>
              <a:rPr lang="en-US" altLang="zh-CN" sz="3200" dirty="0">
                <a:solidFill>
                  <a:srgbClr val="000000"/>
                </a:solidFill>
                <a:latin typeface="楷体_GB2312" pitchFamily="49" charset="-122"/>
                <a:ea typeface="楷体_GB2312" pitchFamily="49" charset="-122"/>
              </a:rPr>
              <a:t>Java</a:t>
            </a:r>
            <a:r>
              <a:rPr lang="zh-CN" altLang="en-US" sz="3200" dirty="0">
                <a:solidFill>
                  <a:srgbClr val="000000"/>
                </a:solidFill>
                <a:latin typeface="楷体_GB2312" pitchFamily="49" charset="-122"/>
                <a:ea typeface="楷体_GB2312" pitchFamily="49" charset="-122"/>
              </a:rPr>
              <a:t>语言共有</a:t>
            </a:r>
            <a:r>
              <a:rPr lang="en-US" altLang="zh-CN" sz="3200" dirty="0">
                <a:solidFill>
                  <a:srgbClr val="0000FF"/>
                </a:solidFill>
                <a:latin typeface="楷体_GB2312" pitchFamily="49" charset="-122"/>
                <a:ea typeface="楷体_GB2312" pitchFamily="49" charset="-122"/>
              </a:rPr>
              <a:t>4</a:t>
            </a:r>
            <a:r>
              <a:rPr lang="zh-CN" altLang="en-US" sz="3200" dirty="0">
                <a:solidFill>
                  <a:srgbClr val="0000FF"/>
                </a:solidFill>
                <a:latin typeface="楷体_GB2312" pitchFamily="49" charset="-122"/>
                <a:ea typeface="楷体_GB2312" pitchFamily="49" charset="-122"/>
              </a:rPr>
              <a:t>类</a:t>
            </a:r>
            <a:r>
              <a:rPr lang="en-US" altLang="zh-CN" sz="3200" dirty="0">
                <a:solidFill>
                  <a:srgbClr val="0000FF"/>
                </a:solidFill>
                <a:latin typeface="楷体_GB2312" pitchFamily="49" charset="-122"/>
                <a:ea typeface="楷体_GB2312" pitchFamily="49" charset="-122"/>
              </a:rPr>
              <a:t>8</a:t>
            </a:r>
            <a:r>
              <a:rPr lang="zh-CN" altLang="en-US" sz="3200" dirty="0">
                <a:solidFill>
                  <a:srgbClr val="0000FF"/>
                </a:solidFill>
                <a:latin typeface="楷体_GB2312" pitchFamily="49" charset="-122"/>
                <a:ea typeface="楷体_GB2312" pitchFamily="49" charset="-122"/>
              </a:rPr>
              <a:t>种</a:t>
            </a:r>
            <a:r>
              <a:rPr lang="zh-CN" altLang="en-US" sz="3200" dirty="0">
                <a:solidFill>
                  <a:srgbClr val="000000"/>
                </a:solidFill>
                <a:latin typeface="楷体_GB2312" pitchFamily="49" charset="-122"/>
                <a:ea typeface="楷体_GB2312" pitchFamily="49" charset="-122"/>
              </a:rPr>
              <a:t>基本数据类型。</a:t>
            </a:r>
            <a:r>
              <a:rPr lang="zh-CN" altLang="en-US" sz="3600" dirty="0">
                <a:solidFill>
                  <a:srgbClr val="0000FF"/>
                </a:solidFill>
                <a:latin typeface="Times New Roman" panose="02020603050405020304" pitchFamily="18" charset="0"/>
                <a:ea typeface="宋体" panose="02010600030101010101" pitchFamily="2" charset="-122"/>
              </a:rPr>
              <a:t> </a:t>
            </a:r>
            <a:endParaRPr lang="zh-CN" altLang="en-US" sz="3600" dirty="0">
              <a:solidFill>
                <a:srgbClr val="0000FF"/>
              </a:solidFill>
              <a:latin typeface="Times New Roman" panose="02020603050405020304" pitchFamily="18" charset="0"/>
              <a:ea typeface="宋体" panose="02010600030101010101" pitchFamily="2" charset="-122"/>
            </a:endParaRPr>
          </a:p>
          <a:p>
            <a:pPr algn="just">
              <a:spcBef>
                <a:spcPct val="50000"/>
              </a:spcBef>
            </a:pPr>
            <a:r>
              <a:rPr lang="zh-CN" altLang="en-US" sz="3200" b="1" dirty="0">
                <a:solidFill>
                  <a:srgbClr val="0000FF"/>
                </a:solidFill>
                <a:latin typeface="Times New Roman" panose="02020603050405020304" pitchFamily="18" charset="0"/>
                <a:ea typeface="宋体" panose="02010600030101010101" pitchFamily="2" charset="-122"/>
              </a:rPr>
              <a:t>（</a:t>
            </a:r>
            <a:r>
              <a:rPr lang="en-US" altLang="zh-CN" sz="3200" b="1" dirty="0">
                <a:solidFill>
                  <a:srgbClr val="0000FF"/>
                </a:solidFill>
                <a:latin typeface="Times New Roman" panose="02020603050405020304" pitchFamily="18" charset="0"/>
                <a:ea typeface="宋体" panose="02010600030101010101" pitchFamily="2" charset="-122"/>
              </a:rPr>
              <a:t>1</a:t>
            </a:r>
            <a:r>
              <a:rPr lang="zh-CN" altLang="en-US" sz="3200" b="1" dirty="0">
                <a:solidFill>
                  <a:srgbClr val="0000FF"/>
                </a:solidFill>
                <a:latin typeface="Times New Roman" panose="02020603050405020304" pitchFamily="18" charset="0"/>
                <a:ea typeface="宋体" panose="02010600030101010101" pitchFamily="2" charset="-122"/>
              </a:rPr>
              <a:t>）整数类型：</a:t>
            </a:r>
            <a:r>
              <a:rPr lang="en-US" altLang="zh-CN" sz="3200" dirty="0">
                <a:solidFill>
                  <a:srgbClr val="0000FF"/>
                </a:solidFill>
                <a:latin typeface="Times New Roman" panose="02020603050405020304" pitchFamily="18" charset="0"/>
                <a:ea typeface="宋体" panose="02010600030101010101" pitchFamily="2" charset="-122"/>
              </a:rPr>
              <a:t>byte</a:t>
            </a:r>
            <a:r>
              <a:rPr lang="zh-CN" altLang="en-US" sz="3200" dirty="0">
                <a:solidFill>
                  <a:srgbClr val="0000FF"/>
                </a:solidFill>
                <a:latin typeface="Times New Roman" panose="02020603050405020304" pitchFamily="18" charset="0"/>
                <a:ea typeface="宋体" panose="02010600030101010101" pitchFamily="2" charset="-122"/>
              </a:rPr>
              <a:t>、</a:t>
            </a:r>
            <a:r>
              <a:rPr lang="en-US" altLang="zh-CN" sz="3200" dirty="0">
                <a:solidFill>
                  <a:srgbClr val="0000FF"/>
                </a:solidFill>
                <a:latin typeface="Times New Roman" panose="02020603050405020304" pitchFamily="18" charset="0"/>
                <a:ea typeface="宋体" panose="02010600030101010101" pitchFamily="2" charset="-122"/>
              </a:rPr>
              <a:t>short</a:t>
            </a:r>
            <a:r>
              <a:rPr lang="zh-CN" altLang="en-US" sz="3200" dirty="0">
                <a:solidFill>
                  <a:srgbClr val="0000FF"/>
                </a:solidFill>
                <a:latin typeface="Times New Roman" panose="02020603050405020304" pitchFamily="18" charset="0"/>
                <a:ea typeface="宋体" panose="02010600030101010101" pitchFamily="2" charset="-122"/>
              </a:rPr>
              <a:t>、</a:t>
            </a:r>
            <a:r>
              <a:rPr lang="en-US" altLang="zh-CN" sz="3200" dirty="0">
                <a:solidFill>
                  <a:srgbClr val="0000FF"/>
                </a:solidFill>
                <a:latin typeface="Times New Roman" panose="02020603050405020304" pitchFamily="18" charset="0"/>
                <a:ea typeface="宋体" panose="02010600030101010101" pitchFamily="2" charset="-122"/>
              </a:rPr>
              <a:t>int</a:t>
            </a:r>
            <a:r>
              <a:rPr lang="zh-CN" altLang="en-US" sz="3200" dirty="0">
                <a:solidFill>
                  <a:srgbClr val="0000FF"/>
                </a:solidFill>
                <a:latin typeface="Times New Roman" panose="02020603050405020304" pitchFamily="18" charset="0"/>
                <a:ea typeface="宋体" panose="02010600030101010101" pitchFamily="2" charset="-122"/>
              </a:rPr>
              <a:t>和</a:t>
            </a:r>
            <a:r>
              <a:rPr lang="en-US" altLang="zh-CN" sz="3200" dirty="0">
                <a:solidFill>
                  <a:srgbClr val="0000FF"/>
                </a:solidFill>
                <a:latin typeface="Times New Roman" panose="02020603050405020304" pitchFamily="18" charset="0"/>
                <a:ea typeface="宋体" panose="02010600030101010101" pitchFamily="2" charset="-122"/>
              </a:rPr>
              <a:t>long</a:t>
            </a:r>
            <a:endParaRPr lang="en-US" altLang="zh-CN" sz="3200" dirty="0">
              <a:solidFill>
                <a:srgbClr val="0000FF"/>
              </a:solidFill>
              <a:latin typeface="Times New Roman" panose="02020603050405020304" pitchFamily="18" charset="0"/>
              <a:ea typeface="宋体" panose="02010600030101010101" pitchFamily="2" charset="-122"/>
            </a:endParaRPr>
          </a:p>
          <a:p>
            <a:pPr algn="just">
              <a:spcBef>
                <a:spcPct val="50000"/>
              </a:spcBef>
              <a:buChar char="•"/>
            </a:pPr>
            <a:r>
              <a:rPr lang="zh-CN" altLang="en-US" sz="2800" dirty="0">
                <a:solidFill>
                  <a:srgbClr val="000000"/>
                </a:solidFill>
                <a:latin typeface="Times New Roman" panose="02020603050405020304" pitchFamily="18" charset="0"/>
                <a:ea typeface="楷体_GB2312" pitchFamily="49" charset="-122"/>
              </a:rPr>
              <a:t>在</a:t>
            </a:r>
            <a:r>
              <a:rPr lang="en-US" altLang="zh-CN" sz="2800" dirty="0">
                <a:solidFill>
                  <a:srgbClr val="000000"/>
                </a:solidFill>
                <a:latin typeface="Times New Roman" panose="02020603050405020304" pitchFamily="18" charset="0"/>
                <a:ea typeface="楷体_GB2312" pitchFamily="49" charset="-122"/>
              </a:rPr>
              <a:t>Java</a:t>
            </a:r>
            <a:r>
              <a:rPr lang="zh-CN" altLang="en-US" sz="2800" dirty="0">
                <a:solidFill>
                  <a:srgbClr val="000000"/>
                </a:solidFill>
                <a:latin typeface="Times New Roman" panose="02020603050405020304" pitchFamily="18" charset="0"/>
                <a:ea typeface="楷体_GB2312" pitchFamily="49" charset="-122"/>
              </a:rPr>
              <a:t>语言中，共有</a:t>
            </a:r>
            <a:r>
              <a:rPr lang="en-US" altLang="zh-CN" sz="2800" dirty="0">
                <a:solidFill>
                  <a:srgbClr val="000000"/>
                </a:solidFill>
                <a:latin typeface="Times New Roman" panose="02020603050405020304" pitchFamily="18" charset="0"/>
                <a:ea typeface="楷体_GB2312" pitchFamily="49" charset="-122"/>
              </a:rPr>
              <a:t>4</a:t>
            </a:r>
            <a:r>
              <a:rPr lang="zh-CN" altLang="en-US" sz="2800" dirty="0">
                <a:solidFill>
                  <a:srgbClr val="000000"/>
                </a:solidFill>
                <a:latin typeface="Times New Roman" panose="02020603050405020304" pitchFamily="18" charset="0"/>
                <a:ea typeface="楷体_GB2312" pitchFamily="49" charset="-122"/>
              </a:rPr>
              <a:t>种整数类型的数据，分别用关键字</a:t>
            </a:r>
            <a:r>
              <a:rPr lang="en-US" altLang="zh-CN" sz="2800" b="1" dirty="0">
                <a:solidFill>
                  <a:srgbClr val="0000FF"/>
                </a:solidFill>
                <a:latin typeface="Times New Roman" panose="02020603050405020304" pitchFamily="18" charset="0"/>
                <a:ea typeface="楷体_GB2312" pitchFamily="49" charset="-122"/>
              </a:rPr>
              <a:t>byte</a:t>
            </a:r>
            <a:r>
              <a:rPr lang="zh-CN" altLang="en-US" sz="2800" dirty="0">
                <a:solidFill>
                  <a:srgbClr val="000000"/>
                </a:solidFill>
                <a:latin typeface="Times New Roman" panose="02020603050405020304" pitchFamily="18" charset="0"/>
                <a:ea typeface="楷体_GB2312" pitchFamily="49" charset="-122"/>
              </a:rPr>
              <a:t>、</a:t>
            </a:r>
            <a:r>
              <a:rPr lang="en-US" altLang="zh-CN" sz="2800" b="1" dirty="0">
                <a:solidFill>
                  <a:srgbClr val="0000FF"/>
                </a:solidFill>
                <a:latin typeface="Times New Roman" panose="02020603050405020304" pitchFamily="18" charset="0"/>
                <a:ea typeface="楷体_GB2312" pitchFamily="49" charset="-122"/>
              </a:rPr>
              <a:t>short</a:t>
            </a:r>
            <a:r>
              <a:rPr lang="zh-CN" altLang="en-US" sz="2800" dirty="0">
                <a:solidFill>
                  <a:srgbClr val="000000"/>
                </a:solidFill>
                <a:latin typeface="Times New Roman" panose="02020603050405020304" pitchFamily="18" charset="0"/>
                <a:ea typeface="楷体_GB2312" pitchFamily="49" charset="-122"/>
              </a:rPr>
              <a:t>、</a:t>
            </a:r>
            <a:r>
              <a:rPr lang="en-US" altLang="zh-CN" sz="2800" b="1" dirty="0">
                <a:solidFill>
                  <a:srgbClr val="0000FF"/>
                </a:solidFill>
                <a:latin typeface="Times New Roman" panose="02020603050405020304" pitchFamily="18" charset="0"/>
                <a:ea typeface="楷体_GB2312" pitchFamily="49" charset="-122"/>
              </a:rPr>
              <a:t>int</a:t>
            </a:r>
            <a:r>
              <a:rPr lang="zh-CN" altLang="en-US" sz="2800" dirty="0">
                <a:solidFill>
                  <a:srgbClr val="000000"/>
                </a:solidFill>
                <a:latin typeface="Times New Roman" panose="02020603050405020304" pitchFamily="18" charset="0"/>
                <a:ea typeface="楷体_GB2312" pitchFamily="49" charset="-122"/>
              </a:rPr>
              <a:t>和</a:t>
            </a:r>
            <a:r>
              <a:rPr lang="en-US" altLang="zh-CN" sz="2800" b="1" dirty="0">
                <a:solidFill>
                  <a:srgbClr val="0000FF"/>
                </a:solidFill>
                <a:latin typeface="Times New Roman" panose="02020603050405020304" pitchFamily="18" charset="0"/>
                <a:ea typeface="楷体_GB2312" pitchFamily="49" charset="-122"/>
              </a:rPr>
              <a:t>long</a:t>
            </a:r>
            <a:r>
              <a:rPr lang="zh-CN" altLang="en-US" sz="2800" dirty="0">
                <a:solidFill>
                  <a:srgbClr val="000000"/>
                </a:solidFill>
                <a:latin typeface="Times New Roman" panose="02020603050405020304" pitchFamily="18" charset="0"/>
                <a:ea typeface="楷体_GB2312" pitchFamily="49" charset="-122"/>
              </a:rPr>
              <a:t>声明，这</a:t>
            </a:r>
            <a:r>
              <a:rPr lang="en-US" altLang="zh-CN" sz="2800" dirty="0">
                <a:solidFill>
                  <a:srgbClr val="000000"/>
                </a:solidFill>
                <a:latin typeface="Times New Roman" panose="02020603050405020304" pitchFamily="18" charset="0"/>
                <a:ea typeface="楷体_GB2312" pitchFamily="49" charset="-122"/>
              </a:rPr>
              <a:t>4</a:t>
            </a:r>
            <a:r>
              <a:rPr lang="zh-CN" altLang="en-US" sz="2800" dirty="0">
                <a:solidFill>
                  <a:srgbClr val="000000"/>
                </a:solidFill>
                <a:latin typeface="Times New Roman" panose="02020603050405020304" pitchFamily="18" charset="0"/>
                <a:ea typeface="楷体_GB2312" pitchFamily="49" charset="-122"/>
              </a:rPr>
              <a:t>种整数类型的数据都是有符号数。每一种整数类型的数都可以用</a:t>
            </a:r>
            <a:r>
              <a:rPr lang="en-US" altLang="zh-CN" sz="2800" dirty="0">
                <a:solidFill>
                  <a:srgbClr val="000000"/>
                </a:solidFill>
                <a:latin typeface="Times New Roman" panose="02020603050405020304" pitchFamily="18" charset="0"/>
                <a:ea typeface="楷体_GB2312" pitchFamily="49" charset="-122"/>
              </a:rPr>
              <a:t>8</a:t>
            </a:r>
            <a:r>
              <a:rPr lang="zh-CN" altLang="en-US" sz="2800" dirty="0">
                <a:solidFill>
                  <a:srgbClr val="000000"/>
                </a:solidFill>
                <a:latin typeface="Times New Roman" panose="02020603050405020304" pitchFamily="18" charset="0"/>
                <a:ea typeface="楷体_GB2312" pitchFamily="49" charset="-122"/>
              </a:rPr>
              <a:t>进制、</a:t>
            </a:r>
            <a:r>
              <a:rPr lang="en-US" altLang="zh-CN" sz="2800" dirty="0">
                <a:solidFill>
                  <a:srgbClr val="000000"/>
                </a:solidFill>
                <a:latin typeface="Times New Roman" panose="02020603050405020304" pitchFamily="18" charset="0"/>
                <a:ea typeface="楷体_GB2312" pitchFamily="49" charset="-122"/>
              </a:rPr>
              <a:t>10</a:t>
            </a:r>
            <a:r>
              <a:rPr lang="zh-CN" altLang="en-US" sz="2800" dirty="0">
                <a:solidFill>
                  <a:srgbClr val="000000"/>
                </a:solidFill>
                <a:latin typeface="Times New Roman" panose="02020603050405020304" pitchFamily="18" charset="0"/>
                <a:ea typeface="楷体_GB2312" pitchFamily="49" charset="-122"/>
              </a:rPr>
              <a:t>进制或者</a:t>
            </a:r>
            <a:r>
              <a:rPr lang="en-US" altLang="zh-CN" sz="2800" dirty="0">
                <a:solidFill>
                  <a:srgbClr val="000000"/>
                </a:solidFill>
                <a:latin typeface="Times New Roman" panose="02020603050405020304" pitchFamily="18" charset="0"/>
                <a:ea typeface="楷体_GB2312" pitchFamily="49" charset="-122"/>
              </a:rPr>
              <a:t>16</a:t>
            </a:r>
            <a:r>
              <a:rPr lang="zh-CN" altLang="en-US" sz="2800" dirty="0">
                <a:solidFill>
                  <a:srgbClr val="000000"/>
                </a:solidFill>
                <a:latin typeface="Times New Roman" panose="02020603050405020304" pitchFamily="18" charset="0"/>
                <a:ea typeface="楷体_GB2312" pitchFamily="49" charset="-122"/>
              </a:rPr>
              <a:t>进制格式来表示。</a:t>
            </a:r>
            <a:endParaRPr lang="zh-CN" altLang="en-US" sz="2800" dirty="0">
              <a:solidFill>
                <a:srgbClr val="000000"/>
              </a:solidFill>
              <a:latin typeface="Times New Roman" panose="02020603050405020304" pitchFamily="18" charset="0"/>
              <a:ea typeface="楷体_GB2312" pitchFamily="49" charset="-122"/>
            </a:endParaRPr>
          </a:p>
          <a:p>
            <a:pPr algn="just">
              <a:spcBef>
                <a:spcPct val="50000"/>
              </a:spcBef>
              <a:buChar char="•"/>
            </a:pPr>
            <a:r>
              <a:rPr lang="zh-CN" altLang="en-US" sz="2800" dirty="0">
                <a:solidFill>
                  <a:srgbClr val="000000"/>
                </a:solidFill>
                <a:latin typeface="Times New Roman" panose="02020603050405020304" pitchFamily="18" charset="0"/>
                <a:ea typeface="楷体_GB2312" pitchFamily="49" charset="-122"/>
              </a:rPr>
              <a:t>整数类型的默认型为</a:t>
            </a:r>
            <a:r>
              <a:rPr lang="en-US" altLang="zh-CN" sz="2800" b="1" dirty="0">
                <a:solidFill>
                  <a:srgbClr val="0000FF"/>
                </a:solidFill>
                <a:latin typeface="Times New Roman" panose="02020603050405020304" pitchFamily="18" charset="0"/>
                <a:ea typeface="楷体_GB2312" pitchFamily="49" charset="-122"/>
              </a:rPr>
              <a:t>int</a:t>
            </a:r>
            <a:r>
              <a:rPr lang="zh-CN" altLang="en-US" sz="2800" dirty="0">
                <a:solidFill>
                  <a:srgbClr val="000000"/>
                </a:solidFill>
                <a:latin typeface="Times New Roman" panose="02020603050405020304" pitchFamily="18" charset="0"/>
                <a:ea typeface="楷体_GB2312" pitchFamily="49" charset="-122"/>
              </a:rPr>
              <a:t>型。</a:t>
            </a:r>
            <a:endParaRPr lang="zh-CN" altLang="en-US" sz="2800" dirty="0">
              <a:solidFill>
                <a:srgbClr val="000000"/>
              </a:solidFill>
              <a:latin typeface="Times New Roman" panose="02020603050405020304" pitchFamily="18" charset="0"/>
              <a:ea typeface="楷体_GB2312" pitchFamily="49" charset="-122"/>
            </a:endParaRPr>
          </a:p>
        </p:txBody>
      </p:sp>
      <p:pic>
        <p:nvPicPr>
          <p:cNvPr id="26627"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 name="TextBox 4"/>
          <p:cNvSpPr txBox="1"/>
          <p:nvPr/>
        </p:nvSpPr>
        <p:spPr>
          <a:xfrm>
            <a:off x="1547813" y="5516563"/>
            <a:ext cx="2663825" cy="369887"/>
          </a:xfrm>
          <a:prstGeom prst="rect">
            <a:avLst/>
          </a:prstGeom>
          <a:noFill/>
          <a:ln w="9525">
            <a:noFill/>
          </a:ln>
        </p:spPr>
        <p:txBody>
          <a:bodyPr anchor="t" anchorCtr="0">
            <a:spAutoFit/>
          </a:bodyPr>
          <a:p>
            <a:r>
              <a:rPr lang="en-US" altLang="zh-CN" dirty="0">
                <a:latin typeface="Arial" panose="020B0604020202020204" pitchFamily="34" charset="0"/>
                <a:ea typeface="宋体" panose="02010600030101010101" pitchFamily="2" charset="-122"/>
              </a:rPr>
              <a:t>19         28        -36</a:t>
            </a:r>
            <a:endParaRPr lang="zh-CN" altLang="en-US" dirty="0">
              <a:latin typeface="Arial" panose="020B0604020202020204" pitchFamily="34"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grpSp>
        <p:nvGrpSpPr>
          <p:cNvPr id="27650" name="Group 5"/>
          <p:cNvGrpSpPr/>
          <p:nvPr/>
        </p:nvGrpSpPr>
        <p:grpSpPr>
          <a:xfrm>
            <a:off x="1476375" y="2133600"/>
            <a:ext cx="6705600" cy="2819400"/>
            <a:chOff x="-3" y="-3"/>
            <a:chExt cx="2712" cy="2116"/>
          </a:xfrm>
        </p:grpSpPr>
        <p:grpSp>
          <p:nvGrpSpPr>
            <p:cNvPr id="27651" name="Group 6"/>
            <p:cNvGrpSpPr/>
            <p:nvPr/>
          </p:nvGrpSpPr>
          <p:grpSpPr>
            <a:xfrm>
              <a:off x="0" y="0"/>
              <a:ext cx="2706" cy="2110"/>
              <a:chOff x="0" y="0"/>
              <a:chExt cx="2706" cy="2110"/>
            </a:xfrm>
          </p:grpSpPr>
          <p:grpSp>
            <p:nvGrpSpPr>
              <p:cNvPr id="27652" name="Group 7"/>
              <p:cNvGrpSpPr/>
              <p:nvPr/>
            </p:nvGrpSpPr>
            <p:grpSpPr>
              <a:xfrm>
                <a:off x="0" y="0"/>
                <a:ext cx="902" cy="422"/>
                <a:chOff x="0" y="0"/>
                <a:chExt cx="902" cy="422"/>
              </a:xfrm>
            </p:grpSpPr>
            <p:sp>
              <p:nvSpPr>
                <p:cNvPr id="27653" name="Rectangle 8"/>
                <p:cNvSpPr/>
                <p:nvPr/>
              </p:nvSpPr>
              <p:spPr>
                <a:xfrm>
                  <a:off x="43" y="0"/>
                  <a:ext cx="816" cy="422"/>
                </a:xfrm>
                <a:prstGeom prst="rect">
                  <a:avLst/>
                </a:prstGeom>
                <a:noFill/>
                <a:ln w="9525">
                  <a:noFill/>
                </a:ln>
              </p:spPr>
              <p:txBody>
                <a:bodyPr anchor="t" anchorCtr="0"/>
                <a:p>
                  <a:pPr algn="ctr"/>
                  <a:r>
                    <a:rPr lang="zh-CN" altLang="en-US" sz="2400" b="1" dirty="0">
                      <a:solidFill>
                        <a:srgbClr val="0000FF"/>
                      </a:solidFill>
                      <a:latin typeface="Times New Roman" panose="02020603050405020304" pitchFamily="18" charset="0"/>
                      <a:ea typeface="宋体" panose="02010600030101010101" pitchFamily="2" charset="-122"/>
                    </a:rPr>
                    <a:t>数据类型</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27654" name="Rectangle 9"/>
                <p:cNvSpPr/>
                <p:nvPr/>
              </p:nvSpPr>
              <p:spPr>
                <a:xfrm>
                  <a:off x="0" y="0"/>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55" name="Group 10"/>
              <p:cNvGrpSpPr/>
              <p:nvPr/>
            </p:nvGrpSpPr>
            <p:grpSpPr>
              <a:xfrm>
                <a:off x="902" y="0"/>
                <a:ext cx="902" cy="422"/>
                <a:chOff x="902" y="0"/>
                <a:chExt cx="902" cy="422"/>
              </a:xfrm>
            </p:grpSpPr>
            <p:sp>
              <p:nvSpPr>
                <p:cNvPr id="27656" name="Rectangle 11"/>
                <p:cNvSpPr/>
                <p:nvPr/>
              </p:nvSpPr>
              <p:spPr>
                <a:xfrm>
                  <a:off x="945" y="0"/>
                  <a:ext cx="816" cy="422"/>
                </a:xfrm>
                <a:prstGeom prst="rect">
                  <a:avLst/>
                </a:prstGeom>
                <a:noFill/>
                <a:ln w="9525">
                  <a:noFill/>
                </a:ln>
              </p:spPr>
              <p:txBody>
                <a:bodyPr anchor="t" anchorCtr="0"/>
                <a:p>
                  <a:pPr algn="ctr"/>
                  <a:r>
                    <a:rPr lang="zh-CN" altLang="en-US" sz="2400" b="1" dirty="0">
                      <a:solidFill>
                        <a:srgbClr val="0000FF"/>
                      </a:solidFill>
                      <a:latin typeface="Times New Roman" panose="02020603050405020304" pitchFamily="18" charset="0"/>
                      <a:ea typeface="宋体" panose="02010600030101010101" pitchFamily="2" charset="-122"/>
                    </a:rPr>
                    <a:t>数据长度</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27657" name="Rectangle 12"/>
                <p:cNvSpPr/>
                <p:nvPr/>
              </p:nvSpPr>
              <p:spPr>
                <a:xfrm>
                  <a:off x="902" y="0"/>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58" name="Group 13"/>
              <p:cNvGrpSpPr/>
              <p:nvPr/>
            </p:nvGrpSpPr>
            <p:grpSpPr>
              <a:xfrm>
                <a:off x="1804" y="0"/>
                <a:ext cx="902" cy="422"/>
                <a:chOff x="1804" y="0"/>
                <a:chExt cx="902" cy="422"/>
              </a:xfrm>
            </p:grpSpPr>
            <p:sp>
              <p:nvSpPr>
                <p:cNvPr id="27659" name="Rectangle 14"/>
                <p:cNvSpPr/>
                <p:nvPr/>
              </p:nvSpPr>
              <p:spPr>
                <a:xfrm>
                  <a:off x="1847" y="0"/>
                  <a:ext cx="816" cy="422"/>
                </a:xfrm>
                <a:prstGeom prst="rect">
                  <a:avLst/>
                </a:prstGeom>
                <a:noFill/>
                <a:ln w="9525">
                  <a:noFill/>
                </a:ln>
              </p:spPr>
              <p:txBody>
                <a:bodyPr anchor="t" anchorCtr="0"/>
                <a:p>
                  <a:pPr algn="ctr"/>
                  <a:r>
                    <a:rPr lang="zh-CN" altLang="en-US" sz="2400" b="1" dirty="0">
                      <a:solidFill>
                        <a:srgbClr val="0000FF"/>
                      </a:solidFill>
                      <a:latin typeface="Times New Roman" panose="02020603050405020304" pitchFamily="18" charset="0"/>
                      <a:ea typeface="宋体" panose="02010600030101010101" pitchFamily="2" charset="-122"/>
                    </a:rPr>
                    <a:t>取值范围</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27660" name="Rectangle 15"/>
                <p:cNvSpPr/>
                <p:nvPr/>
              </p:nvSpPr>
              <p:spPr>
                <a:xfrm>
                  <a:off x="1804" y="0"/>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61" name="Group 16"/>
              <p:cNvGrpSpPr/>
              <p:nvPr/>
            </p:nvGrpSpPr>
            <p:grpSpPr>
              <a:xfrm>
                <a:off x="0" y="422"/>
                <a:ext cx="902" cy="422"/>
                <a:chOff x="0" y="422"/>
                <a:chExt cx="902" cy="422"/>
              </a:xfrm>
            </p:grpSpPr>
            <p:sp>
              <p:nvSpPr>
                <p:cNvPr id="27662" name="Rectangle 17"/>
                <p:cNvSpPr/>
                <p:nvPr/>
              </p:nvSpPr>
              <p:spPr>
                <a:xfrm>
                  <a:off x="43" y="422"/>
                  <a:ext cx="816" cy="422"/>
                </a:xfrm>
                <a:prstGeom prst="rect">
                  <a:avLst/>
                </a:prstGeom>
                <a:noFill/>
                <a:ln w="9525">
                  <a:noFill/>
                </a:ln>
              </p:spPr>
              <p:txBody>
                <a:bodyPr anchor="t" anchorCtr="0"/>
                <a:p>
                  <a:pPr algn="ctr"/>
                  <a:r>
                    <a:rPr lang="en-US" altLang="zh-CN" sz="2400" b="1" dirty="0">
                      <a:solidFill>
                        <a:srgbClr val="0000FF"/>
                      </a:solidFill>
                      <a:latin typeface="Times New Roman" panose="02020603050405020304" pitchFamily="18" charset="0"/>
                      <a:ea typeface="宋体" panose="02010600030101010101" pitchFamily="2" charset="-122"/>
                    </a:rPr>
                    <a:t>byte</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27663" name="Rectangle 18"/>
                <p:cNvSpPr/>
                <p:nvPr/>
              </p:nvSpPr>
              <p:spPr>
                <a:xfrm>
                  <a:off x="0" y="422"/>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64" name="Group 19"/>
              <p:cNvGrpSpPr/>
              <p:nvPr/>
            </p:nvGrpSpPr>
            <p:grpSpPr>
              <a:xfrm>
                <a:off x="902" y="422"/>
                <a:ext cx="902" cy="422"/>
                <a:chOff x="902" y="422"/>
                <a:chExt cx="902" cy="422"/>
              </a:xfrm>
            </p:grpSpPr>
            <p:sp>
              <p:nvSpPr>
                <p:cNvPr id="27665" name="Rectangle 20"/>
                <p:cNvSpPr/>
                <p:nvPr/>
              </p:nvSpPr>
              <p:spPr>
                <a:xfrm>
                  <a:off x="945" y="422"/>
                  <a:ext cx="816" cy="422"/>
                </a:xfrm>
                <a:prstGeom prst="rect">
                  <a:avLst/>
                </a:prstGeom>
                <a:noFill/>
                <a:ln w="9525">
                  <a:noFill/>
                </a:ln>
              </p:spPr>
              <p:txBody>
                <a:bodyPr anchor="t" anchorCtr="0"/>
                <a:p>
                  <a:pPr algn="ctr"/>
                  <a:r>
                    <a:rPr lang="en-US" altLang="zh-CN" sz="2400" dirty="0">
                      <a:solidFill>
                        <a:srgbClr val="0000FF"/>
                      </a:solidFill>
                      <a:latin typeface="Times New Roman" panose="02020603050405020304" pitchFamily="18" charset="0"/>
                      <a:ea typeface="宋体" panose="02010600030101010101" pitchFamily="2" charset="-122"/>
                    </a:rPr>
                    <a:t>8</a:t>
                  </a:r>
                  <a:r>
                    <a:rPr lang="zh-CN" altLang="en-US" sz="2400" dirty="0">
                      <a:solidFill>
                        <a:srgbClr val="0000FF"/>
                      </a:solidFill>
                      <a:latin typeface="Times New Roman" panose="02020603050405020304" pitchFamily="18" charset="0"/>
                      <a:ea typeface="宋体" panose="02010600030101010101" pitchFamily="2" charset="-122"/>
                    </a:rPr>
                    <a:t>位</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27666" name="Rectangle 21"/>
                <p:cNvSpPr/>
                <p:nvPr/>
              </p:nvSpPr>
              <p:spPr>
                <a:xfrm>
                  <a:off x="902" y="422"/>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67" name="Group 22"/>
              <p:cNvGrpSpPr/>
              <p:nvPr/>
            </p:nvGrpSpPr>
            <p:grpSpPr>
              <a:xfrm>
                <a:off x="1804" y="422"/>
                <a:ext cx="902" cy="422"/>
                <a:chOff x="1804" y="422"/>
                <a:chExt cx="902" cy="422"/>
              </a:xfrm>
            </p:grpSpPr>
            <p:sp>
              <p:nvSpPr>
                <p:cNvPr id="27668" name="Rectangle 23"/>
                <p:cNvSpPr/>
                <p:nvPr/>
              </p:nvSpPr>
              <p:spPr>
                <a:xfrm>
                  <a:off x="1847" y="422"/>
                  <a:ext cx="816" cy="422"/>
                </a:xfrm>
                <a:prstGeom prst="rect">
                  <a:avLst/>
                </a:prstGeom>
                <a:noFill/>
                <a:ln w="9525">
                  <a:noFill/>
                </a:ln>
              </p:spPr>
              <p:txBody>
                <a:bodyPr anchor="t" anchorCtr="0"/>
                <a:p>
                  <a:pPr algn="ctr"/>
                  <a:r>
                    <a:rPr lang="en-US" altLang="zh-CN" sz="2400" dirty="0">
                      <a:solidFill>
                        <a:srgbClr val="0000FF"/>
                      </a:solidFill>
                      <a:latin typeface="Times New Roman" panose="02020603050405020304" pitchFamily="18" charset="0"/>
                      <a:ea typeface="宋体" panose="02010600030101010101" pitchFamily="2" charset="-122"/>
                    </a:rPr>
                    <a:t>-2</a:t>
                  </a:r>
                  <a:r>
                    <a:rPr lang="en-US" altLang="zh-CN" sz="2400" baseline="30000" dirty="0">
                      <a:solidFill>
                        <a:srgbClr val="0000FF"/>
                      </a:solidFill>
                      <a:latin typeface="Times New Roman" panose="02020603050405020304" pitchFamily="18" charset="0"/>
                      <a:ea typeface="宋体" panose="02010600030101010101" pitchFamily="2" charset="-122"/>
                    </a:rPr>
                    <a:t>7</a:t>
                  </a:r>
                  <a:r>
                    <a:rPr lang="en-US" altLang="zh-CN" sz="2400" dirty="0">
                      <a:solidFill>
                        <a:srgbClr val="0000FF"/>
                      </a:solidFill>
                      <a:latin typeface="Times New Roman" panose="02020603050405020304" pitchFamily="18" charset="0"/>
                      <a:ea typeface="宋体" panose="02010600030101010101" pitchFamily="2" charset="-122"/>
                    </a:rPr>
                    <a:t>~2</a:t>
                  </a:r>
                  <a:r>
                    <a:rPr lang="en-US" altLang="zh-CN" sz="2400" baseline="30000" dirty="0">
                      <a:solidFill>
                        <a:srgbClr val="0000FF"/>
                      </a:solidFill>
                      <a:latin typeface="Times New Roman" panose="02020603050405020304" pitchFamily="18" charset="0"/>
                      <a:ea typeface="宋体" panose="02010600030101010101" pitchFamily="2" charset="-122"/>
                    </a:rPr>
                    <a:t>7</a:t>
                  </a:r>
                  <a:r>
                    <a:rPr lang="en-US" altLang="zh-CN" sz="2400" dirty="0">
                      <a:solidFill>
                        <a:srgbClr val="0000FF"/>
                      </a:solidFill>
                      <a:latin typeface="Times New Roman" panose="02020603050405020304" pitchFamily="18" charset="0"/>
                      <a:ea typeface="宋体" panose="02010600030101010101" pitchFamily="2" charset="-122"/>
                    </a:rPr>
                    <a:t>-1</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27669" name="Rectangle 24"/>
                <p:cNvSpPr/>
                <p:nvPr/>
              </p:nvSpPr>
              <p:spPr>
                <a:xfrm>
                  <a:off x="1804" y="422"/>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70" name="Group 25"/>
              <p:cNvGrpSpPr/>
              <p:nvPr/>
            </p:nvGrpSpPr>
            <p:grpSpPr>
              <a:xfrm>
                <a:off x="0" y="844"/>
                <a:ext cx="902" cy="422"/>
                <a:chOff x="0" y="844"/>
                <a:chExt cx="902" cy="422"/>
              </a:xfrm>
            </p:grpSpPr>
            <p:sp>
              <p:nvSpPr>
                <p:cNvPr id="27671" name="Rectangle 26"/>
                <p:cNvSpPr/>
                <p:nvPr/>
              </p:nvSpPr>
              <p:spPr>
                <a:xfrm>
                  <a:off x="43" y="844"/>
                  <a:ext cx="816" cy="422"/>
                </a:xfrm>
                <a:prstGeom prst="rect">
                  <a:avLst/>
                </a:prstGeom>
                <a:noFill/>
                <a:ln w="9525">
                  <a:noFill/>
                </a:ln>
              </p:spPr>
              <p:txBody>
                <a:bodyPr anchor="t" anchorCtr="0"/>
                <a:p>
                  <a:pPr algn="ctr"/>
                  <a:r>
                    <a:rPr lang="en-US" altLang="zh-CN" sz="2400" b="1" dirty="0">
                      <a:solidFill>
                        <a:srgbClr val="0000FF"/>
                      </a:solidFill>
                      <a:latin typeface="Times New Roman" panose="02020603050405020304" pitchFamily="18" charset="0"/>
                      <a:ea typeface="宋体" panose="02010600030101010101" pitchFamily="2" charset="-122"/>
                    </a:rPr>
                    <a:t>short</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27672" name="Rectangle 27"/>
                <p:cNvSpPr/>
                <p:nvPr/>
              </p:nvSpPr>
              <p:spPr>
                <a:xfrm>
                  <a:off x="0" y="844"/>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73" name="Group 28"/>
              <p:cNvGrpSpPr/>
              <p:nvPr/>
            </p:nvGrpSpPr>
            <p:grpSpPr>
              <a:xfrm>
                <a:off x="902" y="844"/>
                <a:ext cx="902" cy="422"/>
                <a:chOff x="902" y="844"/>
                <a:chExt cx="902" cy="422"/>
              </a:xfrm>
            </p:grpSpPr>
            <p:sp>
              <p:nvSpPr>
                <p:cNvPr id="27674" name="Rectangle 29"/>
                <p:cNvSpPr/>
                <p:nvPr/>
              </p:nvSpPr>
              <p:spPr>
                <a:xfrm>
                  <a:off x="945" y="844"/>
                  <a:ext cx="816" cy="422"/>
                </a:xfrm>
                <a:prstGeom prst="rect">
                  <a:avLst/>
                </a:prstGeom>
                <a:noFill/>
                <a:ln w="9525">
                  <a:noFill/>
                </a:ln>
              </p:spPr>
              <p:txBody>
                <a:bodyPr anchor="t" anchorCtr="0"/>
                <a:p>
                  <a:pPr algn="ctr"/>
                  <a:r>
                    <a:rPr lang="en-US" altLang="zh-CN" sz="2400" dirty="0">
                      <a:solidFill>
                        <a:srgbClr val="0000FF"/>
                      </a:solidFill>
                      <a:latin typeface="Times New Roman" panose="02020603050405020304" pitchFamily="18" charset="0"/>
                      <a:ea typeface="宋体" panose="02010600030101010101" pitchFamily="2" charset="-122"/>
                    </a:rPr>
                    <a:t>16</a:t>
                  </a:r>
                  <a:r>
                    <a:rPr lang="zh-CN" altLang="en-US" sz="2400" dirty="0">
                      <a:solidFill>
                        <a:srgbClr val="0000FF"/>
                      </a:solidFill>
                      <a:latin typeface="Times New Roman" panose="02020603050405020304" pitchFamily="18" charset="0"/>
                      <a:ea typeface="宋体" panose="02010600030101010101" pitchFamily="2" charset="-122"/>
                    </a:rPr>
                    <a:t>位</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27675" name="Rectangle 30"/>
                <p:cNvSpPr/>
                <p:nvPr/>
              </p:nvSpPr>
              <p:spPr>
                <a:xfrm>
                  <a:off x="902" y="844"/>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76" name="Group 31"/>
              <p:cNvGrpSpPr/>
              <p:nvPr/>
            </p:nvGrpSpPr>
            <p:grpSpPr>
              <a:xfrm>
                <a:off x="1804" y="844"/>
                <a:ext cx="902" cy="422"/>
                <a:chOff x="1804" y="844"/>
                <a:chExt cx="902" cy="422"/>
              </a:xfrm>
            </p:grpSpPr>
            <p:sp>
              <p:nvSpPr>
                <p:cNvPr id="27677" name="Rectangle 32"/>
                <p:cNvSpPr/>
                <p:nvPr/>
              </p:nvSpPr>
              <p:spPr>
                <a:xfrm>
                  <a:off x="1847" y="844"/>
                  <a:ext cx="816" cy="422"/>
                </a:xfrm>
                <a:prstGeom prst="rect">
                  <a:avLst/>
                </a:prstGeom>
                <a:noFill/>
                <a:ln w="9525">
                  <a:noFill/>
                </a:ln>
              </p:spPr>
              <p:txBody>
                <a:bodyPr anchor="t" anchorCtr="0"/>
                <a:p>
                  <a:pPr algn="ctr"/>
                  <a:r>
                    <a:rPr lang="en-US" altLang="zh-CN" sz="2400" dirty="0">
                      <a:solidFill>
                        <a:srgbClr val="0000FF"/>
                      </a:solidFill>
                      <a:latin typeface="Times New Roman" panose="02020603050405020304" pitchFamily="18" charset="0"/>
                      <a:ea typeface="宋体" panose="02010600030101010101" pitchFamily="2" charset="-122"/>
                    </a:rPr>
                    <a:t>-2</a:t>
                  </a:r>
                  <a:r>
                    <a:rPr lang="en-US" altLang="zh-CN" sz="2400" baseline="30000" dirty="0">
                      <a:solidFill>
                        <a:srgbClr val="0000FF"/>
                      </a:solidFill>
                      <a:latin typeface="Times New Roman" panose="02020603050405020304" pitchFamily="18" charset="0"/>
                      <a:ea typeface="宋体" panose="02010600030101010101" pitchFamily="2" charset="-122"/>
                    </a:rPr>
                    <a:t>15</a:t>
                  </a:r>
                  <a:r>
                    <a:rPr lang="en-US" altLang="zh-CN" sz="2400" dirty="0">
                      <a:solidFill>
                        <a:srgbClr val="0000FF"/>
                      </a:solidFill>
                      <a:latin typeface="Times New Roman" panose="02020603050405020304" pitchFamily="18" charset="0"/>
                      <a:ea typeface="宋体" panose="02010600030101010101" pitchFamily="2" charset="-122"/>
                    </a:rPr>
                    <a:t>~2</a:t>
                  </a:r>
                  <a:r>
                    <a:rPr lang="en-US" altLang="zh-CN" sz="2400" baseline="30000" dirty="0">
                      <a:solidFill>
                        <a:srgbClr val="0000FF"/>
                      </a:solidFill>
                      <a:latin typeface="Times New Roman" panose="02020603050405020304" pitchFamily="18" charset="0"/>
                      <a:ea typeface="宋体" panose="02010600030101010101" pitchFamily="2" charset="-122"/>
                    </a:rPr>
                    <a:t>15</a:t>
                  </a:r>
                  <a:r>
                    <a:rPr lang="en-US" altLang="zh-CN" sz="2400" dirty="0">
                      <a:solidFill>
                        <a:srgbClr val="0000FF"/>
                      </a:solidFill>
                      <a:latin typeface="Times New Roman" panose="02020603050405020304" pitchFamily="18" charset="0"/>
                      <a:ea typeface="宋体" panose="02010600030101010101" pitchFamily="2" charset="-122"/>
                    </a:rPr>
                    <a:t>-1</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27678" name="Rectangle 33"/>
                <p:cNvSpPr/>
                <p:nvPr/>
              </p:nvSpPr>
              <p:spPr>
                <a:xfrm>
                  <a:off x="1804" y="844"/>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79" name="Group 34"/>
              <p:cNvGrpSpPr/>
              <p:nvPr/>
            </p:nvGrpSpPr>
            <p:grpSpPr>
              <a:xfrm>
                <a:off x="0" y="1266"/>
                <a:ext cx="902" cy="422"/>
                <a:chOff x="0" y="1266"/>
                <a:chExt cx="902" cy="422"/>
              </a:xfrm>
            </p:grpSpPr>
            <p:sp>
              <p:nvSpPr>
                <p:cNvPr id="27680" name="Rectangle 35"/>
                <p:cNvSpPr/>
                <p:nvPr/>
              </p:nvSpPr>
              <p:spPr>
                <a:xfrm>
                  <a:off x="43" y="1266"/>
                  <a:ext cx="816" cy="422"/>
                </a:xfrm>
                <a:prstGeom prst="rect">
                  <a:avLst/>
                </a:prstGeom>
                <a:noFill/>
                <a:ln w="9525">
                  <a:noFill/>
                </a:ln>
              </p:spPr>
              <p:txBody>
                <a:bodyPr anchor="t" anchorCtr="0"/>
                <a:p>
                  <a:pPr algn="ctr"/>
                  <a:r>
                    <a:rPr lang="en-US" altLang="zh-CN" sz="2400" b="1" dirty="0">
                      <a:solidFill>
                        <a:srgbClr val="0000FF"/>
                      </a:solidFill>
                      <a:latin typeface="Times New Roman" panose="02020603050405020304" pitchFamily="18" charset="0"/>
                      <a:ea typeface="宋体" panose="02010600030101010101" pitchFamily="2" charset="-122"/>
                    </a:rPr>
                    <a:t>int</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27681" name="Rectangle 36"/>
                <p:cNvSpPr/>
                <p:nvPr/>
              </p:nvSpPr>
              <p:spPr>
                <a:xfrm>
                  <a:off x="0" y="1266"/>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82" name="Group 37"/>
              <p:cNvGrpSpPr/>
              <p:nvPr/>
            </p:nvGrpSpPr>
            <p:grpSpPr>
              <a:xfrm>
                <a:off x="902" y="1266"/>
                <a:ext cx="902" cy="422"/>
                <a:chOff x="902" y="1266"/>
                <a:chExt cx="902" cy="422"/>
              </a:xfrm>
            </p:grpSpPr>
            <p:sp>
              <p:nvSpPr>
                <p:cNvPr id="27683" name="Rectangle 38"/>
                <p:cNvSpPr/>
                <p:nvPr/>
              </p:nvSpPr>
              <p:spPr>
                <a:xfrm>
                  <a:off x="945" y="1266"/>
                  <a:ext cx="816" cy="422"/>
                </a:xfrm>
                <a:prstGeom prst="rect">
                  <a:avLst/>
                </a:prstGeom>
                <a:noFill/>
                <a:ln w="9525">
                  <a:noFill/>
                </a:ln>
              </p:spPr>
              <p:txBody>
                <a:bodyPr anchor="t" anchorCtr="0"/>
                <a:p>
                  <a:pPr algn="ctr"/>
                  <a:r>
                    <a:rPr lang="en-US" altLang="zh-CN" sz="2400" dirty="0">
                      <a:solidFill>
                        <a:srgbClr val="0000FF"/>
                      </a:solidFill>
                      <a:latin typeface="Times New Roman" panose="02020603050405020304" pitchFamily="18" charset="0"/>
                      <a:ea typeface="宋体" panose="02010600030101010101" pitchFamily="2" charset="-122"/>
                    </a:rPr>
                    <a:t>32</a:t>
                  </a:r>
                  <a:r>
                    <a:rPr lang="zh-CN" altLang="en-US" sz="2400" dirty="0">
                      <a:solidFill>
                        <a:srgbClr val="0000FF"/>
                      </a:solidFill>
                      <a:latin typeface="Times New Roman" panose="02020603050405020304" pitchFamily="18" charset="0"/>
                      <a:ea typeface="宋体" panose="02010600030101010101" pitchFamily="2" charset="-122"/>
                    </a:rPr>
                    <a:t>位</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27684" name="Rectangle 39"/>
                <p:cNvSpPr/>
                <p:nvPr/>
              </p:nvSpPr>
              <p:spPr>
                <a:xfrm>
                  <a:off x="902" y="1266"/>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85" name="Group 40"/>
              <p:cNvGrpSpPr/>
              <p:nvPr/>
            </p:nvGrpSpPr>
            <p:grpSpPr>
              <a:xfrm>
                <a:off x="1804" y="1266"/>
                <a:ext cx="902" cy="422"/>
                <a:chOff x="1804" y="1266"/>
                <a:chExt cx="902" cy="422"/>
              </a:xfrm>
            </p:grpSpPr>
            <p:sp>
              <p:nvSpPr>
                <p:cNvPr id="27686" name="Rectangle 41"/>
                <p:cNvSpPr/>
                <p:nvPr/>
              </p:nvSpPr>
              <p:spPr>
                <a:xfrm>
                  <a:off x="1847" y="1266"/>
                  <a:ext cx="816" cy="422"/>
                </a:xfrm>
                <a:prstGeom prst="rect">
                  <a:avLst/>
                </a:prstGeom>
                <a:noFill/>
                <a:ln w="9525">
                  <a:noFill/>
                </a:ln>
              </p:spPr>
              <p:txBody>
                <a:bodyPr anchor="t" anchorCtr="0"/>
                <a:p>
                  <a:pPr algn="ctr"/>
                  <a:r>
                    <a:rPr lang="en-US" altLang="zh-CN" sz="2400" dirty="0">
                      <a:solidFill>
                        <a:srgbClr val="0000FF"/>
                      </a:solidFill>
                      <a:latin typeface="Times New Roman" panose="02020603050405020304" pitchFamily="18" charset="0"/>
                      <a:ea typeface="宋体" panose="02010600030101010101" pitchFamily="2" charset="-122"/>
                    </a:rPr>
                    <a:t>-2</a:t>
                  </a:r>
                  <a:r>
                    <a:rPr lang="en-US" altLang="zh-CN" sz="2400" baseline="30000" dirty="0">
                      <a:solidFill>
                        <a:srgbClr val="0000FF"/>
                      </a:solidFill>
                      <a:latin typeface="Times New Roman" panose="02020603050405020304" pitchFamily="18" charset="0"/>
                      <a:ea typeface="宋体" panose="02010600030101010101" pitchFamily="2" charset="-122"/>
                    </a:rPr>
                    <a:t>31</a:t>
                  </a:r>
                  <a:r>
                    <a:rPr lang="en-US" altLang="zh-CN" sz="2400" dirty="0">
                      <a:solidFill>
                        <a:srgbClr val="0000FF"/>
                      </a:solidFill>
                      <a:latin typeface="Times New Roman" panose="02020603050405020304" pitchFamily="18" charset="0"/>
                      <a:ea typeface="宋体" panose="02010600030101010101" pitchFamily="2" charset="-122"/>
                    </a:rPr>
                    <a:t>~2</a:t>
                  </a:r>
                  <a:r>
                    <a:rPr lang="en-US" altLang="zh-CN" sz="2400" baseline="30000" dirty="0">
                      <a:solidFill>
                        <a:srgbClr val="0000FF"/>
                      </a:solidFill>
                      <a:latin typeface="Times New Roman" panose="02020603050405020304" pitchFamily="18" charset="0"/>
                      <a:ea typeface="宋体" panose="02010600030101010101" pitchFamily="2" charset="-122"/>
                    </a:rPr>
                    <a:t>31</a:t>
                  </a:r>
                  <a:r>
                    <a:rPr lang="en-US" altLang="zh-CN" sz="2400" dirty="0">
                      <a:solidFill>
                        <a:srgbClr val="0000FF"/>
                      </a:solidFill>
                      <a:latin typeface="Times New Roman" panose="02020603050405020304" pitchFamily="18" charset="0"/>
                      <a:ea typeface="宋体" panose="02010600030101010101" pitchFamily="2" charset="-122"/>
                    </a:rPr>
                    <a:t>-1</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27687" name="Rectangle 42"/>
                <p:cNvSpPr/>
                <p:nvPr/>
              </p:nvSpPr>
              <p:spPr>
                <a:xfrm>
                  <a:off x="1804" y="1266"/>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88" name="Group 43"/>
              <p:cNvGrpSpPr/>
              <p:nvPr/>
            </p:nvGrpSpPr>
            <p:grpSpPr>
              <a:xfrm>
                <a:off x="0" y="1688"/>
                <a:ext cx="902" cy="422"/>
                <a:chOff x="0" y="1688"/>
                <a:chExt cx="902" cy="422"/>
              </a:xfrm>
            </p:grpSpPr>
            <p:sp>
              <p:nvSpPr>
                <p:cNvPr id="27689" name="Rectangle 44"/>
                <p:cNvSpPr/>
                <p:nvPr/>
              </p:nvSpPr>
              <p:spPr>
                <a:xfrm>
                  <a:off x="43" y="1688"/>
                  <a:ext cx="816" cy="422"/>
                </a:xfrm>
                <a:prstGeom prst="rect">
                  <a:avLst/>
                </a:prstGeom>
                <a:noFill/>
                <a:ln w="9525">
                  <a:noFill/>
                </a:ln>
              </p:spPr>
              <p:txBody>
                <a:bodyPr anchor="t" anchorCtr="0"/>
                <a:p>
                  <a:pPr algn="ctr"/>
                  <a:r>
                    <a:rPr lang="en-US" altLang="zh-CN" sz="2400" b="1" dirty="0">
                      <a:solidFill>
                        <a:srgbClr val="0000FF"/>
                      </a:solidFill>
                      <a:latin typeface="Times New Roman" panose="02020603050405020304" pitchFamily="18" charset="0"/>
                      <a:ea typeface="宋体" panose="02010600030101010101" pitchFamily="2" charset="-122"/>
                    </a:rPr>
                    <a:t>long</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27690" name="Rectangle 45"/>
                <p:cNvSpPr/>
                <p:nvPr/>
              </p:nvSpPr>
              <p:spPr>
                <a:xfrm>
                  <a:off x="0" y="1688"/>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91" name="Group 46"/>
              <p:cNvGrpSpPr/>
              <p:nvPr/>
            </p:nvGrpSpPr>
            <p:grpSpPr>
              <a:xfrm>
                <a:off x="902" y="1688"/>
                <a:ext cx="902" cy="422"/>
                <a:chOff x="902" y="1688"/>
                <a:chExt cx="902" cy="422"/>
              </a:xfrm>
            </p:grpSpPr>
            <p:sp>
              <p:nvSpPr>
                <p:cNvPr id="27692" name="Rectangle 47"/>
                <p:cNvSpPr/>
                <p:nvPr/>
              </p:nvSpPr>
              <p:spPr>
                <a:xfrm>
                  <a:off x="945" y="1688"/>
                  <a:ext cx="816" cy="422"/>
                </a:xfrm>
                <a:prstGeom prst="rect">
                  <a:avLst/>
                </a:prstGeom>
                <a:noFill/>
                <a:ln w="9525">
                  <a:noFill/>
                </a:ln>
              </p:spPr>
              <p:txBody>
                <a:bodyPr anchor="t" anchorCtr="0"/>
                <a:p>
                  <a:pPr algn="ctr"/>
                  <a:r>
                    <a:rPr lang="en-US" altLang="zh-CN" sz="2400" dirty="0">
                      <a:solidFill>
                        <a:srgbClr val="0000FF"/>
                      </a:solidFill>
                      <a:latin typeface="Times New Roman" panose="02020603050405020304" pitchFamily="18" charset="0"/>
                      <a:ea typeface="宋体" panose="02010600030101010101" pitchFamily="2" charset="-122"/>
                    </a:rPr>
                    <a:t>64</a:t>
                  </a:r>
                  <a:r>
                    <a:rPr lang="zh-CN" altLang="en-US" sz="2400" dirty="0">
                      <a:solidFill>
                        <a:srgbClr val="0000FF"/>
                      </a:solidFill>
                      <a:latin typeface="Times New Roman" panose="02020603050405020304" pitchFamily="18" charset="0"/>
                      <a:ea typeface="宋体" panose="02010600030101010101" pitchFamily="2" charset="-122"/>
                    </a:rPr>
                    <a:t>位</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27693" name="Rectangle 48"/>
                <p:cNvSpPr/>
                <p:nvPr/>
              </p:nvSpPr>
              <p:spPr>
                <a:xfrm>
                  <a:off x="902" y="1688"/>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7694" name="Group 49"/>
              <p:cNvGrpSpPr/>
              <p:nvPr/>
            </p:nvGrpSpPr>
            <p:grpSpPr>
              <a:xfrm>
                <a:off x="1804" y="1688"/>
                <a:ext cx="902" cy="422"/>
                <a:chOff x="1804" y="1688"/>
                <a:chExt cx="902" cy="422"/>
              </a:xfrm>
            </p:grpSpPr>
            <p:sp>
              <p:nvSpPr>
                <p:cNvPr id="27695" name="Rectangle 50"/>
                <p:cNvSpPr/>
                <p:nvPr/>
              </p:nvSpPr>
              <p:spPr>
                <a:xfrm>
                  <a:off x="1847" y="1688"/>
                  <a:ext cx="816" cy="422"/>
                </a:xfrm>
                <a:prstGeom prst="rect">
                  <a:avLst/>
                </a:prstGeom>
                <a:noFill/>
                <a:ln w="9525">
                  <a:noFill/>
                </a:ln>
              </p:spPr>
              <p:txBody>
                <a:bodyPr anchor="t" anchorCtr="0"/>
                <a:p>
                  <a:pPr algn="ctr"/>
                  <a:r>
                    <a:rPr lang="en-US" altLang="zh-CN" sz="2400" dirty="0">
                      <a:solidFill>
                        <a:srgbClr val="0000FF"/>
                      </a:solidFill>
                      <a:latin typeface="Times New Roman" panose="02020603050405020304" pitchFamily="18" charset="0"/>
                      <a:ea typeface="宋体" panose="02010600030101010101" pitchFamily="2" charset="-122"/>
                    </a:rPr>
                    <a:t>-2</a:t>
                  </a:r>
                  <a:r>
                    <a:rPr lang="en-US" altLang="zh-CN" sz="2400" baseline="30000" dirty="0">
                      <a:solidFill>
                        <a:srgbClr val="0000FF"/>
                      </a:solidFill>
                      <a:latin typeface="Times New Roman" panose="02020603050405020304" pitchFamily="18" charset="0"/>
                      <a:ea typeface="宋体" panose="02010600030101010101" pitchFamily="2" charset="-122"/>
                    </a:rPr>
                    <a:t>63</a:t>
                  </a:r>
                  <a:r>
                    <a:rPr lang="en-US" altLang="zh-CN" sz="2400" dirty="0">
                      <a:solidFill>
                        <a:srgbClr val="0000FF"/>
                      </a:solidFill>
                      <a:latin typeface="Times New Roman" panose="02020603050405020304" pitchFamily="18" charset="0"/>
                      <a:ea typeface="宋体" panose="02010600030101010101" pitchFamily="2" charset="-122"/>
                    </a:rPr>
                    <a:t>~2</a:t>
                  </a:r>
                  <a:r>
                    <a:rPr lang="en-US" altLang="zh-CN" sz="2400" baseline="30000" dirty="0">
                      <a:solidFill>
                        <a:srgbClr val="0000FF"/>
                      </a:solidFill>
                      <a:latin typeface="Times New Roman" panose="02020603050405020304" pitchFamily="18" charset="0"/>
                      <a:ea typeface="宋体" panose="02010600030101010101" pitchFamily="2" charset="-122"/>
                    </a:rPr>
                    <a:t>63</a:t>
                  </a:r>
                  <a:r>
                    <a:rPr lang="en-US" altLang="zh-CN" sz="2400" dirty="0">
                      <a:solidFill>
                        <a:srgbClr val="0000FF"/>
                      </a:solidFill>
                      <a:latin typeface="Times New Roman" panose="02020603050405020304" pitchFamily="18" charset="0"/>
                      <a:ea typeface="宋体" panose="02010600030101010101" pitchFamily="2" charset="-122"/>
                    </a:rPr>
                    <a:t>-1</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27696" name="Rectangle 51"/>
                <p:cNvSpPr/>
                <p:nvPr/>
              </p:nvSpPr>
              <p:spPr>
                <a:xfrm>
                  <a:off x="1804" y="1688"/>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sp>
          <p:nvSpPr>
            <p:cNvPr id="27697" name="Rectangle 52"/>
            <p:cNvSpPr/>
            <p:nvPr/>
          </p:nvSpPr>
          <p:spPr>
            <a:xfrm>
              <a:off x="-3" y="-3"/>
              <a:ext cx="2712" cy="2116"/>
            </a:xfrm>
            <a:prstGeom prst="rect">
              <a:avLst/>
            </a:prstGeom>
            <a:noFill/>
            <a:ln w="9525"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pic>
        <p:nvPicPr>
          <p:cNvPr id="27698"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28674" name="Text Box 4"/>
          <p:cNvSpPr txBox="1"/>
          <p:nvPr/>
        </p:nvSpPr>
        <p:spPr>
          <a:xfrm>
            <a:off x="1149350" y="981075"/>
            <a:ext cx="7994650" cy="2738438"/>
          </a:xfrm>
          <a:prstGeom prst="rect">
            <a:avLst/>
          </a:prstGeom>
          <a:noFill/>
          <a:ln w="9525">
            <a:noFill/>
          </a:ln>
        </p:spPr>
        <p:txBody>
          <a:bodyPr anchor="t" anchorCtr="0">
            <a:spAutoFit/>
          </a:bodyPr>
          <a:p>
            <a:pPr algn="just">
              <a:spcBef>
                <a:spcPct val="50000"/>
              </a:spcBef>
            </a:pPr>
            <a:r>
              <a:rPr lang="zh-CN" altLang="en-US" sz="3200" b="1" dirty="0">
                <a:solidFill>
                  <a:srgbClr val="0000FF"/>
                </a:solidFill>
                <a:latin typeface="Times New Roman" panose="02020603050405020304" pitchFamily="18" charset="0"/>
                <a:ea typeface="宋体" panose="02010600030101010101" pitchFamily="2" charset="-122"/>
              </a:rPr>
              <a:t>（</a:t>
            </a:r>
            <a:r>
              <a:rPr lang="en-US" altLang="zh-CN" sz="3200" b="1" dirty="0">
                <a:solidFill>
                  <a:srgbClr val="0000FF"/>
                </a:solidFill>
                <a:latin typeface="Times New Roman" panose="02020603050405020304" pitchFamily="18" charset="0"/>
                <a:ea typeface="宋体" panose="02010600030101010101" pitchFamily="2" charset="-122"/>
              </a:rPr>
              <a:t>2</a:t>
            </a:r>
            <a:r>
              <a:rPr lang="zh-CN" altLang="en-US" sz="3200" b="1" dirty="0">
                <a:solidFill>
                  <a:srgbClr val="0000FF"/>
                </a:solidFill>
                <a:latin typeface="Times New Roman" panose="02020603050405020304" pitchFamily="18" charset="0"/>
                <a:ea typeface="宋体" panose="02010600030101010101" pitchFamily="2" charset="-122"/>
              </a:rPr>
              <a:t>）浮点类型：</a:t>
            </a:r>
            <a:r>
              <a:rPr lang="en-US" altLang="zh-CN" sz="3200" dirty="0">
                <a:solidFill>
                  <a:srgbClr val="0000FF"/>
                </a:solidFill>
                <a:latin typeface="Times New Roman" panose="02020603050405020304" pitchFamily="18" charset="0"/>
                <a:ea typeface="宋体" panose="02010600030101010101" pitchFamily="2" charset="-122"/>
              </a:rPr>
              <a:t>float</a:t>
            </a:r>
            <a:r>
              <a:rPr lang="zh-CN" altLang="en-US" sz="3200" dirty="0">
                <a:solidFill>
                  <a:srgbClr val="0000FF"/>
                </a:solidFill>
                <a:latin typeface="Times New Roman" panose="02020603050405020304" pitchFamily="18" charset="0"/>
                <a:ea typeface="宋体" panose="02010600030101010101" pitchFamily="2" charset="-122"/>
              </a:rPr>
              <a:t>和</a:t>
            </a:r>
            <a:r>
              <a:rPr lang="en-US" altLang="zh-CN" sz="3200" dirty="0">
                <a:solidFill>
                  <a:srgbClr val="0000FF"/>
                </a:solidFill>
                <a:latin typeface="Times New Roman" panose="02020603050405020304" pitchFamily="18" charset="0"/>
                <a:ea typeface="宋体" panose="02010600030101010101" pitchFamily="2" charset="-122"/>
              </a:rPr>
              <a:t>double</a:t>
            </a:r>
            <a:endParaRPr lang="en-US" altLang="zh-CN" sz="3200" dirty="0">
              <a:solidFill>
                <a:srgbClr val="0000FF"/>
              </a:solidFill>
              <a:latin typeface="Times New Roman" panose="02020603050405020304" pitchFamily="18" charset="0"/>
              <a:ea typeface="宋体" panose="02010600030101010101" pitchFamily="2" charset="-122"/>
            </a:endParaRPr>
          </a:p>
          <a:p>
            <a:pPr algn="just">
              <a:spcBef>
                <a:spcPct val="50000"/>
              </a:spcBef>
              <a:buChar char="•"/>
            </a:pPr>
            <a:r>
              <a:rPr lang="zh-CN" altLang="en-US" sz="2800" dirty="0">
                <a:solidFill>
                  <a:srgbClr val="000000"/>
                </a:solidFill>
                <a:latin typeface="Times New Roman" panose="02020603050405020304" pitchFamily="18" charset="0"/>
                <a:ea typeface="楷体_GB2312" pitchFamily="49" charset="-122"/>
              </a:rPr>
              <a:t>在</a:t>
            </a:r>
            <a:r>
              <a:rPr lang="en-US" altLang="zh-CN" sz="2800" dirty="0">
                <a:solidFill>
                  <a:srgbClr val="000000"/>
                </a:solidFill>
                <a:latin typeface="Times New Roman" panose="02020603050405020304" pitchFamily="18" charset="0"/>
                <a:ea typeface="楷体_GB2312" pitchFamily="49" charset="-122"/>
              </a:rPr>
              <a:t>Java</a:t>
            </a:r>
            <a:r>
              <a:rPr lang="zh-CN" altLang="en-US" sz="2800" dirty="0">
                <a:solidFill>
                  <a:srgbClr val="000000"/>
                </a:solidFill>
                <a:latin typeface="Times New Roman" panose="02020603050405020304" pitchFamily="18" charset="0"/>
                <a:ea typeface="楷体_GB2312" pitchFamily="49" charset="-122"/>
              </a:rPr>
              <a:t>语言中，共有</a:t>
            </a:r>
            <a:r>
              <a:rPr lang="en-US" altLang="zh-CN" sz="2800" dirty="0">
                <a:solidFill>
                  <a:srgbClr val="000000"/>
                </a:solidFill>
                <a:latin typeface="Times New Roman" panose="02020603050405020304" pitchFamily="18" charset="0"/>
                <a:ea typeface="楷体_GB2312" pitchFamily="49" charset="-122"/>
              </a:rPr>
              <a:t>2</a:t>
            </a:r>
            <a:r>
              <a:rPr lang="zh-CN" altLang="en-US" sz="2800" dirty="0">
                <a:solidFill>
                  <a:srgbClr val="000000"/>
                </a:solidFill>
                <a:latin typeface="Times New Roman" panose="02020603050405020304" pitchFamily="18" charset="0"/>
                <a:ea typeface="楷体_GB2312" pitchFamily="49" charset="-122"/>
              </a:rPr>
              <a:t>种浮点类型的数据，分别用关键字</a:t>
            </a:r>
            <a:r>
              <a:rPr lang="en-US" altLang="zh-CN" sz="2800" b="1" dirty="0">
                <a:solidFill>
                  <a:srgbClr val="0000FF"/>
                </a:solidFill>
                <a:latin typeface="Times New Roman" panose="02020603050405020304" pitchFamily="18" charset="0"/>
                <a:ea typeface="楷体_GB2312" pitchFamily="49" charset="-122"/>
              </a:rPr>
              <a:t>float</a:t>
            </a:r>
            <a:r>
              <a:rPr lang="zh-CN" altLang="en-US" sz="2800" dirty="0">
                <a:solidFill>
                  <a:srgbClr val="000000"/>
                </a:solidFill>
                <a:latin typeface="Times New Roman" panose="02020603050405020304" pitchFamily="18" charset="0"/>
                <a:ea typeface="楷体_GB2312" pitchFamily="49" charset="-122"/>
              </a:rPr>
              <a:t>和</a:t>
            </a:r>
            <a:r>
              <a:rPr lang="en-US" altLang="zh-CN" sz="2800" b="1" dirty="0">
                <a:solidFill>
                  <a:srgbClr val="0000FF"/>
                </a:solidFill>
                <a:latin typeface="Times New Roman" panose="02020603050405020304" pitchFamily="18" charset="0"/>
                <a:ea typeface="楷体_GB2312" pitchFamily="49" charset="-122"/>
              </a:rPr>
              <a:t>double</a:t>
            </a:r>
            <a:r>
              <a:rPr lang="zh-CN" altLang="en-US" sz="2800" dirty="0">
                <a:solidFill>
                  <a:srgbClr val="000000"/>
                </a:solidFill>
                <a:latin typeface="Times New Roman" panose="02020603050405020304" pitchFamily="18" charset="0"/>
                <a:ea typeface="楷体_GB2312" pitchFamily="49" charset="-122"/>
              </a:rPr>
              <a:t>声明，其数据长度分别为</a:t>
            </a:r>
            <a:r>
              <a:rPr lang="en-US" altLang="zh-CN" sz="2800" b="1" dirty="0">
                <a:solidFill>
                  <a:srgbClr val="0000FF"/>
                </a:solidFill>
                <a:latin typeface="Times New Roman" panose="02020603050405020304" pitchFamily="18" charset="0"/>
                <a:ea typeface="楷体_GB2312" pitchFamily="49" charset="-122"/>
              </a:rPr>
              <a:t>32</a:t>
            </a:r>
            <a:r>
              <a:rPr lang="zh-CN" altLang="en-US" sz="2800" dirty="0">
                <a:solidFill>
                  <a:srgbClr val="000000"/>
                </a:solidFill>
                <a:latin typeface="Times New Roman" panose="02020603050405020304" pitchFamily="18" charset="0"/>
                <a:ea typeface="楷体_GB2312" pitchFamily="49" charset="-122"/>
              </a:rPr>
              <a:t>位和</a:t>
            </a:r>
            <a:r>
              <a:rPr lang="en-US" altLang="zh-CN" sz="2800" b="1" dirty="0">
                <a:solidFill>
                  <a:srgbClr val="0000FF"/>
                </a:solidFill>
                <a:latin typeface="Times New Roman" panose="02020603050405020304" pitchFamily="18" charset="0"/>
                <a:ea typeface="楷体_GB2312" pitchFamily="49" charset="-122"/>
              </a:rPr>
              <a:t>64</a:t>
            </a:r>
            <a:r>
              <a:rPr lang="zh-CN" altLang="en-US" sz="2800" dirty="0">
                <a:solidFill>
                  <a:srgbClr val="000000"/>
                </a:solidFill>
                <a:latin typeface="Times New Roman" panose="02020603050405020304" pitchFamily="18" charset="0"/>
                <a:ea typeface="楷体_GB2312" pitchFamily="49" charset="-122"/>
              </a:rPr>
              <a:t>位。</a:t>
            </a:r>
            <a:endParaRPr lang="zh-CN" altLang="en-US" sz="2800" dirty="0">
              <a:solidFill>
                <a:srgbClr val="000000"/>
              </a:solidFill>
              <a:latin typeface="Times New Roman" panose="02020603050405020304" pitchFamily="18" charset="0"/>
              <a:ea typeface="楷体_GB2312" pitchFamily="49" charset="-122"/>
            </a:endParaRPr>
          </a:p>
          <a:p>
            <a:pPr algn="just">
              <a:spcBef>
                <a:spcPct val="50000"/>
              </a:spcBef>
              <a:buChar char="•"/>
            </a:pPr>
            <a:r>
              <a:rPr lang="zh-CN" altLang="en-US" sz="2800" dirty="0">
                <a:solidFill>
                  <a:srgbClr val="000000"/>
                </a:solidFill>
                <a:latin typeface="Times New Roman" panose="02020603050405020304" pitchFamily="18" charset="0"/>
                <a:ea typeface="楷体_GB2312" pitchFamily="49" charset="-122"/>
              </a:rPr>
              <a:t>浮点类型的默认型为</a:t>
            </a:r>
            <a:r>
              <a:rPr lang="en-US" altLang="zh-CN" sz="2800" b="1" dirty="0">
                <a:solidFill>
                  <a:srgbClr val="0000FF"/>
                </a:solidFill>
                <a:latin typeface="Times New Roman" panose="02020603050405020304" pitchFamily="18" charset="0"/>
                <a:ea typeface="楷体_GB2312" pitchFamily="49" charset="-122"/>
              </a:rPr>
              <a:t>double</a:t>
            </a:r>
            <a:r>
              <a:rPr lang="zh-CN" altLang="en-US" sz="2800" dirty="0">
                <a:solidFill>
                  <a:srgbClr val="000000"/>
                </a:solidFill>
                <a:latin typeface="Times New Roman" panose="02020603050405020304" pitchFamily="18" charset="0"/>
                <a:ea typeface="楷体_GB2312" pitchFamily="49" charset="-122"/>
              </a:rPr>
              <a:t>型。</a:t>
            </a:r>
            <a:endParaRPr lang="zh-CN" altLang="en-US" sz="2800" dirty="0">
              <a:solidFill>
                <a:srgbClr val="000000"/>
              </a:solidFill>
              <a:latin typeface="Times New Roman" panose="02020603050405020304" pitchFamily="18" charset="0"/>
              <a:ea typeface="楷体_GB2312" pitchFamily="49" charset="-122"/>
            </a:endParaRPr>
          </a:p>
        </p:txBody>
      </p:sp>
      <p:grpSp>
        <p:nvGrpSpPr>
          <p:cNvPr id="28675" name="Group 5"/>
          <p:cNvGrpSpPr/>
          <p:nvPr/>
        </p:nvGrpSpPr>
        <p:grpSpPr>
          <a:xfrm>
            <a:off x="2555875" y="4076700"/>
            <a:ext cx="3981450" cy="1638300"/>
            <a:chOff x="-3" y="381"/>
            <a:chExt cx="2220" cy="1272"/>
          </a:xfrm>
        </p:grpSpPr>
        <p:grpSp>
          <p:nvGrpSpPr>
            <p:cNvPr id="28676" name="Group 6"/>
            <p:cNvGrpSpPr/>
            <p:nvPr/>
          </p:nvGrpSpPr>
          <p:grpSpPr>
            <a:xfrm>
              <a:off x="0" y="384"/>
              <a:ext cx="2214" cy="1266"/>
              <a:chOff x="0" y="384"/>
              <a:chExt cx="2214" cy="1266"/>
            </a:xfrm>
          </p:grpSpPr>
          <p:grpSp>
            <p:nvGrpSpPr>
              <p:cNvPr id="28677" name="Group 7"/>
              <p:cNvGrpSpPr/>
              <p:nvPr/>
            </p:nvGrpSpPr>
            <p:grpSpPr>
              <a:xfrm>
                <a:off x="0" y="384"/>
                <a:ext cx="1107" cy="422"/>
                <a:chOff x="0" y="384"/>
                <a:chExt cx="1107" cy="422"/>
              </a:xfrm>
            </p:grpSpPr>
            <p:sp>
              <p:nvSpPr>
                <p:cNvPr id="28678" name="Rectangle 8"/>
                <p:cNvSpPr/>
                <p:nvPr/>
              </p:nvSpPr>
              <p:spPr>
                <a:xfrm>
                  <a:off x="43" y="384"/>
                  <a:ext cx="1021" cy="422"/>
                </a:xfrm>
                <a:prstGeom prst="rect">
                  <a:avLst/>
                </a:prstGeom>
                <a:noFill/>
                <a:ln w="9525">
                  <a:noFill/>
                </a:ln>
              </p:spPr>
              <p:txBody>
                <a:bodyPr anchor="t" anchorCtr="0"/>
                <a:p>
                  <a:pPr algn="ctr"/>
                  <a:r>
                    <a:rPr lang="zh-CN" altLang="en-US" sz="2400" b="1" dirty="0">
                      <a:solidFill>
                        <a:srgbClr val="0000FF"/>
                      </a:solidFill>
                      <a:latin typeface="Times New Roman" panose="02020603050405020304" pitchFamily="18" charset="0"/>
                      <a:ea typeface="宋体" panose="02010600030101010101" pitchFamily="2" charset="-122"/>
                    </a:rPr>
                    <a:t>数据类型</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28679" name="Rectangle 9"/>
                <p:cNvSpPr/>
                <p:nvPr/>
              </p:nvSpPr>
              <p:spPr>
                <a:xfrm>
                  <a:off x="0" y="384"/>
                  <a:ext cx="1107"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8680" name="Group 10"/>
              <p:cNvGrpSpPr/>
              <p:nvPr/>
            </p:nvGrpSpPr>
            <p:grpSpPr>
              <a:xfrm>
                <a:off x="1107" y="384"/>
                <a:ext cx="1107" cy="422"/>
                <a:chOff x="1107" y="384"/>
                <a:chExt cx="1107" cy="422"/>
              </a:xfrm>
            </p:grpSpPr>
            <p:sp>
              <p:nvSpPr>
                <p:cNvPr id="28681" name="Rectangle 11"/>
                <p:cNvSpPr/>
                <p:nvPr/>
              </p:nvSpPr>
              <p:spPr>
                <a:xfrm>
                  <a:off x="1150" y="384"/>
                  <a:ext cx="1021" cy="422"/>
                </a:xfrm>
                <a:prstGeom prst="rect">
                  <a:avLst/>
                </a:prstGeom>
                <a:noFill/>
                <a:ln w="9525">
                  <a:noFill/>
                </a:ln>
              </p:spPr>
              <p:txBody>
                <a:bodyPr anchor="t" anchorCtr="0"/>
                <a:p>
                  <a:pPr algn="ctr"/>
                  <a:r>
                    <a:rPr lang="zh-CN" altLang="en-US" sz="2400" b="1" dirty="0">
                      <a:solidFill>
                        <a:srgbClr val="0000FF"/>
                      </a:solidFill>
                      <a:latin typeface="Times New Roman" panose="02020603050405020304" pitchFamily="18" charset="0"/>
                      <a:ea typeface="宋体" panose="02010600030101010101" pitchFamily="2" charset="-122"/>
                    </a:rPr>
                    <a:t>数据长度</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28682" name="Rectangle 12"/>
                <p:cNvSpPr/>
                <p:nvPr/>
              </p:nvSpPr>
              <p:spPr>
                <a:xfrm>
                  <a:off x="1107" y="384"/>
                  <a:ext cx="1107"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8683" name="Group 13"/>
              <p:cNvGrpSpPr/>
              <p:nvPr/>
            </p:nvGrpSpPr>
            <p:grpSpPr>
              <a:xfrm>
                <a:off x="0" y="806"/>
                <a:ext cx="1107" cy="422"/>
                <a:chOff x="0" y="806"/>
                <a:chExt cx="1107" cy="422"/>
              </a:xfrm>
            </p:grpSpPr>
            <p:sp>
              <p:nvSpPr>
                <p:cNvPr id="28684" name="Rectangle 14"/>
                <p:cNvSpPr/>
                <p:nvPr/>
              </p:nvSpPr>
              <p:spPr>
                <a:xfrm>
                  <a:off x="43" y="806"/>
                  <a:ext cx="1021" cy="422"/>
                </a:xfrm>
                <a:prstGeom prst="rect">
                  <a:avLst/>
                </a:prstGeom>
                <a:noFill/>
                <a:ln w="9525">
                  <a:noFill/>
                </a:ln>
              </p:spPr>
              <p:txBody>
                <a:bodyPr anchor="t" anchorCtr="0"/>
                <a:p>
                  <a:pPr algn="ctr"/>
                  <a:r>
                    <a:rPr lang="en-US" altLang="zh-CN" sz="2400" b="1" dirty="0">
                      <a:solidFill>
                        <a:srgbClr val="0000FF"/>
                      </a:solidFill>
                      <a:latin typeface="Times New Roman" panose="02020603050405020304" pitchFamily="18" charset="0"/>
                      <a:ea typeface="宋体" panose="02010600030101010101" pitchFamily="2" charset="-122"/>
                    </a:rPr>
                    <a:t>float</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28685" name="Rectangle 15"/>
                <p:cNvSpPr/>
                <p:nvPr/>
              </p:nvSpPr>
              <p:spPr>
                <a:xfrm>
                  <a:off x="0" y="806"/>
                  <a:ext cx="1107"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8686" name="Group 16"/>
              <p:cNvGrpSpPr/>
              <p:nvPr/>
            </p:nvGrpSpPr>
            <p:grpSpPr>
              <a:xfrm>
                <a:off x="1107" y="806"/>
                <a:ext cx="1107" cy="422"/>
                <a:chOff x="1107" y="806"/>
                <a:chExt cx="1107" cy="422"/>
              </a:xfrm>
            </p:grpSpPr>
            <p:sp>
              <p:nvSpPr>
                <p:cNvPr id="28687" name="Rectangle 17"/>
                <p:cNvSpPr/>
                <p:nvPr/>
              </p:nvSpPr>
              <p:spPr>
                <a:xfrm>
                  <a:off x="1150" y="806"/>
                  <a:ext cx="1021" cy="422"/>
                </a:xfrm>
                <a:prstGeom prst="rect">
                  <a:avLst/>
                </a:prstGeom>
                <a:noFill/>
                <a:ln w="9525">
                  <a:noFill/>
                </a:ln>
              </p:spPr>
              <p:txBody>
                <a:bodyPr anchor="t" anchorCtr="0"/>
                <a:p>
                  <a:pPr algn="ctr"/>
                  <a:r>
                    <a:rPr lang="en-US" altLang="zh-CN" sz="2400" b="1" dirty="0">
                      <a:solidFill>
                        <a:srgbClr val="0000FF"/>
                      </a:solidFill>
                      <a:latin typeface="Times New Roman" panose="02020603050405020304" pitchFamily="18" charset="0"/>
                      <a:ea typeface="宋体" panose="02010600030101010101" pitchFamily="2" charset="-122"/>
                    </a:rPr>
                    <a:t>32</a:t>
                  </a:r>
                  <a:r>
                    <a:rPr lang="zh-CN" altLang="en-US" sz="2400" b="1" dirty="0">
                      <a:solidFill>
                        <a:srgbClr val="0000FF"/>
                      </a:solidFill>
                      <a:latin typeface="Times New Roman" panose="02020603050405020304" pitchFamily="18" charset="0"/>
                      <a:ea typeface="宋体" panose="02010600030101010101" pitchFamily="2" charset="-122"/>
                    </a:rPr>
                    <a:t>位</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28688" name="Rectangle 18"/>
                <p:cNvSpPr/>
                <p:nvPr/>
              </p:nvSpPr>
              <p:spPr>
                <a:xfrm>
                  <a:off x="1107" y="806"/>
                  <a:ext cx="1107"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8689" name="Group 19"/>
              <p:cNvGrpSpPr/>
              <p:nvPr/>
            </p:nvGrpSpPr>
            <p:grpSpPr>
              <a:xfrm>
                <a:off x="0" y="1228"/>
                <a:ext cx="1107" cy="422"/>
                <a:chOff x="0" y="1228"/>
                <a:chExt cx="1107" cy="422"/>
              </a:xfrm>
            </p:grpSpPr>
            <p:sp>
              <p:nvSpPr>
                <p:cNvPr id="28690" name="Rectangle 20"/>
                <p:cNvSpPr/>
                <p:nvPr/>
              </p:nvSpPr>
              <p:spPr>
                <a:xfrm>
                  <a:off x="43" y="1228"/>
                  <a:ext cx="1021" cy="422"/>
                </a:xfrm>
                <a:prstGeom prst="rect">
                  <a:avLst/>
                </a:prstGeom>
                <a:noFill/>
                <a:ln w="9525">
                  <a:noFill/>
                </a:ln>
              </p:spPr>
              <p:txBody>
                <a:bodyPr anchor="t" anchorCtr="0"/>
                <a:p>
                  <a:pPr algn="ctr"/>
                  <a:r>
                    <a:rPr lang="en-US" altLang="zh-CN" sz="2400" b="1" dirty="0">
                      <a:solidFill>
                        <a:srgbClr val="0000FF"/>
                      </a:solidFill>
                      <a:latin typeface="Times New Roman" panose="02020603050405020304" pitchFamily="18" charset="0"/>
                      <a:ea typeface="宋体" panose="02010600030101010101" pitchFamily="2" charset="-122"/>
                    </a:rPr>
                    <a:t>double</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28691" name="Rectangle 21"/>
                <p:cNvSpPr/>
                <p:nvPr/>
              </p:nvSpPr>
              <p:spPr>
                <a:xfrm>
                  <a:off x="0" y="1228"/>
                  <a:ext cx="1107"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28692" name="Group 22"/>
              <p:cNvGrpSpPr/>
              <p:nvPr/>
            </p:nvGrpSpPr>
            <p:grpSpPr>
              <a:xfrm>
                <a:off x="1107" y="1228"/>
                <a:ext cx="1107" cy="422"/>
                <a:chOff x="1107" y="1228"/>
                <a:chExt cx="1107" cy="422"/>
              </a:xfrm>
            </p:grpSpPr>
            <p:sp>
              <p:nvSpPr>
                <p:cNvPr id="28693" name="Rectangle 23"/>
                <p:cNvSpPr/>
                <p:nvPr/>
              </p:nvSpPr>
              <p:spPr>
                <a:xfrm>
                  <a:off x="1150" y="1228"/>
                  <a:ext cx="1021" cy="422"/>
                </a:xfrm>
                <a:prstGeom prst="rect">
                  <a:avLst/>
                </a:prstGeom>
                <a:noFill/>
                <a:ln w="9525">
                  <a:noFill/>
                </a:ln>
              </p:spPr>
              <p:txBody>
                <a:bodyPr anchor="t" anchorCtr="0"/>
                <a:p>
                  <a:pPr algn="ctr"/>
                  <a:r>
                    <a:rPr lang="en-US" altLang="zh-CN" sz="2400" b="1" dirty="0">
                      <a:solidFill>
                        <a:srgbClr val="0000FF"/>
                      </a:solidFill>
                      <a:latin typeface="Times New Roman" panose="02020603050405020304" pitchFamily="18" charset="0"/>
                      <a:ea typeface="宋体" panose="02010600030101010101" pitchFamily="2" charset="-122"/>
                    </a:rPr>
                    <a:t>64</a:t>
                  </a:r>
                  <a:r>
                    <a:rPr lang="zh-CN" altLang="en-US" sz="2400" b="1" dirty="0">
                      <a:solidFill>
                        <a:srgbClr val="0000FF"/>
                      </a:solidFill>
                      <a:latin typeface="Times New Roman" panose="02020603050405020304" pitchFamily="18" charset="0"/>
                      <a:ea typeface="宋体" panose="02010600030101010101" pitchFamily="2" charset="-122"/>
                    </a:rPr>
                    <a:t>位</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28694" name="Rectangle 24"/>
                <p:cNvSpPr/>
                <p:nvPr/>
              </p:nvSpPr>
              <p:spPr>
                <a:xfrm>
                  <a:off x="1107" y="1228"/>
                  <a:ext cx="1107"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sp>
          <p:nvSpPr>
            <p:cNvPr id="28695" name="Rectangle 25"/>
            <p:cNvSpPr/>
            <p:nvPr/>
          </p:nvSpPr>
          <p:spPr>
            <a:xfrm>
              <a:off x="-3" y="381"/>
              <a:ext cx="2220" cy="1272"/>
            </a:xfrm>
            <a:prstGeom prst="rect">
              <a:avLst/>
            </a:prstGeom>
            <a:noFill/>
            <a:ln w="9525"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pic>
        <p:nvPicPr>
          <p:cNvPr id="28696"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26" name="TextBox 25"/>
          <p:cNvSpPr txBox="1"/>
          <p:nvPr/>
        </p:nvSpPr>
        <p:spPr>
          <a:xfrm>
            <a:off x="1403350" y="6165850"/>
            <a:ext cx="5040313" cy="368300"/>
          </a:xfrm>
          <a:prstGeom prst="rect">
            <a:avLst/>
          </a:prstGeom>
          <a:noFill/>
          <a:ln w="9525">
            <a:noFill/>
          </a:ln>
        </p:spPr>
        <p:txBody>
          <a:bodyPr anchor="t" anchorCtr="0">
            <a:spAutoFit/>
          </a:bodyPr>
          <a:p>
            <a:r>
              <a:rPr lang="en-US" altLang="zh-CN" dirty="0">
                <a:latin typeface="Arial" panose="020B0604020202020204" pitchFamily="34" charset="0"/>
                <a:ea typeface="宋体" panose="02010600030101010101" pitchFamily="2" charset="-122"/>
              </a:rPr>
              <a:t>-1.44144f               3.1415926</a:t>
            </a:r>
            <a:endParaRPr lang="zh-CN" altLang="en-US" dirty="0">
              <a:latin typeface="Arial" panose="020B0604020202020204" pitchFamily="34"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29698" name="Text Box 4"/>
          <p:cNvSpPr txBox="1"/>
          <p:nvPr/>
        </p:nvSpPr>
        <p:spPr>
          <a:xfrm>
            <a:off x="971550" y="1030288"/>
            <a:ext cx="8172450" cy="4678362"/>
          </a:xfrm>
          <a:prstGeom prst="rect">
            <a:avLst/>
          </a:prstGeom>
          <a:noFill/>
          <a:ln w="9525">
            <a:noFill/>
          </a:ln>
        </p:spPr>
        <p:txBody>
          <a:bodyPr anchor="t" anchorCtr="0">
            <a:spAutoFit/>
          </a:bodyPr>
          <a:p>
            <a:pPr>
              <a:spcBef>
                <a:spcPct val="50000"/>
              </a:spcBef>
            </a:pPr>
            <a:r>
              <a:rPr lang="zh-CN" altLang="en-US" sz="3200" b="1" dirty="0">
                <a:solidFill>
                  <a:srgbClr val="0000FF"/>
                </a:solidFill>
                <a:latin typeface="宋体" panose="02010600030101010101" pitchFamily="2" charset="-122"/>
                <a:ea typeface="宋体" panose="02010600030101010101" pitchFamily="2" charset="-122"/>
              </a:rPr>
              <a:t>（</a:t>
            </a:r>
            <a:r>
              <a:rPr lang="en-US" altLang="zh-CN" sz="3200" b="1" dirty="0">
                <a:solidFill>
                  <a:srgbClr val="0000FF"/>
                </a:solidFill>
                <a:latin typeface="宋体" panose="02010600030101010101" pitchFamily="2" charset="-122"/>
                <a:ea typeface="宋体" panose="02010600030101010101" pitchFamily="2" charset="-122"/>
              </a:rPr>
              <a:t>3</a:t>
            </a:r>
            <a:r>
              <a:rPr lang="zh-CN" altLang="en-US" sz="3200" b="1" dirty="0">
                <a:solidFill>
                  <a:srgbClr val="0000FF"/>
                </a:solidFill>
                <a:latin typeface="宋体" panose="02010600030101010101" pitchFamily="2" charset="-122"/>
                <a:ea typeface="宋体" panose="02010600030101010101" pitchFamily="2" charset="-122"/>
              </a:rPr>
              <a:t>）字符类型：</a:t>
            </a:r>
            <a:r>
              <a:rPr lang="en-US" altLang="zh-CN" sz="3200" dirty="0">
                <a:solidFill>
                  <a:srgbClr val="0000FF"/>
                </a:solidFill>
                <a:latin typeface="Times New Roman" panose="02020603050405020304" pitchFamily="18" charset="0"/>
                <a:ea typeface="宋体" panose="02010600030101010101" pitchFamily="2" charset="-122"/>
              </a:rPr>
              <a:t>char</a:t>
            </a:r>
            <a:endParaRPr lang="en-US" altLang="zh-CN" sz="3200" dirty="0">
              <a:solidFill>
                <a:srgbClr val="0000FF"/>
              </a:solidFill>
              <a:latin typeface="Times New Roman" panose="02020603050405020304" pitchFamily="18" charset="0"/>
              <a:ea typeface="宋体" panose="02010600030101010101" pitchFamily="2" charset="-122"/>
            </a:endParaRPr>
          </a:p>
          <a:p>
            <a:pPr>
              <a:spcBef>
                <a:spcPct val="50000"/>
              </a:spcBef>
              <a:buChar char="•"/>
            </a:pPr>
            <a:r>
              <a:rPr lang="zh-CN" altLang="en-US" sz="2800" dirty="0">
                <a:solidFill>
                  <a:srgbClr val="000000"/>
                </a:solidFill>
                <a:latin typeface="Times New Roman" panose="02020603050405020304" pitchFamily="18" charset="0"/>
                <a:ea typeface="楷体_GB2312" pitchFamily="49" charset="-122"/>
              </a:rPr>
              <a:t>单个字符被定义为</a:t>
            </a:r>
            <a:r>
              <a:rPr lang="en-US" altLang="zh-CN" sz="2800" dirty="0">
                <a:solidFill>
                  <a:srgbClr val="000000"/>
                </a:solidFill>
                <a:latin typeface="Times New Roman" panose="02020603050405020304" pitchFamily="18" charset="0"/>
                <a:ea typeface="楷体_GB2312" pitchFamily="49" charset="-122"/>
              </a:rPr>
              <a:t>char</a:t>
            </a:r>
            <a:r>
              <a:rPr lang="zh-CN" altLang="en-US" sz="2800" dirty="0">
                <a:solidFill>
                  <a:srgbClr val="000000"/>
                </a:solidFill>
                <a:latin typeface="Times New Roman" panose="02020603050405020304" pitchFamily="18" charset="0"/>
                <a:ea typeface="楷体_GB2312" pitchFamily="49" charset="-122"/>
              </a:rPr>
              <a:t>类型，字符型数据必须用</a:t>
            </a:r>
            <a:r>
              <a:rPr lang="zh-CN" altLang="en-US" sz="2800" b="1" dirty="0">
                <a:solidFill>
                  <a:srgbClr val="0000FF"/>
                </a:solidFill>
                <a:latin typeface="Times New Roman" panose="02020603050405020304" pitchFamily="18" charset="0"/>
                <a:ea typeface="楷体_GB2312" pitchFamily="49" charset="-122"/>
              </a:rPr>
              <a:t>单引号</a:t>
            </a:r>
            <a:r>
              <a:rPr lang="zh-CN" altLang="en-US" sz="2800" dirty="0">
                <a:solidFill>
                  <a:srgbClr val="000000"/>
                </a:solidFill>
                <a:latin typeface="Times New Roman" panose="02020603050405020304" pitchFamily="18" charset="0"/>
                <a:ea typeface="楷体_GB2312" pitchFamily="49" charset="-122"/>
              </a:rPr>
              <a:t>括起来。</a:t>
            </a:r>
            <a:r>
              <a:rPr lang="en-US" altLang="zh-CN" sz="2800" dirty="0">
                <a:solidFill>
                  <a:srgbClr val="000000"/>
                </a:solidFill>
                <a:latin typeface="Times New Roman" panose="02020603050405020304" pitchFamily="18" charset="0"/>
                <a:ea typeface="楷体_GB2312" pitchFamily="49" charset="-122"/>
              </a:rPr>
              <a:t>Java</a:t>
            </a:r>
            <a:r>
              <a:rPr lang="zh-CN" altLang="en-US" sz="2800" dirty="0">
                <a:solidFill>
                  <a:srgbClr val="000000"/>
                </a:solidFill>
                <a:latin typeface="Times New Roman" panose="02020603050405020304" pitchFamily="18" charset="0"/>
                <a:ea typeface="楷体_GB2312" pitchFamily="49" charset="-122"/>
              </a:rPr>
              <a:t>语言使用</a:t>
            </a:r>
            <a:r>
              <a:rPr lang="en-US" altLang="zh-CN" sz="2800" b="1" dirty="0">
                <a:solidFill>
                  <a:srgbClr val="0000FF"/>
                </a:solidFill>
                <a:latin typeface="Times New Roman" panose="02020603050405020304" pitchFamily="18" charset="0"/>
                <a:ea typeface="楷体_GB2312" pitchFamily="49" charset="-122"/>
              </a:rPr>
              <a:t>Unicode</a:t>
            </a:r>
            <a:r>
              <a:rPr lang="zh-CN" altLang="en-US" sz="2800" dirty="0">
                <a:solidFill>
                  <a:srgbClr val="000000"/>
                </a:solidFill>
                <a:latin typeface="Times New Roman" panose="02020603050405020304" pitchFamily="18" charset="0"/>
                <a:ea typeface="楷体_GB2312" pitchFamily="49" charset="-122"/>
              </a:rPr>
              <a:t>字符，使用</a:t>
            </a:r>
            <a:r>
              <a:rPr lang="en-US" altLang="zh-CN" sz="2800" b="1" dirty="0">
                <a:solidFill>
                  <a:srgbClr val="0000FF"/>
                </a:solidFill>
                <a:latin typeface="Times New Roman" panose="02020603050405020304" pitchFamily="18" charset="0"/>
                <a:ea typeface="楷体_GB2312" pitchFamily="49" charset="-122"/>
              </a:rPr>
              <a:t>16</a:t>
            </a:r>
            <a:r>
              <a:rPr lang="zh-CN" altLang="en-US" sz="2800" b="1" dirty="0">
                <a:solidFill>
                  <a:srgbClr val="0000FF"/>
                </a:solidFill>
                <a:latin typeface="Times New Roman" panose="02020603050405020304" pitchFamily="18" charset="0"/>
                <a:ea typeface="楷体_GB2312" pitchFamily="49" charset="-122"/>
              </a:rPr>
              <a:t>位无符号整数</a:t>
            </a:r>
            <a:r>
              <a:rPr lang="zh-CN" altLang="en-US" sz="2800" dirty="0">
                <a:solidFill>
                  <a:srgbClr val="000000"/>
                </a:solidFill>
                <a:latin typeface="Times New Roman" panose="02020603050405020304" pitchFamily="18" charset="0"/>
                <a:ea typeface="楷体_GB2312" pitchFamily="49" charset="-122"/>
              </a:rPr>
              <a:t>来表示一个字符，其取值范围是</a:t>
            </a:r>
            <a:r>
              <a:rPr lang="en-US" altLang="zh-CN" sz="2800" dirty="0">
                <a:solidFill>
                  <a:srgbClr val="000000"/>
                </a:solidFill>
                <a:latin typeface="Times New Roman" panose="02020603050405020304" pitchFamily="18" charset="0"/>
                <a:ea typeface="楷体_GB2312" pitchFamily="49" charset="-122"/>
              </a:rPr>
              <a:t>0~65535 </a:t>
            </a:r>
            <a:r>
              <a:rPr lang="zh-CN" altLang="en-US" sz="2800" dirty="0">
                <a:solidFill>
                  <a:srgbClr val="000000"/>
                </a:solidFill>
                <a:latin typeface="Times New Roman" panose="02020603050405020304" pitchFamily="18" charset="0"/>
                <a:ea typeface="楷体_GB2312" pitchFamily="49" charset="-122"/>
              </a:rPr>
              <a:t>。</a:t>
            </a:r>
            <a:endParaRPr lang="zh-CN" altLang="en-US" sz="2800" dirty="0">
              <a:solidFill>
                <a:srgbClr val="000000"/>
              </a:solidFill>
              <a:latin typeface="Times New Roman" panose="02020603050405020304" pitchFamily="18" charset="0"/>
              <a:ea typeface="楷体_GB2312" pitchFamily="49" charset="-122"/>
            </a:endParaRPr>
          </a:p>
          <a:p>
            <a:pPr>
              <a:spcBef>
                <a:spcPct val="50000"/>
              </a:spcBef>
              <a:buChar char="•"/>
            </a:pPr>
            <a:r>
              <a:rPr lang="en-US" altLang="zh-CN" sz="2800" dirty="0">
                <a:solidFill>
                  <a:srgbClr val="000000"/>
                </a:solidFill>
                <a:latin typeface="Times New Roman" panose="02020603050405020304" pitchFamily="18" charset="0"/>
                <a:ea typeface="楷体_GB2312" pitchFamily="49" charset="-122"/>
              </a:rPr>
              <a:t>Java</a:t>
            </a:r>
            <a:r>
              <a:rPr lang="zh-CN" altLang="en-US" sz="2800" dirty="0">
                <a:solidFill>
                  <a:srgbClr val="000000"/>
                </a:solidFill>
                <a:latin typeface="Times New Roman" panose="02020603050405020304" pitchFamily="18" charset="0"/>
                <a:ea typeface="楷体_GB2312" pitchFamily="49" charset="-122"/>
              </a:rPr>
              <a:t>语言把</a:t>
            </a:r>
            <a:r>
              <a:rPr lang="zh-CN" altLang="en-US" sz="2800" b="1" dirty="0">
                <a:solidFill>
                  <a:srgbClr val="0000FF"/>
                </a:solidFill>
                <a:latin typeface="Times New Roman" panose="02020603050405020304" pitchFamily="18" charset="0"/>
                <a:ea typeface="楷体_GB2312" pitchFamily="49" charset="-122"/>
              </a:rPr>
              <a:t>字符串</a:t>
            </a:r>
            <a:r>
              <a:rPr lang="zh-CN" altLang="en-US" sz="2800" dirty="0">
                <a:solidFill>
                  <a:srgbClr val="000000"/>
                </a:solidFill>
                <a:latin typeface="Times New Roman" panose="02020603050405020304" pitchFamily="18" charset="0"/>
                <a:ea typeface="楷体_GB2312" pitchFamily="49" charset="-122"/>
              </a:rPr>
              <a:t>定义为一个类</a:t>
            </a:r>
            <a:r>
              <a:rPr lang="en-US" altLang="zh-CN" sz="2800" dirty="0">
                <a:solidFill>
                  <a:srgbClr val="000000"/>
                </a:solidFill>
                <a:latin typeface="Times New Roman" panose="02020603050405020304" pitchFamily="18" charset="0"/>
                <a:ea typeface="楷体_GB2312" pitchFamily="49" charset="-122"/>
              </a:rPr>
              <a:t>——</a:t>
            </a:r>
            <a:r>
              <a:rPr lang="en-US" altLang="zh-CN" sz="2800" b="1" dirty="0">
                <a:solidFill>
                  <a:srgbClr val="0000FF"/>
                </a:solidFill>
                <a:latin typeface="Times New Roman" panose="02020603050405020304" pitchFamily="18" charset="0"/>
                <a:ea typeface="楷体_GB2312" pitchFamily="49" charset="-122"/>
              </a:rPr>
              <a:t>String</a:t>
            </a:r>
            <a:r>
              <a:rPr lang="zh-CN" altLang="en-US" sz="2800" b="1" dirty="0">
                <a:solidFill>
                  <a:srgbClr val="0000FF"/>
                </a:solidFill>
                <a:latin typeface="Times New Roman" panose="02020603050405020304" pitchFamily="18" charset="0"/>
                <a:ea typeface="楷体_GB2312" pitchFamily="49" charset="-122"/>
              </a:rPr>
              <a:t>类</a:t>
            </a:r>
            <a:r>
              <a:rPr lang="zh-CN" altLang="en-US" sz="2800" dirty="0">
                <a:solidFill>
                  <a:srgbClr val="000000"/>
                </a:solidFill>
                <a:latin typeface="Times New Roman" panose="02020603050405020304" pitchFamily="18" charset="0"/>
                <a:ea typeface="楷体_GB2312" pitchFamily="49" charset="-122"/>
              </a:rPr>
              <a:t>，它不包括在</a:t>
            </a:r>
            <a:r>
              <a:rPr lang="en-US" altLang="zh-CN" sz="2800" dirty="0">
                <a:solidFill>
                  <a:srgbClr val="000000"/>
                </a:solidFill>
                <a:latin typeface="Times New Roman" panose="02020603050405020304" pitchFamily="18" charset="0"/>
                <a:ea typeface="楷体_GB2312" pitchFamily="49" charset="-122"/>
              </a:rPr>
              <a:t>8</a:t>
            </a:r>
            <a:r>
              <a:rPr lang="zh-CN" altLang="en-US" sz="2800" dirty="0">
                <a:solidFill>
                  <a:srgbClr val="000000"/>
                </a:solidFill>
                <a:latin typeface="Times New Roman" panose="02020603050405020304" pitchFamily="18" charset="0"/>
                <a:ea typeface="楷体_GB2312" pitchFamily="49" charset="-122"/>
              </a:rPr>
              <a:t>种基本数据类型当中，字符串数据必须用</a:t>
            </a:r>
            <a:r>
              <a:rPr lang="zh-CN" altLang="en-US" sz="2800" b="1" dirty="0">
                <a:solidFill>
                  <a:srgbClr val="0000FF"/>
                </a:solidFill>
                <a:latin typeface="Times New Roman" panose="02020603050405020304" pitchFamily="18" charset="0"/>
                <a:ea typeface="楷体_GB2312" pitchFamily="49" charset="-122"/>
              </a:rPr>
              <a:t>双引号</a:t>
            </a:r>
            <a:r>
              <a:rPr lang="zh-CN" altLang="en-US" sz="2800" dirty="0">
                <a:solidFill>
                  <a:srgbClr val="000000"/>
                </a:solidFill>
                <a:latin typeface="Times New Roman" panose="02020603050405020304" pitchFamily="18" charset="0"/>
                <a:ea typeface="楷体_GB2312" pitchFamily="49" charset="-122"/>
              </a:rPr>
              <a:t>括起来，如“ </a:t>
            </a:r>
            <a:r>
              <a:rPr lang="en-US" altLang="zh-CN" sz="2800" dirty="0">
                <a:solidFill>
                  <a:srgbClr val="000000"/>
                </a:solidFill>
                <a:latin typeface="Times New Roman" panose="02020603050405020304" pitchFamily="18" charset="0"/>
                <a:ea typeface="楷体_GB2312" pitchFamily="49" charset="-122"/>
              </a:rPr>
              <a:t>this is a simple program! ”</a:t>
            </a:r>
            <a:r>
              <a:rPr lang="zh-CN" altLang="en-US" sz="2800" dirty="0">
                <a:solidFill>
                  <a:srgbClr val="000000"/>
                </a:solidFill>
                <a:latin typeface="Times New Roman" panose="02020603050405020304" pitchFamily="18" charset="0"/>
                <a:ea typeface="楷体_GB2312" pitchFamily="49" charset="-122"/>
              </a:rPr>
              <a:t>。</a:t>
            </a:r>
            <a:endParaRPr lang="zh-CN" altLang="en-US" sz="2800" dirty="0">
              <a:solidFill>
                <a:srgbClr val="000000"/>
              </a:solidFill>
              <a:latin typeface="Times New Roman" panose="02020603050405020304" pitchFamily="18" charset="0"/>
              <a:ea typeface="楷体_GB2312" pitchFamily="49" charset="-122"/>
            </a:endParaRPr>
          </a:p>
          <a:p>
            <a:pPr>
              <a:spcBef>
                <a:spcPct val="50000"/>
              </a:spcBef>
              <a:buChar char="•"/>
            </a:pPr>
            <a:r>
              <a:rPr lang="en-US" altLang="zh-CN" sz="2800" dirty="0">
                <a:solidFill>
                  <a:srgbClr val="000000"/>
                </a:solidFill>
                <a:latin typeface="Times New Roman" panose="02020603050405020304" pitchFamily="18" charset="0"/>
                <a:ea typeface="楷体_GB2312" pitchFamily="49" charset="-122"/>
              </a:rPr>
              <a:t>                                        “</a:t>
            </a:r>
            <a:endParaRPr lang="zh-CN" altLang="en-US" sz="2800" dirty="0">
              <a:solidFill>
                <a:srgbClr val="000000"/>
              </a:solidFill>
              <a:latin typeface="Times New Roman" panose="02020603050405020304" pitchFamily="18" charset="0"/>
              <a:ea typeface="楷体_GB2312" pitchFamily="49" charset="-122"/>
            </a:endParaRPr>
          </a:p>
        </p:txBody>
      </p:sp>
      <p:pic>
        <p:nvPicPr>
          <p:cNvPr id="29699"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 name="矩形 4"/>
          <p:cNvSpPr/>
          <p:nvPr/>
        </p:nvSpPr>
        <p:spPr>
          <a:xfrm>
            <a:off x="3419475" y="5876925"/>
            <a:ext cx="2447925" cy="369888"/>
          </a:xfrm>
          <a:prstGeom prst="rect">
            <a:avLst/>
          </a:prstGeom>
          <a:noFill/>
          <a:ln w="9525">
            <a:noFill/>
          </a:ln>
        </p:spPr>
        <p:txBody>
          <a:bodyPr wrap="none" anchor="t" anchorCtr="0">
            <a:spAutoFit/>
          </a:bodyPr>
          <a:p>
            <a:r>
              <a:rPr lang="en-US" altLang="zh-CN" dirty="0">
                <a:solidFill>
                  <a:srgbClr val="000000"/>
                </a:solidFill>
                <a:latin typeface="Times New Roman" panose="02020603050405020304" pitchFamily="18" charset="0"/>
                <a:ea typeface="楷体_GB2312" pitchFamily="49" charset="-122"/>
              </a:rPr>
              <a:t>Java</a:t>
            </a:r>
            <a:r>
              <a:rPr lang="zh-CN" altLang="en-US" dirty="0">
                <a:solidFill>
                  <a:srgbClr val="000000"/>
                </a:solidFill>
                <a:latin typeface="Times New Roman" panose="02020603050405020304" pitchFamily="18" charset="0"/>
                <a:ea typeface="楷体_GB2312" pitchFamily="49" charset="-122"/>
              </a:rPr>
              <a:t>语言支持</a:t>
            </a:r>
            <a:r>
              <a:rPr lang="zh-CN" altLang="en-US" b="1" dirty="0">
                <a:solidFill>
                  <a:srgbClr val="0000FF"/>
                </a:solidFill>
                <a:latin typeface="Times New Roman" panose="02020603050405020304" pitchFamily="18" charset="0"/>
                <a:ea typeface="楷体_GB2312" pitchFamily="49" charset="-122"/>
              </a:rPr>
              <a:t>转义字符</a:t>
            </a:r>
            <a:endParaRPr lang="zh-CN" altLang="en-US" dirty="0">
              <a:latin typeface="Arial" panose="020B0604020202020204" pitchFamily="34" charset="0"/>
              <a:ea typeface="宋体" panose="02010600030101010101" pitchFamily="2" charset="-122"/>
            </a:endParaRPr>
          </a:p>
        </p:txBody>
      </p:sp>
      <p:sp>
        <p:nvSpPr>
          <p:cNvPr id="29701" name="文本框 1"/>
          <p:cNvSpPr txBox="1"/>
          <p:nvPr/>
        </p:nvSpPr>
        <p:spPr>
          <a:xfrm>
            <a:off x="3060700" y="3068638"/>
            <a:ext cx="1892300" cy="368300"/>
          </a:xfrm>
          <a:prstGeom prst="rect">
            <a:avLst/>
          </a:prstGeom>
          <a:noFill/>
          <a:ln w="9525">
            <a:noFill/>
          </a:ln>
        </p:spPr>
        <p:txBody>
          <a:bodyPr wrap="none" anchor="t" anchorCtr="0">
            <a:spAutoFit/>
          </a:bodyPr>
          <a:p>
            <a:pPr>
              <a:spcBef>
                <a:spcPct val="50000"/>
              </a:spcBef>
            </a:pPr>
            <a:r>
              <a:rPr lang="zh-CN" altLang="en-US" dirty="0">
                <a:solidFill>
                  <a:srgbClr val="000000"/>
                </a:solidFill>
                <a:latin typeface="Times New Roman" panose="02020603050405020304" pitchFamily="18" charset="0"/>
                <a:ea typeface="楷体_GB2312" pitchFamily="49" charset="-122"/>
                <a:sym typeface="Arial" panose="020B0604020202020204" pitchFamily="34" charset="0"/>
              </a:rPr>
              <a:t>示例：</a:t>
            </a:r>
            <a:r>
              <a:rPr lang="en-US" altLang="zh-CN">
                <a:latin typeface="Calibri" panose="020F0502020204030204" pitchFamily="34" charset="0"/>
                <a:ea typeface="楷体_GB2312" pitchFamily="49" charset="-122"/>
                <a:sym typeface="Arial" panose="020B0604020202020204" pitchFamily="34" charset="0"/>
              </a:rPr>
              <a:t>‘a’  ‘z’  ‘</a:t>
            </a:r>
            <a:r>
              <a:rPr lang="zh-CN" altLang="en-US" dirty="0">
                <a:latin typeface="Calibri" panose="020F0502020204030204" pitchFamily="34" charset="0"/>
                <a:ea typeface="楷体_GB2312" pitchFamily="49" charset="-122"/>
                <a:sym typeface="Arial" panose="020B0604020202020204" pitchFamily="34" charset="0"/>
              </a:rPr>
              <a:t>周</a:t>
            </a:r>
            <a:r>
              <a:rPr lang="en-US" altLang="zh-CN">
                <a:latin typeface="Calibri" panose="020F0502020204030204" pitchFamily="34" charset="0"/>
                <a:ea typeface="楷体_GB2312" pitchFamily="49" charset="-122"/>
                <a:sym typeface="Arial" panose="020B0604020202020204" pitchFamily="34" charset="0"/>
              </a:rPr>
              <a:t>'</a:t>
            </a:r>
            <a:r>
              <a:rPr lang="en-US" altLang="zh-CN">
                <a:latin typeface="Times New Roman" panose="02020603050405020304" pitchFamily="18" charset="0"/>
                <a:ea typeface="楷体_GB2312" pitchFamily="49" charset="-122"/>
                <a:sym typeface="Arial" panose="020B0604020202020204" pitchFamily="34" charset="0"/>
              </a:rPr>
              <a:t> </a:t>
            </a:r>
            <a:endParaRPr lang="zh-CN" altLang="en-US">
              <a:latin typeface="Arial" panose="020B0604020202020204" pitchFamily="34"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0721" name="Picture 4" descr="01"/>
          <p:cNvPicPr>
            <a:picLocks noChangeAspect="1"/>
          </p:cNvPicPr>
          <p:nvPr/>
        </p:nvPicPr>
        <p:blipFill>
          <a:blip r:embed="rId1"/>
          <a:stretch>
            <a:fillRect/>
          </a:stretch>
        </p:blipFill>
        <p:spPr>
          <a:xfrm>
            <a:off x="1042988" y="1090613"/>
            <a:ext cx="7777162" cy="4859337"/>
          </a:xfrm>
          <a:prstGeom prst="rect">
            <a:avLst/>
          </a:prstGeom>
          <a:noFill/>
          <a:ln w="9525">
            <a:noFill/>
          </a:ln>
        </p:spPr>
      </p:pic>
      <p:sp>
        <p:nvSpPr>
          <p:cNvPr id="30722"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30723" name="Text Box 5"/>
          <p:cNvSpPr txBox="1"/>
          <p:nvPr/>
        </p:nvSpPr>
        <p:spPr>
          <a:xfrm>
            <a:off x="3276600" y="333375"/>
            <a:ext cx="5537835" cy="521970"/>
          </a:xfrm>
          <a:prstGeom prst="rect">
            <a:avLst/>
          </a:prstGeom>
          <a:noFill/>
          <a:ln w="9525">
            <a:noFill/>
          </a:ln>
        </p:spPr>
        <p:txBody>
          <a:bodyPr wrap="square" anchor="t" anchorCtr="0">
            <a:spAutoFit/>
          </a:bodyPr>
          <a:p>
            <a:pPr>
              <a:spcBef>
                <a:spcPct val="50000"/>
              </a:spcBef>
            </a:pPr>
            <a:r>
              <a:rPr lang="zh-CN" altLang="en-US" sz="2800" b="1" dirty="0">
                <a:solidFill>
                  <a:srgbClr val="0000FF"/>
                </a:solidFill>
                <a:latin typeface="Arial" panose="020B0604020202020204" pitchFamily="34" charset="0"/>
                <a:ea typeface="华文中宋" panose="02010600040101010101" pitchFamily="2" charset="-122"/>
              </a:rPr>
              <a:t>转义字符表</a:t>
            </a:r>
            <a:r>
              <a:rPr lang="en-US" altLang="zh-CN" sz="2800" b="1" dirty="0">
                <a:solidFill>
                  <a:srgbClr val="0000FF"/>
                </a:solidFill>
                <a:latin typeface="Arial" panose="020B0604020202020204" pitchFamily="34" charset="0"/>
                <a:ea typeface="华文中宋" panose="02010600040101010101" pitchFamily="2" charset="-122"/>
              </a:rPr>
              <a:t>(</a:t>
            </a:r>
            <a:r>
              <a:rPr lang="en-US" altLang="zh-CN" sz="2800" b="1" dirty="0">
                <a:solidFill>
                  <a:srgbClr val="000000"/>
                </a:solidFill>
                <a:latin typeface="Times New Roman" panose="02020603050405020304" pitchFamily="18" charset="0"/>
                <a:ea typeface="华文中宋" panose="02010600040101010101" pitchFamily="2" charset="-122"/>
                <a:cs typeface="Times New Roman" panose="02020603050405020304" pitchFamily="18" charset="0"/>
                <a:sym typeface="+mn-ea"/>
              </a:rPr>
              <a:t>Escape Character</a:t>
            </a:r>
            <a:r>
              <a:rPr lang="en-US" altLang="zh-CN" sz="2800" b="1" dirty="0">
                <a:solidFill>
                  <a:srgbClr val="0000FF"/>
                </a:solidFill>
                <a:latin typeface="Arial" panose="020B0604020202020204" pitchFamily="34" charset="0"/>
                <a:ea typeface="华文中宋" panose="02010600040101010101" pitchFamily="2" charset="-122"/>
              </a:rPr>
              <a:t>)</a:t>
            </a:r>
            <a:endParaRPr lang="en-US" altLang="zh-CN" sz="2800" b="1" dirty="0">
              <a:solidFill>
                <a:srgbClr val="0000FF"/>
              </a:solidFill>
              <a:latin typeface="Arial" panose="020B0604020202020204" pitchFamily="34" charset="0"/>
              <a:ea typeface="华文中宋" panose="02010600040101010101" pitchFamily="2" charset="-122"/>
            </a:endParaRPr>
          </a:p>
        </p:txBody>
      </p:sp>
      <p:pic>
        <p:nvPicPr>
          <p:cNvPr id="30724" name="图片 5" descr="java0.gif"/>
          <p:cNvPicPr>
            <a:picLocks noChangeAspect="1"/>
          </p:cNvPicPr>
          <p:nvPr/>
        </p:nvPicPr>
        <p:blipFill>
          <a:blip r:embed="rId2"/>
          <a:stretch>
            <a:fillRect/>
          </a:stretch>
        </p:blipFill>
        <p:spPr>
          <a:xfrm>
            <a:off x="0" y="0"/>
            <a:ext cx="914400" cy="1279525"/>
          </a:xfrm>
          <a:prstGeom prst="rect">
            <a:avLst/>
          </a:prstGeom>
          <a:noFill/>
          <a:ln w="9525">
            <a:noFill/>
          </a:ln>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5" name="Rectangle 3"/>
          <p:cNvSpPr>
            <a:spLocks noGrp="1" noRot="1"/>
          </p:cNvSpPr>
          <p:nvPr>
            <p:ph idx="4294967295"/>
          </p:nvPr>
        </p:nvSpPr>
        <p:spPr>
          <a:xfrm>
            <a:off x="971550" y="1557338"/>
            <a:ext cx="8540750" cy="4194175"/>
          </a:xfrm>
          <a:solidFill>
            <a:srgbClr val="FFFFFF"/>
          </a:solidFill>
        </p:spPr>
        <p:txBody>
          <a:bodyPr wrap="square" lIns="91440" tIns="45720" rIns="91440" bIns="45720" anchor="t" anchorCtr="0"/>
          <a:p>
            <a:pPr>
              <a:buNone/>
            </a:pPr>
            <a:r>
              <a:rPr lang="en-US" altLang="zh-CN" sz="2400" b="1" dirty="0">
                <a:ea typeface="宋体" panose="02010600030101010101" pitchFamily="2" charset="-122"/>
              </a:rPr>
              <a:t>public class SimpleApp1 {</a:t>
            </a:r>
            <a:endParaRPr lang="en-US" altLang="zh-CN" sz="2400" b="1" dirty="0">
              <a:ea typeface="宋体" panose="02010600030101010101" pitchFamily="2" charset="-122"/>
            </a:endParaRPr>
          </a:p>
          <a:p>
            <a:pPr>
              <a:buNone/>
            </a:pPr>
            <a:r>
              <a:rPr lang="en-US" altLang="zh-CN" sz="2400" b="1" dirty="0">
                <a:ea typeface="宋体" panose="02010600030101010101" pitchFamily="2" charset="-122"/>
              </a:rPr>
              <a:t>	public static void main(String[] args) {</a:t>
            </a:r>
            <a:endParaRPr lang="en-US" altLang="zh-CN" sz="2400" b="1" dirty="0">
              <a:ea typeface="宋体" panose="02010600030101010101" pitchFamily="2" charset="-122"/>
            </a:endParaRPr>
          </a:p>
          <a:p>
            <a:pPr>
              <a:buNone/>
            </a:pPr>
            <a:r>
              <a:rPr lang="en-US" altLang="zh-CN" sz="2400" b="1" dirty="0">
                <a:ea typeface="宋体" panose="02010600030101010101" pitchFamily="2" charset="-122"/>
              </a:rPr>
              <a:t>		System.out.print("</a:t>
            </a:r>
            <a:r>
              <a:rPr lang="zh-CN" altLang="en-US" sz="2400" b="1" dirty="0">
                <a:ea typeface="宋体" panose="02010600030101010101" pitchFamily="2" charset="-122"/>
              </a:rPr>
              <a:t>转义字符打印</a:t>
            </a:r>
            <a:r>
              <a:rPr lang="en-US" altLang="zh-CN" sz="2400" b="1" dirty="0">
                <a:ea typeface="宋体" panose="02010600030101010101" pitchFamily="2" charset="-122"/>
              </a:rPr>
              <a:t>");</a:t>
            </a:r>
            <a:endParaRPr lang="en-US" altLang="zh-CN" sz="2400" b="1" dirty="0">
              <a:ea typeface="宋体" panose="02010600030101010101" pitchFamily="2" charset="-122"/>
            </a:endParaRPr>
          </a:p>
          <a:p>
            <a:pPr>
              <a:buNone/>
            </a:pPr>
            <a:r>
              <a:rPr lang="en-US" altLang="zh-CN" sz="2400" b="1" dirty="0">
                <a:ea typeface="宋体" panose="02010600030101010101" pitchFamily="2" charset="-122"/>
              </a:rPr>
              <a:t>		System.out.print("\r\n");</a:t>
            </a:r>
            <a:endParaRPr lang="en-US" altLang="zh-CN" sz="2400" b="1" dirty="0">
              <a:ea typeface="宋体" panose="02010600030101010101" pitchFamily="2" charset="-122"/>
            </a:endParaRPr>
          </a:p>
          <a:p>
            <a:pPr>
              <a:buNone/>
            </a:pPr>
            <a:r>
              <a:rPr lang="en-US" altLang="zh-CN" sz="2400" b="1" dirty="0">
                <a:ea typeface="宋体" panose="02010600030101010101" pitchFamily="2" charset="-122"/>
              </a:rPr>
              <a:t>		System.out.print("\"");</a:t>
            </a:r>
            <a:endParaRPr lang="en-US" altLang="zh-CN" sz="2400" b="1" dirty="0">
              <a:ea typeface="宋体" panose="02010600030101010101" pitchFamily="2" charset="-122"/>
            </a:endParaRPr>
          </a:p>
          <a:p>
            <a:pPr>
              <a:buNone/>
            </a:pPr>
            <a:r>
              <a:rPr lang="en-US" altLang="zh-CN" sz="2400" b="1" dirty="0">
                <a:ea typeface="宋体" panose="02010600030101010101" pitchFamily="2" charset="-122"/>
              </a:rPr>
              <a:t>		System.out.print("\t");</a:t>
            </a:r>
            <a:endParaRPr lang="en-US" altLang="zh-CN" sz="2400" b="1" dirty="0">
              <a:ea typeface="宋体" panose="02010600030101010101" pitchFamily="2" charset="-122"/>
            </a:endParaRPr>
          </a:p>
          <a:p>
            <a:pPr>
              <a:buNone/>
            </a:pPr>
            <a:r>
              <a:rPr lang="en-US" altLang="zh-CN" sz="2400" b="1" dirty="0">
                <a:ea typeface="宋体" panose="02010600030101010101" pitchFamily="2" charset="-122"/>
              </a:rPr>
              <a:t>		System.out.print("\'");</a:t>
            </a:r>
            <a:endParaRPr lang="en-US" altLang="zh-CN" sz="2400" b="1" dirty="0">
              <a:ea typeface="宋体" panose="02010600030101010101" pitchFamily="2" charset="-122"/>
            </a:endParaRPr>
          </a:p>
          <a:p>
            <a:pPr>
              <a:buNone/>
            </a:pPr>
            <a:r>
              <a:rPr lang="en-US" altLang="zh-CN" sz="2400" b="1" dirty="0">
                <a:ea typeface="宋体" panose="02010600030101010101" pitchFamily="2" charset="-122"/>
              </a:rPr>
              <a:t>		System.out.println();</a:t>
            </a:r>
            <a:endParaRPr lang="en-US" altLang="zh-CN" sz="2400" b="1" dirty="0">
              <a:ea typeface="宋体" panose="02010600030101010101" pitchFamily="2" charset="-122"/>
            </a:endParaRPr>
          </a:p>
          <a:p>
            <a:pPr>
              <a:buNone/>
            </a:pPr>
            <a:r>
              <a:rPr lang="en-US" altLang="zh-CN" sz="2400" b="1" dirty="0">
                <a:ea typeface="宋体" panose="02010600030101010101" pitchFamily="2" charset="-122"/>
              </a:rPr>
              <a:t>		System.out.print("\\");</a:t>
            </a:r>
            <a:endParaRPr lang="en-US" altLang="zh-CN" sz="2400" b="1" dirty="0">
              <a:ea typeface="宋体" panose="02010600030101010101" pitchFamily="2" charset="-122"/>
            </a:endParaRPr>
          </a:p>
          <a:p>
            <a:pPr>
              <a:buNone/>
            </a:pPr>
            <a:r>
              <a:rPr lang="en-US" altLang="zh-CN" sz="2400" b="1" dirty="0">
                <a:ea typeface="宋体" panose="02010600030101010101" pitchFamily="2" charset="-122"/>
              </a:rPr>
              <a:t>	}</a:t>
            </a:r>
            <a:endParaRPr lang="en-US" altLang="zh-CN" sz="2400" b="1" dirty="0">
              <a:ea typeface="宋体" panose="02010600030101010101" pitchFamily="2" charset="-122"/>
            </a:endParaRPr>
          </a:p>
          <a:p>
            <a:pPr>
              <a:buNone/>
            </a:pPr>
            <a:r>
              <a:rPr lang="en-US" altLang="zh-CN" sz="2400" b="1" dirty="0">
                <a:ea typeface="宋体" panose="02010600030101010101" pitchFamily="2" charset="-122"/>
              </a:rPr>
              <a:t>}</a:t>
            </a:r>
            <a:endParaRPr lang="en-US" altLang="zh-CN" sz="2400" b="1" dirty="0">
              <a:ea typeface="宋体" panose="02010600030101010101" pitchFamily="2" charset="-122"/>
            </a:endParaRPr>
          </a:p>
        </p:txBody>
      </p:sp>
      <p:sp>
        <p:nvSpPr>
          <p:cNvPr id="31746"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31747" name="Rectangle 4"/>
          <p:cNvSpPr/>
          <p:nvPr/>
        </p:nvSpPr>
        <p:spPr>
          <a:xfrm>
            <a:off x="936625" y="188913"/>
            <a:ext cx="7739063" cy="850900"/>
          </a:xfrm>
          <a:prstGeom prst="rect">
            <a:avLst/>
          </a:prstGeom>
          <a:solidFill>
            <a:schemeClr val="bg1"/>
          </a:solidFill>
          <a:ln w="28575" cap="flat" cmpd="sng">
            <a:solidFill>
              <a:srgbClr val="0000FF"/>
            </a:solidFill>
            <a:prstDash val="solid"/>
            <a:miter/>
            <a:headEnd type="none" w="med" len="med"/>
            <a:tailEnd type="none" w="med" len="med"/>
          </a:ln>
        </p:spPr>
        <p:txBody>
          <a:bodyPr anchor="t" anchorCtr="0">
            <a:spAutoFit/>
          </a:bodyPr>
          <a:p>
            <a:r>
              <a:rPr lang="en-US" altLang="zh-CN" sz="2400" b="1" dirty="0">
                <a:solidFill>
                  <a:srgbClr val="0000FF"/>
                </a:solidFill>
                <a:latin typeface="Arial" panose="020B0604020202020204" pitchFamily="34" charset="0"/>
                <a:ea typeface="宋体" panose="02010600030101010101" pitchFamily="2" charset="-122"/>
              </a:rPr>
              <a:t>[</a:t>
            </a:r>
            <a:r>
              <a:rPr lang="zh-CN" altLang="en-US" sz="2400" b="1" dirty="0">
                <a:solidFill>
                  <a:srgbClr val="0000FF"/>
                </a:solidFill>
                <a:latin typeface="Arial" panose="020B0604020202020204" pitchFamily="34" charset="0"/>
                <a:ea typeface="宋体" panose="02010600030101010101" pitchFamily="2" charset="-122"/>
              </a:rPr>
              <a:t>例</a:t>
            </a:r>
            <a:r>
              <a:rPr lang="en-US" altLang="zh-CN" sz="2400" b="1" dirty="0">
                <a:solidFill>
                  <a:srgbClr val="0000FF"/>
                </a:solidFill>
                <a:latin typeface="Arial" panose="020B0604020202020204" pitchFamily="34" charset="0"/>
                <a:ea typeface="宋体" panose="02010600030101010101" pitchFamily="2" charset="-122"/>
              </a:rPr>
              <a:t>2.1] </a:t>
            </a:r>
            <a:r>
              <a:rPr lang="zh-CN" altLang="en-US" sz="2400" b="1" dirty="0">
                <a:solidFill>
                  <a:srgbClr val="0000FF"/>
                </a:solidFill>
                <a:latin typeface="Arial" panose="020B0604020202020204" pitchFamily="34" charset="0"/>
                <a:ea typeface="宋体" panose="02010600030101010101" pitchFamily="2" charset="-122"/>
              </a:rPr>
              <a:t>打印一些常用的转义字符。</a:t>
            </a:r>
            <a:endParaRPr lang="zh-CN" altLang="en-US" sz="2400" b="1" dirty="0">
              <a:solidFill>
                <a:srgbClr val="0000FF"/>
              </a:solidFill>
              <a:latin typeface="Arial" panose="020B0604020202020204" pitchFamily="34" charset="0"/>
              <a:ea typeface="宋体" panose="02010600030101010101" pitchFamily="2" charset="-122"/>
            </a:endParaRPr>
          </a:p>
          <a:p>
            <a:r>
              <a:rPr lang="en-US" altLang="zh-CN" sz="2400" dirty="0">
                <a:solidFill>
                  <a:srgbClr val="000000"/>
                </a:solidFill>
                <a:latin typeface="Arial" panose="020B0604020202020204" pitchFamily="34" charset="0"/>
                <a:ea typeface="宋体" panose="02010600030101010101" pitchFamily="2" charset="-122"/>
              </a:rPr>
              <a:t>&lt;SimpleApp1 .java&gt;</a:t>
            </a:r>
            <a:endParaRPr lang="en-US" altLang="zh-CN" sz="2400" dirty="0">
              <a:solidFill>
                <a:srgbClr val="000000"/>
              </a:solidFill>
              <a:latin typeface="Arial" panose="020B0604020202020204" pitchFamily="34" charset="0"/>
              <a:ea typeface="宋体" panose="02010600030101010101" pitchFamily="2" charset="-122"/>
            </a:endParaRPr>
          </a:p>
        </p:txBody>
      </p:sp>
      <p:sp>
        <p:nvSpPr>
          <p:cNvPr id="31748" name="Rectangle 5"/>
          <p:cNvSpPr/>
          <p:nvPr/>
        </p:nvSpPr>
        <p:spPr>
          <a:xfrm>
            <a:off x="5867400" y="5084763"/>
            <a:ext cx="1555750" cy="1190625"/>
          </a:xfrm>
          <a:prstGeom prst="rect">
            <a:avLst/>
          </a:prstGeom>
          <a:solidFill>
            <a:srgbClr val="000000"/>
          </a:solidFill>
          <a:ln w="9525">
            <a:noFill/>
          </a:ln>
        </p:spPr>
        <p:txBody>
          <a:bodyPr wrap="none" anchor="t" anchorCtr="0">
            <a:spAutoFit/>
          </a:bodyPr>
          <a:p>
            <a:r>
              <a:rPr lang="zh-CN" altLang="en-US" dirty="0">
                <a:solidFill>
                  <a:schemeClr val="bg1"/>
                </a:solidFill>
                <a:latin typeface="Arial" panose="020B0604020202020204" pitchFamily="34" charset="0"/>
                <a:ea typeface="宋体" panose="02010600030101010101" pitchFamily="2" charset="-122"/>
              </a:rPr>
              <a:t>输出结果：</a:t>
            </a:r>
            <a:endParaRPr lang="zh-CN" altLang="en-US" dirty="0">
              <a:solidFill>
                <a:schemeClr val="bg1"/>
              </a:solidFill>
              <a:latin typeface="Arial" panose="020B0604020202020204" pitchFamily="34" charset="0"/>
              <a:ea typeface="宋体" panose="02010600030101010101" pitchFamily="2" charset="-122"/>
            </a:endParaRPr>
          </a:p>
          <a:p>
            <a:r>
              <a:rPr lang="zh-CN" altLang="en-US" dirty="0">
                <a:solidFill>
                  <a:schemeClr val="bg1"/>
                </a:solidFill>
                <a:latin typeface="Arial" panose="020B0604020202020204" pitchFamily="34" charset="0"/>
                <a:ea typeface="宋体" panose="02010600030101010101" pitchFamily="2" charset="-122"/>
              </a:rPr>
              <a:t>转义字符打印</a:t>
            </a:r>
            <a:endParaRPr lang="zh-CN" altLang="en-US" dirty="0">
              <a:solidFill>
                <a:schemeClr val="bg1"/>
              </a:solidFill>
              <a:latin typeface="Arial" panose="020B0604020202020204" pitchFamily="34" charset="0"/>
              <a:ea typeface="宋体" panose="02010600030101010101" pitchFamily="2" charset="-122"/>
            </a:endParaRPr>
          </a:p>
          <a:p>
            <a:r>
              <a:rPr lang="en-US" altLang="zh-CN" dirty="0">
                <a:solidFill>
                  <a:schemeClr val="bg1"/>
                </a:solidFill>
                <a:latin typeface="Arial" panose="020B0604020202020204" pitchFamily="34" charset="0"/>
                <a:ea typeface="宋体" panose="02010600030101010101" pitchFamily="2" charset="-122"/>
              </a:rPr>
              <a:t>"	'</a:t>
            </a:r>
            <a:endParaRPr lang="en-US" altLang="zh-CN" dirty="0">
              <a:solidFill>
                <a:schemeClr val="bg1"/>
              </a:solidFill>
              <a:latin typeface="Arial" panose="020B0604020202020204" pitchFamily="34" charset="0"/>
              <a:ea typeface="宋体" panose="02010600030101010101" pitchFamily="2" charset="-122"/>
            </a:endParaRPr>
          </a:p>
          <a:p>
            <a:r>
              <a:rPr lang="en-US" altLang="zh-CN" dirty="0">
                <a:solidFill>
                  <a:schemeClr val="bg1"/>
                </a:solidFill>
                <a:latin typeface="Arial" panose="020B0604020202020204" pitchFamily="34" charset="0"/>
                <a:ea typeface="宋体" panose="02010600030101010101" pitchFamily="2" charset="-122"/>
              </a:rPr>
              <a:t>\</a:t>
            </a:r>
            <a:endParaRPr lang="en-US" altLang="zh-CN" dirty="0">
              <a:solidFill>
                <a:schemeClr val="bg1"/>
              </a:solidFill>
              <a:latin typeface="Arial" panose="020B0604020202020204" pitchFamily="34" charset="0"/>
              <a:ea typeface="宋体" panose="02010600030101010101" pitchFamily="2" charset="-122"/>
            </a:endParaRPr>
          </a:p>
        </p:txBody>
      </p:sp>
      <p:pic>
        <p:nvPicPr>
          <p:cNvPr id="31749"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69"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11268" name="Text Box 4"/>
          <p:cNvSpPr txBox="1">
            <a:spLocks noChangeArrowheads="1"/>
          </p:cNvSpPr>
          <p:nvPr/>
        </p:nvSpPr>
        <p:spPr bwMode="auto">
          <a:xfrm>
            <a:off x="900113" y="1125538"/>
            <a:ext cx="8142288" cy="2954338"/>
          </a:xfrm>
          <a:prstGeom prst="rect">
            <a:avLst/>
          </a:prstGeom>
          <a:noFill/>
          <a:ln w="9525">
            <a:noFill/>
            <a:miter lim="800000"/>
          </a:ln>
          <a:effectLst/>
        </p:spPr>
        <p:txBody>
          <a:bodyPr>
            <a:spAutoFit/>
          </a:bodyPr>
          <a:p>
            <a:pPr>
              <a:spcBef>
                <a:spcPct val="50000"/>
              </a:spcBef>
            </a:pPr>
            <a:r>
              <a:rPr lang="zh-CN" altLang="en-US" sz="3200" b="1" noProof="1" dirty="0">
                <a:solidFill>
                  <a:srgbClr val="0000FF"/>
                </a:solidFill>
                <a:latin typeface="宋体" panose="02010600030101010101" pitchFamily="2" charset="-122"/>
                <a:ea typeface="宋体" panose="02010600030101010101" pitchFamily="2" charset="-122"/>
                <a:cs typeface="+mn-cs"/>
              </a:rPr>
              <a:t>（</a:t>
            </a:r>
            <a:r>
              <a:rPr lang="en-US" altLang="zh-CN" sz="3200" b="1" noProof="1" dirty="0">
                <a:solidFill>
                  <a:srgbClr val="0000FF"/>
                </a:solidFill>
                <a:latin typeface="宋体" panose="02010600030101010101" pitchFamily="2" charset="-122"/>
                <a:ea typeface="宋体" panose="02010600030101010101" pitchFamily="2" charset="-122"/>
                <a:cs typeface="+mn-cs"/>
              </a:rPr>
              <a:t>4</a:t>
            </a:r>
            <a:r>
              <a:rPr lang="zh-CN" altLang="en-US" sz="3200" b="1" noProof="1" dirty="0">
                <a:solidFill>
                  <a:srgbClr val="0000FF"/>
                </a:solidFill>
                <a:latin typeface="宋体" panose="02010600030101010101" pitchFamily="2" charset="-122"/>
                <a:ea typeface="宋体" panose="02010600030101010101" pitchFamily="2" charset="-122"/>
                <a:cs typeface="+mn-cs"/>
              </a:rPr>
              <a:t>）逻辑类型：</a:t>
            </a:r>
            <a:r>
              <a:rPr lang="en-US" altLang="zh-CN" sz="3200" noProof="1" dirty="0">
                <a:solidFill>
                  <a:srgbClr val="0000FF"/>
                </a:solidFill>
                <a:latin typeface="Times New Roman" panose="02020603050405020304" pitchFamily="18" charset="0"/>
                <a:ea typeface="宋体" panose="02010600030101010101" pitchFamily="2" charset="-122"/>
                <a:cs typeface="+mn-cs"/>
              </a:rPr>
              <a:t>boolean</a:t>
            </a:r>
            <a:endParaRPr lang="en-US" altLang="zh-CN" sz="3200" noProof="1" dirty="0">
              <a:solidFill>
                <a:srgbClr val="0000FF"/>
              </a:solidFill>
              <a:latin typeface="Times New Roman" panose="02020603050405020304" pitchFamily="18" charset="0"/>
              <a:ea typeface="宋体" panose="02010600030101010101" pitchFamily="2" charset="-122"/>
            </a:endParaRPr>
          </a:p>
          <a:p>
            <a:pPr>
              <a:spcBef>
                <a:spcPct val="50000"/>
              </a:spcBef>
            </a:pPr>
            <a:r>
              <a:rPr lang="zh-CN" altLang="en-US" sz="2800" noProof="1" dirty="0">
                <a:solidFill>
                  <a:srgbClr val="000000"/>
                </a:solidFill>
                <a:latin typeface="楷体_GB2312" pitchFamily="49" charset="-122"/>
                <a:ea typeface="楷体_GB2312" pitchFamily="49" charset="-122"/>
                <a:cs typeface="+mn-cs"/>
              </a:rPr>
              <a:t>两种取值：</a:t>
            </a:r>
            <a:r>
              <a:rPr lang="zh-CN" altLang="en-US" sz="2800" noProof="1" dirty="0">
                <a:solidFill>
                  <a:srgbClr val="000000"/>
                </a:solidFill>
                <a:latin typeface="Times New Roman" panose="02020603050405020304" pitchFamily="18" charset="0"/>
                <a:ea typeface="楷体_GB2312" pitchFamily="49" charset="-122"/>
                <a:cs typeface="+mn-cs"/>
              </a:rPr>
              <a:t>“</a:t>
            </a:r>
            <a:r>
              <a:rPr lang="en-US" altLang="zh-CN" sz="2800" noProof="1" dirty="0">
                <a:solidFill>
                  <a:srgbClr val="000000"/>
                </a:solidFill>
                <a:latin typeface="楷体_GB2312" pitchFamily="49" charset="-122"/>
                <a:ea typeface="楷体_GB2312" pitchFamily="49" charset="-122"/>
                <a:cs typeface="+mn-cs"/>
              </a:rPr>
              <a:t>true</a:t>
            </a:r>
            <a:r>
              <a:rPr lang="en-US" altLang="zh-CN" sz="2800" noProof="1" dirty="0">
                <a:solidFill>
                  <a:srgbClr val="000000"/>
                </a:solidFill>
                <a:latin typeface="Times New Roman" panose="02020603050405020304" pitchFamily="18" charset="0"/>
                <a:ea typeface="楷体_GB2312" pitchFamily="49" charset="-122"/>
                <a:cs typeface="+mn-cs"/>
              </a:rPr>
              <a:t>”</a:t>
            </a:r>
            <a:r>
              <a:rPr lang="zh-CN" altLang="en-US" sz="2800" noProof="1" dirty="0">
                <a:solidFill>
                  <a:srgbClr val="000000"/>
                </a:solidFill>
                <a:latin typeface="楷体_GB2312" pitchFamily="49" charset="-122"/>
                <a:ea typeface="楷体_GB2312" pitchFamily="49" charset="-122"/>
                <a:cs typeface="+mn-cs"/>
              </a:rPr>
              <a:t>和</a:t>
            </a:r>
            <a:r>
              <a:rPr lang="zh-CN" altLang="en-US" sz="2800" noProof="1" dirty="0">
                <a:solidFill>
                  <a:srgbClr val="000000"/>
                </a:solidFill>
                <a:latin typeface="Times New Roman" panose="02020603050405020304" pitchFamily="18" charset="0"/>
                <a:ea typeface="楷体_GB2312" pitchFamily="49" charset="-122"/>
                <a:cs typeface="+mn-cs"/>
              </a:rPr>
              <a:t>“</a:t>
            </a:r>
            <a:r>
              <a:rPr lang="en-US" altLang="zh-CN" sz="2800" noProof="1" dirty="0">
                <a:solidFill>
                  <a:srgbClr val="000000"/>
                </a:solidFill>
                <a:latin typeface="楷体_GB2312" pitchFamily="49" charset="-122"/>
                <a:ea typeface="楷体_GB2312" pitchFamily="49" charset="-122"/>
                <a:cs typeface="+mn-cs"/>
              </a:rPr>
              <a:t>false</a:t>
            </a:r>
            <a:r>
              <a:rPr lang="en-US" altLang="zh-CN" sz="2800" noProof="1" dirty="0">
                <a:solidFill>
                  <a:srgbClr val="000000"/>
                </a:solidFill>
                <a:latin typeface="Times New Roman" panose="02020603050405020304" pitchFamily="18" charset="0"/>
                <a:ea typeface="楷体_GB2312" pitchFamily="49" charset="-122"/>
                <a:cs typeface="+mn-cs"/>
              </a:rPr>
              <a:t>”</a:t>
            </a:r>
            <a:r>
              <a:rPr lang="zh-CN" altLang="en-US" sz="2800" noProof="1" dirty="0">
                <a:solidFill>
                  <a:srgbClr val="000000"/>
                </a:solidFill>
                <a:latin typeface="楷体_GB2312" pitchFamily="49" charset="-122"/>
                <a:ea typeface="楷体_GB2312" pitchFamily="49" charset="-122"/>
                <a:cs typeface="+mn-cs"/>
              </a:rPr>
              <a:t>。</a:t>
            </a:r>
            <a:endParaRPr lang="zh-CN" altLang="en-US" sz="2800" noProof="1" dirty="0">
              <a:solidFill>
                <a:srgbClr val="000000"/>
              </a:solidFill>
              <a:latin typeface="楷体_GB2312" pitchFamily="49" charset="-122"/>
              <a:ea typeface="楷体_GB2312" pitchFamily="49" charset="-122"/>
            </a:endParaRPr>
          </a:p>
          <a:p>
            <a:pPr>
              <a:spcBef>
                <a:spcPct val="50000"/>
              </a:spcBef>
            </a:pPr>
            <a:r>
              <a:rPr lang="zh-CN" altLang="en-US" sz="3200" b="1" u="sng" noProof="1" dirty="0">
                <a:solidFill>
                  <a:srgbClr val="FF0000"/>
                </a:solidFill>
                <a:latin typeface="宋体" panose="02010600030101010101" pitchFamily="2" charset="-122"/>
                <a:ea typeface="宋体" panose="02010600030101010101" pitchFamily="2" charset="-122"/>
                <a:cs typeface="+mn-cs"/>
              </a:rPr>
              <a:t>注意：在</a:t>
            </a:r>
            <a:r>
              <a:rPr lang="en-US" altLang="zh-CN" sz="3200" b="1" u="sng" noProof="1" dirty="0">
                <a:solidFill>
                  <a:srgbClr val="FF0000"/>
                </a:solidFill>
                <a:latin typeface="Times New Roman" panose="02020603050405020304" pitchFamily="18" charset="0"/>
                <a:ea typeface="宋体" panose="02010600030101010101" pitchFamily="2" charset="-122"/>
                <a:cs typeface="+mn-cs"/>
              </a:rPr>
              <a:t>Java</a:t>
            </a:r>
            <a:r>
              <a:rPr lang="zh-CN" altLang="en-US" sz="3200" b="1" u="sng" noProof="1" dirty="0">
                <a:solidFill>
                  <a:srgbClr val="FF0000"/>
                </a:solidFill>
                <a:latin typeface="宋体" panose="02010600030101010101" pitchFamily="2" charset="-122"/>
                <a:ea typeface="宋体" panose="02010600030101010101" pitchFamily="2" charset="-122"/>
                <a:cs typeface="+mn-cs"/>
              </a:rPr>
              <a:t>语言中，逻辑类型与整数类型不能进行直接转换。这与</a:t>
            </a:r>
            <a:r>
              <a:rPr lang="en-US" altLang="zh-CN" sz="3200" b="1" u="sng" noProof="1" dirty="0">
                <a:solidFill>
                  <a:srgbClr val="FF0000"/>
                </a:solidFill>
                <a:latin typeface="Times New Roman" panose="02020603050405020304" pitchFamily="18" charset="0"/>
                <a:ea typeface="宋体" panose="02010600030101010101" pitchFamily="2" charset="-122"/>
                <a:cs typeface="+mn-cs"/>
              </a:rPr>
              <a:t>C</a:t>
            </a:r>
            <a:r>
              <a:rPr lang="zh-CN" altLang="en-US" sz="3200" b="1" u="sng" noProof="1" dirty="0">
                <a:solidFill>
                  <a:srgbClr val="FF0000"/>
                </a:solidFill>
                <a:latin typeface="宋体" panose="02010600030101010101" pitchFamily="2" charset="-122"/>
                <a:ea typeface="宋体" panose="02010600030101010101" pitchFamily="2" charset="-122"/>
                <a:cs typeface="+mn-cs"/>
              </a:rPr>
              <a:t>和</a:t>
            </a:r>
            <a:r>
              <a:rPr lang="en-US" altLang="zh-CN" sz="3200" b="1" u="sng" noProof="1" dirty="0">
                <a:solidFill>
                  <a:srgbClr val="FF0000"/>
                </a:solidFill>
                <a:latin typeface="Times New Roman" panose="02020603050405020304" pitchFamily="18" charset="0"/>
                <a:ea typeface="宋体" panose="02010600030101010101" pitchFamily="2" charset="-122"/>
                <a:cs typeface="+mn-cs"/>
              </a:rPr>
              <a:t>C++</a:t>
            </a:r>
            <a:r>
              <a:rPr lang="zh-CN" altLang="en-US" sz="3200" b="1" u="sng" noProof="1" dirty="0">
                <a:solidFill>
                  <a:srgbClr val="FF0000"/>
                </a:solidFill>
                <a:latin typeface="宋体" panose="02010600030101010101" pitchFamily="2" charset="-122"/>
                <a:ea typeface="宋体" panose="02010600030101010101" pitchFamily="2" charset="-122"/>
                <a:cs typeface="+mn-cs"/>
              </a:rPr>
              <a:t>语言有明显的不同。</a:t>
            </a:r>
            <a:r>
              <a:rPr lang="zh-CN" altLang="en-US" sz="3200" b="1" noProof="1" dirty="0">
                <a:solidFill>
                  <a:srgbClr val="FF0000"/>
                </a:solidFill>
                <a:effectLst>
                  <a:outerShdw blurRad="38100" dist="38100" dir="2700000">
                    <a:srgbClr val="000000"/>
                  </a:outerShdw>
                </a:effectLst>
                <a:latin typeface="Times New Roman" panose="02020603050405020304" pitchFamily="18" charset="0"/>
                <a:ea typeface="宋体" panose="02010600030101010101" pitchFamily="2" charset="-122"/>
                <a:cs typeface="+mn-cs"/>
              </a:rPr>
              <a:t> </a:t>
            </a:r>
            <a:endParaRPr lang="zh-CN" altLang="en-US" sz="3200" b="1" noProof="1" dirty="0">
              <a:solidFill>
                <a:srgbClr val="FF0000"/>
              </a:solidFill>
              <a:effectLst>
                <a:outerShdw blurRad="38100" dist="38100" dir="2700000">
                  <a:srgbClr val="000000"/>
                </a:outerShdw>
              </a:effectLst>
              <a:latin typeface="Times New Roman" panose="02020603050405020304" pitchFamily="18" charset="0"/>
              <a:ea typeface="宋体" panose="02010600030101010101" pitchFamily="2" charset="-122"/>
            </a:endParaRPr>
          </a:p>
        </p:txBody>
      </p:sp>
      <p:pic>
        <p:nvPicPr>
          <p:cNvPr id="32771"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145" name="Picture 2" descr="C:\Documents and Settings\harold\My Documents\My Pictures\Microsoft Clip Organizer\photos microsoft\j0433139.jpg"/>
          <p:cNvPicPr>
            <a:picLocks noChangeAspect="1"/>
          </p:cNvPicPr>
          <p:nvPr/>
        </p:nvPicPr>
        <p:blipFill>
          <a:blip r:embed="rId1"/>
          <a:srcRect r="13728"/>
          <a:stretch>
            <a:fillRect/>
          </a:stretch>
        </p:blipFill>
        <p:spPr>
          <a:xfrm>
            <a:off x="0" y="0"/>
            <a:ext cx="9144000" cy="6858000"/>
          </a:xfrm>
          <a:prstGeom prst="rect">
            <a:avLst/>
          </a:prstGeom>
          <a:noFill/>
          <a:ln w="9525">
            <a:noFill/>
          </a:ln>
        </p:spPr>
      </p:pic>
      <p:sp>
        <p:nvSpPr>
          <p:cNvPr id="5" name="Title 1"/>
          <p:cNvSpPr>
            <a:spLocks noGrp="1"/>
          </p:cNvSpPr>
          <p:nvPr>
            <p:ph type="ctrTitle"/>
          </p:nvPr>
        </p:nvSpPr>
        <p:spPr>
          <a:xfrm>
            <a:off x="-2484437" y="-1539875"/>
            <a:ext cx="14401800" cy="6096000"/>
          </a:xfrm>
          <a:ln>
            <a:miter/>
          </a:ln>
          <a:effectLst>
            <a:outerShdw blurRad="50800" dist="38100" dir="2700000" algn="tl" rotWithShape="0">
              <a:prstClr val="black">
                <a:alpha val="40000"/>
              </a:prstClr>
            </a:outerShdw>
          </a:effectLst>
        </p:spPr>
        <p:txBody>
          <a:bodyPr vert="horz" wrap="square" lIns="91440" tIns="45720" rIns="91440" bIns="45720" numCol="1" anchor="ctr" anchorCtr="0" compatLnSpc="1"/>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6000" b="1" i="0" u="none" strike="noStrike" kern="0" cap="none" spc="0" normalizeH="0" baseline="0" noProof="1" dirty="0">
                <a:solidFill>
                  <a:schemeClr val="bg1"/>
                </a:solidFill>
                <a:latin typeface="华文新魏" panose="02010800040101010101" pitchFamily="2" charset="-122"/>
                <a:ea typeface="华文新魏" panose="02010800040101010101" pitchFamily="2" charset="-122"/>
                <a:cs typeface="+mj-cs"/>
              </a:rPr>
              <a:t>第</a:t>
            </a:r>
            <a:r>
              <a:rPr kumimoji="0" lang="en-US" altLang="zh-CN" sz="8800" b="1" i="0" u="none" strike="noStrike" kern="0" cap="none" spc="0" normalizeH="0" baseline="0" noProof="1">
                <a:solidFill>
                  <a:srgbClr val="FFFF00"/>
                </a:solidFill>
                <a:latin typeface="华文新魏" panose="02010800040101010101" pitchFamily="2" charset="-122"/>
                <a:ea typeface="华文新魏" panose="02010800040101010101" pitchFamily="2" charset="-122"/>
                <a:cs typeface="+mj-cs"/>
              </a:rPr>
              <a:t>2</a:t>
            </a:r>
            <a:r>
              <a:rPr kumimoji="0" lang="zh-CN" altLang="en-US" sz="6000" b="1" i="0" u="none" strike="noStrike" kern="0" cap="none" spc="0" normalizeH="0" baseline="0" noProof="1" dirty="0">
                <a:solidFill>
                  <a:schemeClr val="bg1"/>
                </a:solidFill>
                <a:latin typeface="华文新魏" panose="02010800040101010101" pitchFamily="2" charset="-122"/>
                <a:ea typeface="华文新魏" panose="02010800040101010101" pitchFamily="2" charset="-122"/>
                <a:cs typeface="+mj-cs"/>
              </a:rPr>
              <a:t>章</a:t>
            </a:r>
            <a:br>
              <a:rPr lang="zh-CN" altLang="en-US" sz="8800" b="1" dirty="0">
                <a:solidFill>
                  <a:srgbClr val="FFFF00"/>
                </a:solidFill>
                <a:latin typeface="华文新魏" panose="02010800040101010101" pitchFamily="2" charset="-122"/>
                <a:ea typeface="华文新魏" panose="02010800040101010101" pitchFamily="2" charset="-122"/>
              </a:rPr>
            </a:br>
            <a:r>
              <a:rPr kumimoji="0" lang="zh-CN" altLang="zh-CN" sz="8800" b="1" i="0" u="none" strike="noStrike" kern="0" cap="none" spc="0" normalizeH="0" baseline="0" noProof="1" dirty="0">
                <a:solidFill>
                  <a:srgbClr val="FFFF00"/>
                </a:solidFill>
                <a:latin typeface="华文新魏" panose="02010800040101010101" pitchFamily="2" charset="-122"/>
                <a:ea typeface="华文新魏" panose="02010800040101010101" pitchFamily="2" charset="-122"/>
                <a:cs typeface="+mj-cs"/>
              </a:rPr>
              <a:t>程序设计</a:t>
            </a:r>
            <a:r>
              <a:rPr kumimoji="0" lang="zh-CN" altLang="en-US" sz="8800" b="1" i="0" u="none" strike="noStrike" kern="0" cap="none" spc="0" normalizeH="0" baseline="0" noProof="1" dirty="0">
                <a:solidFill>
                  <a:srgbClr val="FFFF00"/>
                </a:solidFill>
                <a:latin typeface="华文新魏" panose="02010800040101010101" pitchFamily="2" charset="-122"/>
                <a:ea typeface="华文新魏" panose="02010800040101010101" pitchFamily="2" charset="-122"/>
                <a:cs typeface="+mj-cs"/>
              </a:rPr>
              <a:t>基础</a:t>
            </a:r>
            <a:endParaRPr kumimoji="0" lang="en-US" altLang="zh-CN" sz="8800" b="1" i="0" u="none" strike="noStrike" kern="0" cap="none" spc="0" normalizeH="0" baseline="0" noProof="1">
              <a:solidFill>
                <a:srgbClr val="FFFF00"/>
              </a:solidFill>
              <a:latin typeface="华文新魏" panose="02010800040101010101" pitchFamily="2" charset="-122"/>
              <a:ea typeface="华文新魏" panose="02010800040101010101" pitchFamily="2" charset="-122"/>
              <a:cs typeface="+mj-cs"/>
            </a:endParaRPr>
          </a:p>
        </p:txBody>
      </p:sp>
      <p:pic>
        <p:nvPicPr>
          <p:cNvPr id="4105" name="Picture 4"/>
          <p:cNvPicPr>
            <a:picLocks noChangeAspect="1"/>
          </p:cNvPicPr>
          <p:nvPr/>
        </p:nvPicPr>
        <p:blipFill>
          <a:blip r:embed="rId2"/>
          <a:stretch>
            <a:fillRect/>
          </a:stretch>
        </p:blipFill>
        <p:spPr>
          <a:xfrm>
            <a:off x="0" y="0"/>
            <a:ext cx="4676775" cy="6858000"/>
          </a:xfrm>
          <a:prstGeom prst="rect">
            <a:avLst/>
          </a:prstGeom>
          <a:noFill/>
          <a:ln w="9525">
            <a:noFill/>
          </a:ln>
        </p:spPr>
      </p:pic>
      <p:grpSp>
        <p:nvGrpSpPr>
          <p:cNvPr id="2" name="组合 9"/>
          <p:cNvGrpSpPr/>
          <p:nvPr/>
        </p:nvGrpSpPr>
        <p:grpSpPr>
          <a:xfrm>
            <a:off x="4610100" y="0"/>
            <a:ext cx="4533900" cy="6858000"/>
            <a:chOff x="4610100" y="0"/>
            <a:chExt cx="4533901" cy="6858000"/>
          </a:xfrm>
        </p:grpSpPr>
        <p:pic>
          <p:nvPicPr>
            <p:cNvPr id="6149" name="Picture 8"/>
            <p:cNvPicPr>
              <a:picLocks noChangeAspect="1"/>
            </p:cNvPicPr>
            <p:nvPr/>
          </p:nvPicPr>
          <p:blipFill>
            <a:blip r:embed="rId3"/>
            <a:stretch>
              <a:fillRect/>
            </a:stretch>
          </p:blipFill>
          <p:spPr>
            <a:xfrm>
              <a:off x="4644009" y="0"/>
              <a:ext cx="4499992" cy="5732867"/>
            </a:xfrm>
            <a:prstGeom prst="rect">
              <a:avLst/>
            </a:prstGeom>
            <a:noFill/>
            <a:ln w="9525">
              <a:noFill/>
            </a:ln>
          </p:spPr>
        </p:pic>
        <p:pic>
          <p:nvPicPr>
            <p:cNvPr id="6150" name="Picture 12"/>
            <p:cNvPicPr>
              <a:picLocks noChangeAspect="1"/>
            </p:cNvPicPr>
            <p:nvPr/>
          </p:nvPicPr>
          <p:blipFill>
            <a:blip r:embed="rId4"/>
            <a:stretch>
              <a:fillRect/>
            </a:stretch>
          </p:blipFill>
          <p:spPr>
            <a:xfrm>
              <a:off x="4610100" y="5445125"/>
              <a:ext cx="4533900" cy="1412875"/>
            </a:xfrm>
            <a:prstGeom prst="rect">
              <a:avLst/>
            </a:prstGeom>
            <a:noFill/>
            <a:ln w="9525">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nodeType="clickEffect">
                                  <p:stCondLst>
                                    <p:cond delay="0"/>
                                  </p:stCondLst>
                                  <p:childTnLst>
                                    <p:set>
                                      <p:cBhvr>
                                        <p:cTn id="6" dur="1" fill="hold">
                                          <p:stCondLst>
                                            <p:cond delay="0"/>
                                          </p:stCondLst>
                                        </p:cTn>
                                        <p:tgtEl>
                                          <p:spTgt spid="4105"/>
                                        </p:tgtEl>
                                        <p:attrNameLst>
                                          <p:attrName>style.visibility</p:attrName>
                                        </p:attrNameLst>
                                      </p:cBhvr>
                                      <p:to>
                                        <p:strVal val="visible"/>
                                      </p:to>
                                    </p:set>
                                    <p:animEffect transition="in" filter="plus(in)">
                                      <p:cBhvr>
                                        <p:cTn id="7" dur="1000"/>
                                        <p:tgtEl>
                                          <p:spTgt spid="4105"/>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amond(in)">
                                      <p:cBhvr>
                                        <p:cTn id="12"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33794" name="Text Box 4"/>
          <p:cNvSpPr txBox="1"/>
          <p:nvPr/>
        </p:nvSpPr>
        <p:spPr>
          <a:xfrm>
            <a:off x="968375" y="315913"/>
            <a:ext cx="8283575" cy="4894262"/>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Times New Roman" panose="02020603050405020304" pitchFamily="18" charset="0"/>
                <a:ea typeface="宋体" panose="02010600030101010101" pitchFamily="2" charset="-122"/>
              </a:rPr>
              <a:t>4. </a:t>
            </a:r>
            <a:r>
              <a:rPr lang="zh-CN" altLang="en-US" sz="3200" b="1" dirty="0">
                <a:solidFill>
                  <a:srgbClr val="0000FF"/>
                </a:solidFill>
                <a:latin typeface="Times New Roman" panose="02020603050405020304" pitchFamily="18" charset="0"/>
                <a:ea typeface="宋体" panose="02010600030101010101" pitchFamily="2" charset="-122"/>
              </a:rPr>
              <a:t>变量</a:t>
            </a:r>
            <a:endParaRPr lang="en-US" altLang="zh-CN" sz="3200" b="1" dirty="0">
              <a:solidFill>
                <a:srgbClr val="0000FF"/>
              </a:solidFill>
              <a:latin typeface="Times New Roman" panose="02020603050405020304" pitchFamily="18" charset="0"/>
              <a:ea typeface="宋体" panose="02010600030101010101" pitchFamily="2" charset="-122"/>
            </a:endParaRPr>
          </a:p>
          <a:p>
            <a:pPr>
              <a:spcBef>
                <a:spcPct val="50000"/>
              </a:spcBef>
              <a:buChar char="•"/>
            </a:pPr>
            <a:r>
              <a:rPr lang="zh-CN" altLang="en-US" sz="2800" dirty="0">
                <a:solidFill>
                  <a:srgbClr val="000000"/>
                </a:solidFill>
                <a:latin typeface="Times New Roman" panose="02020603050405020304" pitchFamily="18" charset="0"/>
                <a:ea typeface="楷体_GB2312" pitchFamily="49" charset="-122"/>
              </a:rPr>
              <a:t>可以改变的量。</a:t>
            </a:r>
            <a:endParaRPr lang="en-US" altLang="zh-CN" sz="2800" dirty="0">
              <a:solidFill>
                <a:srgbClr val="000000"/>
              </a:solidFill>
              <a:latin typeface="Times New Roman" panose="02020603050405020304" pitchFamily="18" charset="0"/>
              <a:ea typeface="楷体_GB2312" pitchFamily="49" charset="-122"/>
            </a:endParaRPr>
          </a:p>
          <a:p>
            <a:pPr>
              <a:spcBef>
                <a:spcPct val="50000"/>
              </a:spcBef>
              <a:buChar char="•"/>
            </a:pPr>
            <a:r>
              <a:rPr lang="zh-CN" altLang="en-US" sz="2800" dirty="0">
                <a:solidFill>
                  <a:srgbClr val="000000"/>
                </a:solidFill>
                <a:latin typeface="Times New Roman" panose="02020603050405020304" pitchFamily="18" charset="0"/>
                <a:ea typeface="楷体_GB2312" pitchFamily="49" charset="-122"/>
              </a:rPr>
              <a:t>任何变量在使用之前必须经过</a:t>
            </a:r>
            <a:r>
              <a:rPr lang="zh-CN" altLang="en-US" sz="2800" b="1" dirty="0">
                <a:solidFill>
                  <a:srgbClr val="0000FF"/>
                </a:solidFill>
                <a:latin typeface="Times New Roman" panose="02020603050405020304" pitchFamily="18" charset="0"/>
                <a:ea typeface="楷体_GB2312" pitchFamily="49" charset="-122"/>
              </a:rPr>
              <a:t>声明、创建和初始化</a:t>
            </a:r>
            <a:r>
              <a:rPr lang="zh-CN" altLang="en-US" sz="2800" dirty="0">
                <a:solidFill>
                  <a:srgbClr val="000000"/>
                </a:solidFill>
                <a:latin typeface="Times New Roman" panose="02020603050405020304" pitchFamily="18" charset="0"/>
                <a:ea typeface="楷体_GB2312" pitchFamily="49" charset="-122"/>
              </a:rPr>
              <a:t>，否则将无法完成任何操作。</a:t>
            </a:r>
            <a:endParaRPr lang="zh-CN" altLang="en-US" sz="2800" dirty="0">
              <a:solidFill>
                <a:srgbClr val="000000"/>
              </a:solidFill>
              <a:latin typeface="Times New Roman" panose="02020603050405020304" pitchFamily="18" charset="0"/>
              <a:ea typeface="楷体_GB2312" pitchFamily="49" charset="-122"/>
            </a:endParaRPr>
          </a:p>
          <a:p>
            <a:pPr lvl="1" indent="0" eaLnBrk="1" hangingPunct="1">
              <a:spcBef>
                <a:spcPct val="50000"/>
              </a:spcBef>
              <a:buFont typeface="Wingdings" panose="05000000000000000000" pitchFamily="2" charset="2"/>
              <a:buChar char="u"/>
            </a:pPr>
            <a:r>
              <a:rPr lang="zh-CN" altLang="en-US" sz="2400" dirty="0">
                <a:solidFill>
                  <a:srgbClr val="000000"/>
                </a:solidFill>
                <a:latin typeface="Times New Roman" panose="02020603050405020304" pitchFamily="18" charset="0"/>
                <a:ea typeface="楷体_GB2312" pitchFamily="49" charset="-122"/>
              </a:rPr>
              <a:t>变量的声明是要把代表变量的标识符作出说明</a:t>
            </a:r>
            <a:endParaRPr lang="zh-CN" altLang="en-US" sz="2400" dirty="0">
              <a:solidFill>
                <a:srgbClr val="000000"/>
              </a:solidFill>
              <a:latin typeface="Times New Roman" panose="02020603050405020304" pitchFamily="18" charset="0"/>
              <a:ea typeface="楷体_GB2312" pitchFamily="49" charset="-122"/>
            </a:endParaRPr>
          </a:p>
          <a:p>
            <a:pPr lvl="1" indent="0" eaLnBrk="1" hangingPunct="1">
              <a:spcBef>
                <a:spcPct val="50000"/>
              </a:spcBef>
              <a:buFont typeface="Wingdings" panose="05000000000000000000" pitchFamily="2" charset="2"/>
              <a:buChar char="u"/>
            </a:pPr>
            <a:r>
              <a:rPr lang="zh-CN" altLang="en-US" sz="2400" dirty="0">
                <a:solidFill>
                  <a:srgbClr val="000000"/>
                </a:solidFill>
                <a:latin typeface="Times New Roman" panose="02020603050405020304" pitchFamily="18" charset="0"/>
                <a:ea typeface="楷体_GB2312" pitchFamily="49" charset="-122"/>
              </a:rPr>
              <a:t>变量的创建是为其分配存储空间</a:t>
            </a:r>
            <a:endParaRPr lang="zh-CN" altLang="en-US" sz="2400" dirty="0">
              <a:solidFill>
                <a:srgbClr val="000000"/>
              </a:solidFill>
              <a:latin typeface="Times New Roman" panose="02020603050405020304" pitchFamily="18" charset="0"/>
              <a:ea typeface="楷体_GB2312" pitchFamily="49" charset="-122"/>
            </a:endParaRPr>
          </a:p>
          <a:p>
            <a:pPr lvl="1" indent="0" eaLnBrk="1" hangingPunct="1">
              <a:spcBef>
                <a:spcPct val="50000"/>
              </a:spcBef>
              <a:buFont typeface="Wingdings" panose="05000000000000000000" pitchFamily="2" charset="2"/>
              <a:buChar char="u"/>
            </a:pPr>
            <a:r>
              <a:rPr lang="zh-CN" altLang="en-US" sz="2400" dirty="0">
                <a:solidFill>
                  <a:srgbClr val="000000"/>
                </a:solidFill>
                <a:latin typeface="Times New Roman" panose="02020603050405020304" pitchFamily="18" charset="0"/>
                <a:ea typeface="楷体_GB2312" pitchFamily="49" charset="-122"/>
              </a:rPr>
              <a:t>变量的初始化：</a:t>
            </a:r>
            <a:endParaRPr lang="zh-CN" altLang="en-US" sz="2400" dirty="0">
              <a:solidFill>
                <a:srgbClr val="000000"/>
              </a:solidFill>
              <a:latin typeface="Times New Roman" panose="02020603050405020304" pitchFamily="18" charset="0"/>
              <a:ea typeface="楷体_GB2312" pitchFamily="49" charset="-122"/>
            </a:endParaRPr>
          </a:p>
          <a:p>
            <a:pPr lvl="2" indent="0" eaLnBrk="1" hangingPunct="1">
              <a:spcBef>
                <a:spcPct val="50000"/>
              </a:spcBef>
              <a:buFont typeface="Wingdings" panose="05000000000000000000" pitchFamily="2" charset="2"/>
              <a:buChar char="u"/>
            </a:pPr>
            <a:r>
              <a:rPr lang="zh-CN" altLang="en-US" sz="2000" dirty="0">
                <a:solidFill>
                  <a:srgbClr val="000000"/>
                </a:solidFill>
                <a:latin typeface="Times New Roman" panose="02020603050405020304" pitchFamily="18" charset="0"/>
                <a:ea typeface="华文中宋" panose="02010600040101010101" pitchFamily="2" charset="-122"/>
              </a:rPr>
              <a:t>方法体外声明的变量，系统可自动赋初值；</a:t>
            </a:r>
            <a:endParaRPr lang="zh-CN" altLang="en-US" sz="2000" dirty="0">
              <a:solidFill>
                <a:srgbClr val="000000"/>
              </a:solidFill>
              <a:latin typeface="Times New Roman" panose="02020603050405020304" pitchFamily="18" charset="0"/>
              <a:ea typeface="华文中宋" panose="02010600040101010101" pitchFamily="2" charset="-122"/>
            </a:endParaRPr>
          </a:p>
          <a:p>
            <a:pPr lvl="2" indent="0" eaLnBrk="1" hangingPunct="1">
              <a:spcBef>
                <a:spcPct val="50000"/>
              </a:spcBef>
              <a:buFont typeface="Wingdings" panose="05000000000000000000" pitchFamily="2" charset="2"/>
              <a:buChar char="u"/>
            </a:pPr>
            <a:r>
              <a:rPr lang="zh-CN" altLang="en-US" sz="2000" dirty="0">
                <a:solidFill>
                  <a:srgbClr val="000000"/>
                </a:solidFill>
                <a:latin typeface="Times New Roman" panose="02020603050405020304" pitchFamily="18" charset="0"/>
                <a:ea typeface="华文中宋" panose="02010600040101010101" pitchFamily="2" charset="-122"/>
              </a:rPr>
              <a:t>方法体内声明的变量，需由语句赋初值。</a:t>
            </a:r>
            <a:endParaRPr lang="zh-CN" altLang="en-US" sz="2000" dirty="0">
              <a:solidFill>
                <a:srgbClr val="000000"/>
              </a:solidFill>
              <a:latin typeface="Times New Roman" panose="02020603050405020304" pitchFamily="18" charset="0"/>
              <a:ea typeface="华文中宋" panose="02010600040101010101" pitchFamily="2" charset="-122"/>
            </a:endParaRPr>
          </a:p>
        </p:txBody>
      </p:sp>
      <p:pic>
        <p:nvPicPr>
          <p:cNvPr id="33795"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33796" name="TextBox 5"/>
          <p:cNvSpPr txBox="1"/>
          <p:nvPr/>
        </p:nvSpPr>
        <p:spPr>
          <a:xfrm>
            <a:off x="1187450" y="5516563"/>
            <a:ext cx="3960813" cy="923925"/>
          </a:xfrm>
          <a:prstGeom prst="rect">
            <a:avLst/>
          </a:prstGeom>
          <a:noFill/>
          <a:ln w="9525">
            <a:noFill/>
          </a:ln>
        </p:spPr>
        <p:txBody>
          <a:bodyPr anchor="t" anchorCtr="0">
            <a:spAutoFit/>
          </a:bodyPr>
          <a:p>
            <a:r>
              <a:rPr lang="en-US" altLang="zh-CN" dirty="0">
                <a:latin typeface="Times New Roman" panose="02020603050405020304" pitchFamily="18" charset="0"/>
                <a:ea typeface="华文楷体" panose="02010600040101010101" pitchFamily="2" charset="-122"/>
              </a:rPr>
              <a:t>JAVA</a:t>
            </a:r>
            <a:r>
              <a:rPr lang="zh-CN" altLang="en-US" dirty="0">
                <a:latin typeface="Times New Roman" panose="02020603050405020304" pitchFamily="18" charset="0"/>
                <a:ea typeface="华文楷体" panose="02010600040101010101" pitchFamily="2" charset="-122"/>
              </a:rPr>
              <a:t>是一门强类型语言</a:t>
            </a:r>
            <a:endParaRPr lang="en-US" altLang="zh-CN" dirty="0">
              <a:latin typeface="Times New Roman" panose="02020603050405020304" pitchFamily="18" charset="0"/>
              <a:ea typeface="华文楷体" panose="02010600040101010101" pitchFamily="2" charset="-122"/>
            </a:endParaRPr>
          </a:p>
          <a:p>
            <a:r>
              <a:rPr lang="zh-CN" altLang="en-US" dirty="0">
                <a:latin typeface="Times New Roman" panose="02020603050405020304" pitchFamily="18" charset="0"/>
                <a:ea typeface="华文楷体" panose="02010600040101010101" pitchFamily="2" charset="-122"/>
              </a:rPr>
              <a:t>     成员变量  </a:t>
            </a:r>
            <a:r>
              <a:rPr lang="en-US" altLang="zh-CN" dirty="0">
                <a:latin typeface="Times New Roman" panose="02020603050405020304" pitchFamily="18" charset="0"/>
                <a:ea typeface="华文楷体" panose="02010600040101010101" pitchFamily="2" charset="-122"/>
              </a:rPr>
              <a:t>--- </a:t>
            </a:r>
            <a:r>
              <a:rPr lang="zh-CN" altLang="en-US" dirty="0">
                <a:latin typeface="Times New Roman" panose="02020603050405020304" pitchFamily="18" charset="0"/>
                <a:ea typeface="华文楷体" panose="02010600040101010101" pitchFamily="2" charset="-122"/>
              </a:rPr>
              <a:t>系统赋默认值</a:t>
            </a:r>
            <a:endParaRPr lang="en-US" altLang="zh-CN" dirty="0">
              <a:latin typeface="Times New Roman" panose="02020603050405020304" pitchFamily="18" charset="0"/>
              <a:ea typeface="华文楷体" panose="02010600040101010101" pitchFamily="2" charset="-122"/>
            </a:endParaRPr>
          </a:p>
          <a:p>
            <a:r>
              <a:rPr lang="zh-CN" altLang="en-US" dirty="0">
                <a:latin typeface="Times New Roman" panose="02020603050405020304" pitchFamily="18" charset="0"/>
                <a:ea typeface="华文楷体" panose="02010600040101010101" pitchFamily="2" charset="-122"/>
              </a:rPr>
              <a:t>     局部变量  </a:t>
            </a:r>
            <a:r>
              <a:rPr lang="en-US" altLang="zh-CN" dirty="0">
                <a:latin typeface="Times New Roman" panose="02020603050405020304" pitchFamily="18" charset="0"/>
                <a:ea typeface="华文楷体" panose="02010600040101010101" pitchFamily="2" charset="-122"/>
              </a:rPr>
              <a:t>--- </a:t>
            </a:r>
            <a:r>
              <a:rPr lang="zh-CN" altLang="en-US" dirty="0">
                <a:latin typeface="Times New Roman" panose="02020603050405020304" pitchFamily="18" charset="0"/>
                <a:ea typeface="华文楷体" panose="02010600040101010101" pitchFamily="2" charset="-122"/>
              </a:rPr>
              <a:t>需要显示赋值</a:t>
            </a:r>
            <a:endParaRPr lang="zh-CN" altLang="en-US" dirty="0">
              <a:latin typeface="Times New Roman" panose="02020603050405020304" pitchFamily="18" charset="0"/>
              <a:ea typeface="华文楷体" panose="02010600040101010101" pitchFamily="2" charset="-122"/>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817"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grpSp>
        <p:nvGrpSpPr>
          <p:cNvPr id="34818" name="Group 5"/>
          <p:cNvGrpSpPr/>
          <p:nvPr/>
        </p:nvGrpSpPr>
        <p:grpSpPr>
          <a:xfrm>
            <a:off x="1141413" y="1773238"/>
            <a:ext cx="7391400" cy="3200400"/>
            <a:chOff x="-3" y="-3"/>
            <a:chExt cx="3254" cy="2538"/>
          </a:xfrm>
        </p:grpSpPr>
        <p:grpSp>
          <p:nvGrpSpPr>
            <p:cNvPr id="34819" name="Group 6"/>
            <p:cNvGrpSpPr/>
            <p:nvPr/>
          </p:nvGrpSpPr>
          <p:grpSpPr>
            <a:xfrm>
              <a:off x="0" y="0"/>
              <a:ext cx="3248" cy="2532"/>
              <a:chOff x="0" y="0"/>
              <a:chExt cx="3248" cy="2532"/>
            </a:xfrm>
          </p:grpSpPr>
          <p:grpSp>
            <p:nvGrpSpPr>
              <p:cNvPr id="34820" name="Group 7"/>
              <p:cNvGrpSpPr/>
              <p:nvPr/>
            </p:nvGrpSpPr>
            <p:grpSpPr>
              <a:xfrm>
                <a:off x="0" y="0"/>
                <a:ext cx="902" cy="422"/>
                <a:chOff x="0" y="0"/>
                <a:chExt cx="902" cy="422"/>
              </a:xfrm>
            </p:grpSpPr>
            <p:sp>
              <p:nvSpPr>
                <p:cNvPr id="34821" name="Rectangle 8"/>
                <p:cNvSpPr/>
                <p:nvPr/>
              </p:nvSpPr>
              <p:spPr>
                <a:xfrm>
                  <a:off x="43" y="0"/>
                  <a:ext cx="816" cy="422"/>
                </a:xfrm>
                <a:prstGeom prst="rect">
                  <a:avLst/>
                </a:prstGeom>
                <a:noFill/>
                <a:ln w="9525">
                  <a:noFill/>
                </a:ln>
              </p:spPr>
              <p:txBody>
                <a:bodyPr anchor="t" anchorCtr="0"/>
                <a:p>
                  <a:pPr algn="ctr"/>
                  <a:r>
                    <a:rPr lang="zh-CN" altLang="en-US" sz="2800" dirty="0">
                      <a:solidFill>
                        <a:srgbClr val="0000FF"/>
                      </a:solidFill>
                      <a:latin typeface="Times New Roman" panose="02020603050405020304" pitchFamily="18" charset="0"/>
                      <a:ea typeface="宋体" panose="02010600030101010101" pitchFamily="2" charset="-122"/>
                    </a:rPr>
                    <a:t>数据类型</a:t>
                  </a:r>
                  <a:endParaRPr lang="zh-CN" altLang="en-US" sz="2800" dirty="0">
                    <a:solidFill>
                      <a:srgbClr val="0000FF"/>
                    </a:solidFill>
                    <a:latin typeface="Times New Roman" panose="02020603050405020304" pitchFamily="18" charset="0"/>
                    <a:ea typeface="宋体" panose="02010600030101010101" pitchFamily="2" charset="-122"/>
                  </a:endParaRPr>
                </a:p>
              </p:txBody>
            </p:sp>
            <p:sp>
              <p:nvSpPr>
                <p:cNvPr id="34822" name="Rectangle 9"/>
                <p:cNvSpPr/>
                <p:nvPr/>
              </p:nvSpPr>
              <p:spPr>
                <a:xfrm>
                  <a:off x="0" y="0"/>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23" name="Group 10"/>
              <p:cNvGrpSpPr/>
              <p:nvPr/>
            </p:nvGrpSpPr>
            <p:grpSpPr>
              <a:xfrm>
                <a:off x="902" y="0"/>
                <a:ext cx="722" cy="422"/>
                <a:chOff x="902" y="0"/>
                <a:chExt cx="722" cy="422"/>
              </a:xfrm>
            </p:grpSpPr>
            <p:sp>
              <p:nvSpPr>
                <p:cNvPr id="34824" name="Rectangle 11"/>
                <p:cNvSpPr/>
                <p:nvPr/>
              </p:nvSpPr>
              <p:spPr>
                <a:xfrm>
                  <a:off x="945" y="0"/>
                  <a:ext cx="636" cy="422"/>
                </a:xfrm>
                <a:prstGeom prst="rect">
                  <a:avLst/>
                </a:prstGeom>
                <a:noFill/>
                <a:ln w="9525">
                  <a:noFill/>
                </a:ln>
              </p:spPr>
              <p:txBody>
                <a:bodyPr anchor="t" anchorCtr="0"/>
                <a:p>
                  <a:pPr algn="ctr"/>
                  <a:r>
                    <a:rPr lang="zh-CN" altLang="en-US" sz="2800" dirty="0">
                      <a:solidFill>
                        <a:srgbClr val="0000FF"/>
                      </a:solidFill>
                      <a:latin typeface="Times New Roman" panose="02020603050405020304" pitchFamily="18" charset="0"/>
                      <a:ea typeface="宋体" panose="02010600030101010101" pitchFamily="2" charset="-122"/>
                    </a:rPr>
                    <a:t>初始值</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34825" name="Rectangle 12"/>
                <p:cNvSpPr/>
                <p:nvPr/>
              </p:nvSpPr>
              <p:spPr>
                <a:xfrm>
                  <a:off x="902" y="0"/>
                  <a:ext cx="72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26" name="Group 13"/>
              <p:cNvGrpSpPr/>
              <p:nvPr/>
            </p:nvGrpSpPr>
            <p:grpSpPr>
              <a:xfrm>
                <a:off x="1624" y="0"/>
                <a:ext cx="902" cy="422"/>
                <a:chOff x="1624" y="0"/>
                <a:chExt cx="902" cy="422"/>
              </a:xfrm>
            </p:grpSpPr>
            <p:sp>
              <p:nvSpPr>
                <p:cNvPr id="34827" name="Rectangle 14"/>
                <p:cNvSpPr/>
                <p:nvPr/>
              </p:nvSpPr>
              <p:spPr>
                <a:xfrm>
                  <a:off x="1667" y="0"/>
                  <a:ext cx="816" cy="422"/>
                </a:xfrm>
                <a:prstGeom prst="rect">
                  <a:avLst/>
                </a:prstGeom>
                <a:noFill/>
                <a:ln w="9525">
                  <a:noFill/>
                </a:ln>
              </p:spPr>
              <p:txBody>
                <a:bodyPr anchor="t" anchorCtr="0"/>
                <a:p>
                  <a:pPr algn="ctr"/>
                  <a:r>
                    <a:rPr lang="zh-CN" altLang="en-US" sz="2800" dirty="0">
                      <a:solidFill>
                        <a:srgbClr val="0000FF"/>
                      </a:solidFill>
                      <a:latin typeface="Times New Roman" panose="02020603050405020304" pitchFamily="18" charset="0"/>
                      <a:ea typeface="宋体" panose="02010600030101010101" pitchFamily="2" charset="-122"/>
                    </a:rPr>
                    <a:t>数据类型</a:t>
                  </a:r>
                  <a:endParaRPr lang="zh-CN" altLang="en-US" sz="2800" dirty="0">
                    <a:solidFill>
                      <a:srgbClr val="0000FF"/>
                    </a:solidFill>
                    <a:latin typeface="Times New Roman" panose="02020603050405020304" pitchFamily="18" charset="0"/>
                    <a:ea typeface="宋体" panose="02010600030101010101" pitchFamily="2" charset="-122"/>
                  </a:endParaRPr>
                </a:p>
              </p:txBody>
            </p:sp>
            <p:sp>
              <p:nvSpPr>
                <p:cNvPr id="34828" name="Rectangle 15"/>
                <p:cNvSpPr/>
                <p:nvPr/>
              </p:nvSpPr>
              <p:spPr>
                <a:xfrm>
                  <a:off x="1624" y="0"/>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29" name="Group 16"/>
              <p:cNvGrpSpPr/>
              <p:nvPr/>
            </p:nvGrpSpPr>
            <p:grpSpPr>
              <a:xfrm>
                <a:off x="2526" y="0"/>
                <a:ext cx="722" cy="422"/>
                <a:chOff x="2526" y="0"/>
                <a:chExt cx="722" cy="422"/>
              </a:xfrm>
            </p:grpSpPr>
            <p:sp>
              <p:nvSpPr>
                <p:cNvPr id="34830" name="Rectangle 17"/>
                <p:cNvSpPr/>
                <p:nvPr/>
              </p:nvSpPr>
              <p:spPr>
                <a:xfrm>
                  <a:off x="2569" y="0"/>
                  <a:ext cx="636" cy="422"/>
                </a:xfrm>
                <a:prstGeom prst="rect">
                  <a:avLst/>
                </a:prstGeom>
                <a:noFill/>
                <a:ln w="9525">
                  <a:noFill/>
                </a:ln>
              </p:spPr>
              <p:txBody>
                <a:bodyPr anchor="t" anchorCtr="0"/>
                <a:p>
                  <a:pPr algn="ctr"/>
                  <a:r>
                    <a:rPr lang="zh-CN" altLang="en-US" sz="2800" dirty="0">
                      <a:solidFill>
                        <a:srgbClr val="0000FF"/>
                      </a:solidFill>
                      <a:latin typeface="Times New Roman" panose="02020603050405020304" pitchFamily="18" charset="0"/>
                      <a:ea typeface="宋体" panose="02010600030101010101" pitchFamily="2" charset="-122"/>
                    </a:rPr>
                    <a:t>初始值</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34831" name="Rectangle 18"/>
                <p:cNvSpPr/>
                <p:nvPr/>
              </p:nvSpPr>
              <p:spPr>
                <a:xfrm>
                  <a:off x="2526" y="0"/>
                  <a:ext cx="72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32" name="Group 19"/>
              <p:cNvGrpSpPr/>
              <p:nvPr/>
            </p:nvGrpSpPr>
            <p:grpSpPr>
              <a:xfrm>
                <a:off x="0" y="422"/>
                <a:ext cx="902" cy="422"/>
                <a:chOff x="0" y="422"/>
                <a:chExt cx="902" cy="422"/>
              </a:xfrm>
            </p:grpSpPr>
            <p:sp>
              <p:nvSpPr>
                <p:cNvPr id="34833" name="Rectangle 20"/>
                <p:cNvSpPr/>
                <p:nvPr/>
              </p:nvSpPr>
              <p:spPr>
                <a:xfrm>
                  <a:off x="43" y="422"/>
                  <a:ext cx="816" cy="422"/>
                </a:xfrm>
                <a:prstGeom prst="rect">
                  <a:avLst/>
                </a:prstGeom>
                <a:noFill/>
                <a:ln w="9525">
                  <a:noFill/>
                </a:ln>
              </p:spPr>
              <p:txBody>
                <a:bodyPr anchor="t" anchorCtr="0"/>
                <a:p>
                  <a:pPr algn="ctr"/>
                  <a:r>
                    <a:rPr lang="en-US" altLang="zh-CN" sz="2800" b="1" dirty="0">
                      <a:solidFill>
                        <a:srgbClr val="0000FF"/>
                      </a:solidFill>
                      <a:latin typeface="Times New Roman" panose="02020603050405020304" pitchFamily="18" charset="0"/>
                      <a:ea typeface="宋体" panose="02010600030101010101" pitchFamily="2" charset="-122"/>
                    </a:rPr>
                    <a:t>boolean</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34834" name="Rectangle 21"/>
                <p:cNvSpPr/>
                <p:nvPr/>
              </p:nvSpPr>
              <p:spPr>
                <a:xfrm>
                  <a:off x="0" y="422"/>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35" name="Group 22"/>
              <p:cNvGrpSpPr/>
              <p:nvPr/>
            </p:nvGrpSpPr>
            <p:grpSpPr>
              <a:xfrm>
                <a:off x="902" y="422"/>
                <a:ext cx="722" cy="422"/>
                <a:chOff x="902" y="422"/>
                <a:chExt cx="722" cy="422"/>
              </a:xfrm>
            </p:grpSpPr>
            <p:sp>
              <p:nvSpPr>
                <p:cNvPr id="34836" name="Rectangle 23"/>
                <p:cNvSpPr/>
                <p:nvPr/>
              </p:nvSpPr>
              <p:spPr>
                <a:xfrm>
                  <a:off x="945" y="422"/>
                  <a:ext cx="636" cy="422"/>
                </a:xfrm>
                <a:prstGeom prst="rect">
                  <a:avLst/>
                </a:prstGeom>
                <a:noFill/>
                <a:ln w="9525">
                  <a:noFill/>
                </a:ln>
              </p:spPr>
              <p:txBody>
                <a:bodyPr anchor="t" anchorCtr="0"/>
                <a:p>
                  <a:pPr algn="ctr"/>
                  <a:r>
                    <a:rPr lang="en-US" altLang="zh-CN" sz="2800" b="1" dirty="0">
                      <a:solidFill>
                        <a:srgbClr val="000000"/>
                      </a:solidFill>
                      <a:latin typeface="Times New Roman" panose="02020603050405020304" pitchFamily="18" charset="0"/>
                      <a:ea typeface="宋体" panose="02010600030101010101" pitchFamily="2" charset="-122"/>
                    </a:rPr>
                    <a:t>false</a:t>
                  </a:r>
                  <a:endParaRPr lang="en-US" altLang="zh-CN" sz="2800" b="1" dirty="0">
                    <a:solidFill>
                      <a:srgbClr val="000000"/>
                    </a:solidFill>
                    <a:latin typeface="Times New Roman" panose="02020603050405020304" pitchFamily="18" charset="0"/>
                    <a:ea typeface="宋体" panose="02010600030101010101" pitchFamily="2" charset="-122"/>
                  </a:endParaRPr>
                </a:p>
                <a:p>
                  <a:pPr algn="just" eaLnBrk="0" hangingPunct="0"/>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34837" name="Rectangle 24"/>
                <p:cNvSpPr/>
                <p:nvPr/>
              </p:nvSpPr>
              <p:spPr>
                <a:xfrm>
                  <a:off x="902" y="422"/>
                  <a:ext cx="72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38" name="Group 25"/>
              <p:cNvGrpSpPr/>
              <p:nvPr/>
            </p:nvGrpSpPr>
            <p:grpSpPr>
              <a:xfrm>
                <a:off x="1624" y="422"/>
                <a:ext cx="902" cy="422"/>
                <a:chOff x="1624" y="422"/>
                <a:chExt cx="902" cy="422"/>
              </a:xfrm>
            </p:grpSpPr>
            <p:sp>
              <p:nvSpPr>
                <p:cNvPr id="34839" name="Rectangle 26"/>
                <p:cNvSpPr/>
                <p:nvPr/>
              </p:nvSpPr>
              <p:spPr>
                <a:xfrm>
                  <a:off x="1667" y="422"/>
                  <a:ext cx="816" cy="422"/>
                </a:xfrm>
                <a:prstGeom prst="rect">
                  <a:avLst/>
                </a:prstGeom>
                <a:noFill/>
                <a:ln w="9525">
                  <a:noFill/>
                </a:ln>
              </p:spPr>
              <p:txBody>
                <a:bodyPr anchor="t" anchorCtr="0"/>
                <a:p>
                  <a:pPr algn="ctr"/>
                  <a:r>
                    <a:rPr lang="en-US" altLang="zh-CN" sz="2800" b="1" dirty="0">
                      <a:solidFill>
                        <a:srgbClr val="0000FF"/>
                      </a:solidFill>
                      <a:latin typeface="Times New Roman" panose="02020603050405020304" pitchFamily="18" charset="0"/>
                      <a:ea typeface="宋体" panose="02010600030101010101" pitchFamily="2" charset="-122"/>
                    </a:rPr>
                    <a:t>long</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34840" name="Rectangle 27"/>
                <p:cNvSpPr/>
                <p:nvPr/>
              </p:nvSpPr>
              <p:spPr>
                <a:xfrm>
                  <a:off x="1624" y="422"/>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41" name="Group 28"/>
              <p:cNvGrpSpPr/>
              <p:nvPr/>
            </p:nvGrpSpPr>
            <p:grpSpPr>
              <a:xfrm>
                <a:off x="2526" y="422"/>
                <a:ext cx="722" cy="422"/>
                <a:chOff x="2526" y="422"/>
                <a:chExt cx="722" cy="422"/>
              </a:xfrm>
            </p:grpSpPr>
            <p:sp>
              <p:nvSpPr>
                <p:cNvPr id="34842" name="Rectangle 29"/>
                <p:cNvSpPr/>
                <p:nvPr/>
              </p:nvSpPr>
              <p:spPr>
                <a:xfrm>
                  <a:off x="2569" y="422"/>
                  <a:ext cx="636" cy="422"/>
                </a:xfrm>
                <a:prstGeom prst="rect">
                  <a:avLst/>
                </a:prstGeom>
                <a:noFill/>
                <a:ln w="9525">
                  <a:noFill/>
                </a:ln>
              </p:spPr>
              <p:txBody>
                <a:bodyPr anchor="t" anchorCtr="0"/>
                <a:p>
                  <a:pPr algn="ctr"/>
                  <a:r>
                    <a:rPr lang="en-US" altLang="zh-CN" sz="2800" b="1" dirty="0">
                      <a:solidFill>
                        <a:srgbClr val="000000"/>
                      </a:solidFill>
                      <a:latin typeface="Times New Roman" panose="02020603050405020304" pitchFamily="18" charset="0"/>
                      <a:ea typeface="宋体" panose="02010600030101010101" pitchFamily="2" charset="-122"/>
                    </a:rPr>
                    <a:t>0L</a:t>
                  </a:r>
                  <a:endParaRPr lang="en-US" altLang="zh-CN" sz="2400" dirty="0">
                    <a:solidFill>
                      <a:srgbClr val="000000"/>
                    </a:solidFill>
                    <a:latin typeface="Times New Roman" panose="02020603050405020304" pitchFamily="18" charset="0"/>
                    <a:ea typeface="宋体" panose="02010600030101010101" pitchFamily="2" charset="-122"/>
                  </a:endParaRPr>
                </a:p>
              </p:txBody>
            </p:sp>
            <p:sp>
              <p:nvSpPr>
                <p:cNvPr id="34843" name="Rectangle 30"/>
                <p:cNvSpPr/>
                <p:nvPr/>
              </p:nvSpPr>
              <p:spPr>
                <a:xfrm>
                  <a:off x="2526" y="422"/>
                  <a:ext cx="72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44" name="Group 31"/>
              <p:cNvGrpSpPr/>
              <p:nvPr/>
            </p:nvGrpSpPr>
            <p:grpSpPr>
              <a:xfrm>
                <a:off x="0" y="844"/>
                <a:ext cx="902" cy="422"/>
                <a:chOff x="0" y="844"/>
                <a:chExt cx="902" cy="422"/>
              </a:xfrm>
            </p:grpSpPr>
            <p:sp>
              <p:nvSpPr>
                <p:cNvPr id="34845" name="Rectangle 32"/>
                <p:cNvSpPr/>
                <p:nvPr/>
              </p:nvSpPr>
              <p:spPr>
                <a:xfrm>
                  <a:off x="43" y="844"/>
                  <a:ext cx="816" cy="422"/>
                </a:xfrm>
                <a:prstGeom prst="rect">
                  <a:avLst/>
                </a:prstGeom>
                <a:noFill/>
                <a:ln w="9525">
                  <a:noFill/>
                </a:ln>
              </p:spPr>
              <p:txBody>
                <a:bodyPr anchor="t" anchorCtr="0"/>
                <a:p>
                  <a:pPr algn="ctr"/>
                  <a:r>
                    <a:rPr lang="en-US" altLang="zh-CN" sz="2800" b="1" dirty="0">
                      <a:solidFill>
                        <a:srgbClr val="0000FF"/>
                      </a:solidFill>
                      <a:latin typeface="Times New Roman" panose="02020603050405020304" pitchFamily="18" charset="0"/>
                      <a:ea typeface="宋体" panose="02010600030101010101" pitchFamily="2" charset="-122"/>
                    </a:rPr>
                    <a:t>char</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34846" name="Rectangle 33"/>
                <p:cNvSpPr/>
                <p:nvPr/>
              </p:nvSpPr>
              <p:spPr>
                <a:xfrm>
                  <a:off x="0" y="844"/>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47" name="Group 34"/>
              <p:cNvGrpSpPr/>
              <p:nvPr/>
            </p:nvGrpSpPr>
            <p:grpSpPr>
              <a:xfrm>
                <a:off x="902" y="844"/>
                <a:ext cx="722" cy="422"/>
                <a:chOff x="902" y="844"/>
                <a:chExt cx="722" cy="422"/>
              </a:xfrm>
            </p:grpSpPr>
            <p:sp>
              <p:nvSpPr>
                <p:cNvPr id="34848" name="Rectangle 35"/>
                <p:cNvSpPr/>
                <p:nvPr/>
              </p:nvSpPr>
              <p:spPr>
                <a:xfrm>
                  <a:off x="945" y="844"/>
                  <a:ext cx="636" cy="422"/>
                </a:xfrm>
                <a:prstGeom prst="rect">
                  <a:avLst/>
                </a:prstGeom>
                <a:noFill/>
                <a:ln w="9525">
                  <a:noFill/>
                </a:ln>
              </p:spPr>
              <p:txBody>
                <a:bodyPr anchor="t" anchorCtr="0"/>
                <a:p>
                  <a:pPr algn="ctr"/>
                  <a:r>
                    <a:rPr lang="en-US" altLang="zh-CN" sz="2800" b="1" dirty="0">
                      <a:solidFill>
                        <a:srgbClr val="000000"/>
                      </a:solidFill>
                      <a:latin typeface="Times New Roman" panose="02020603050405020304" pitchFamily="18" charset="0"/>
                      <a:ea typeface="宋体" panose="02010600030101010101" pitchFamily="2" charset="-122"/>
                    </a:rPr>
                    <a:t>‘\u0000’</a:t>
                  </a:r>
                  <a:endParaRPr lang="en-US" altLang="zh-CN" sz="2400" dirty="0">
                    <a:solidFill>
                      <a:srgbClr val="000000"/>
                    </a:solidFill>
                    <a:latin typeface="Times New Roman" panose="02020603050405020304" pitchFamily="18" charset="0"/>
                    <a:ea typeface="宋体" panose="02010600030101010101" pitchFamily="2" charset="-122"/>
                  </a:endParaRPr>
                </a:p>
              </p:txBody>
            </p:sp>
            <p:sp>
              <p:nvSpPr>
                <p:cNvPr id="34849" name="Rectangle 36"/>
                <p:cNvSpPr/>
                <p:nvPr/>
              </p:nvSpPr>
              <p:spPr>
                <a:xfrm>
                  <a:off x="902" y="844"/>
                  <a:ext cx="72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50" name="Group 37"/>
              <p:cNvGrpSpPr/>
              <p:nvPr/>
            </p:nvGrpSpPr>
            <p:grpSpPr>
              <a:xfrm>
                <a:off x="1624" y="844"/>
                <a:ext cx="902" cy="422"/>
                <a:chOff x="1624" y="844"/>
                <a:chExt cx="902" cy="422"/>
              </a:xfrm>
            </p:grpSpPr>
            <p:sp>
              <p:nvSpPr>
                <p:cNvPr id="34851" name="Rectangle 38"/>
                <p:cNvSpPr/>
                <p:nvPr/>
              </p:nvSpPr>
              <p:spPr>
                <a:xfrm>
                  <a:off x="1667" y="844"/>
                  <a:ext cx="816" cy="422"/>
                </a:xfrm>
                <a:prstGeom prst="rect">
                  <a:avLst/>
                </a:prstGeom>
                <a:noFill/>
                <a:ln w="9525">
                  <a:noFill/>
                </a:ln>
              </p:spPr>
              <p:txBody>
                <a:bodyPr anchor="t" anchorCtr="0"/>
                <a:p>
                  <a:pPr algn="ctr"/>
                  <a:r>
                    <a:rPr lang="en-US" altLang="zh-CN" sz="2800" b="1" dirty="0">
                      <a:solidFill>
                        <a:srgbClr val="0000FF"/>
                      </a:solidFill>
                      <a:latin typeface="Times New Roman" panose="02020603050405020304" pitchFamily="18" charset="0"/>
                      <a:ea typeface="宋体" panose="02010600030101010101" pitchFamily="2" charset="-122"/>
                    </a:rPr>
                    <a:t>float</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34852" name="Rectangle 39"/>
                <p:cNvSpPr/>
                <p:nvPr/>
              </p:nvSpPr>
              <p:spPr>
                <a:xfrm>
                  <a:off x="1624" y="844"/>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53" name="Group 40"/>
              <p:cNvGrpSpPr/>
              <p:nvPr/>
            </p:nvGrpSpPr>
            <p:grpSpPr>
              <a:xfrm>
                <a:off x="2526" y="844"/>
                <a:ext cx="722" cy="422"/>
                <a:chOff x="2526" y="844"/>
                <a:chExt cx="722" cy="422"/>
              </a:xfrm>
            </p:grpSpPr>
            <p:sp>
              <p:nvSpPr>
                <p:cNvPr id="34854" name="Rectangle 41"/>
                <p:cNvSpPr/>
                <p:nvPr/>
              </p:nvSpPr>
              <p:spPr>
                <a:xfrm>
                  <a:off x="2569" y="844"/>
                  <a:ext cx="636" cy="422"/>
                </a:xfrm>
                <a:prstGeom prst="rect">
                  <a:avLst/>
                </a:prstGeom>
                <a:noFill/>
                <a:ln w="9525">
                  <a:noFill/>
                </a:ln>
              </p:spPr>
              <p:txBody>
                <a:bodyPr anchor="t" anchorCtr="0"/>
                <a:p>
                  <a:pPr algn="ctr"/>
                  <a:r>
                    <a:rPr lang="en-US" altLang="zh-CN" sz="2800" b="1" dirty="0">
                      <a:solidFill>
                        <a:srgbClr val="000000"/>
                      </a:solidFill>
                      <a:latin typeface="Times New Roman" panose="02020603050405020304" pitchFamily="18" charset="0"/>
                      <a:ea typeface="宋体" panose="02010600030101010101" pitchFamily="2" charset="-122"/>
                    </a:rPr>
                    <a:t>0.0f</a:t>
                  </a:r>
                  <a:endParaRPr lang="en-US" altLang="zh-CN" sz="2800" b="1" dirty="0">
                    <a:solidFill>
                      <a:srgbClr val="000000"/>
                    </a:solidFill>
                    <a:latin typeface="Times New Roman" panose="02020603050405020304" pitchFamily="18" charset="0"/>
                    <a:ea typeface="宋体" panose="02010600030101010101" pitchFamily="2" charset="-122"/>
                  </a:endParaRPr>
                </a:p>
              </p:txBody>
            </p:sp>
            <p:sp>
              <p:nvSpPr>
                <p:cNvPr id="34855" name="Rectangle 42"/>
                <p:cNvSpPr/>
                <p:nvPr/>
              </p:nvSpPr>
              <p:spPr>
                <a:xfrm>
                  <a:off x="2526" y="844"/>
                  <a:ext cx="72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56" name="Group 43"/>
              <p:cNvGrpSpPr/>
              <p:nvPr/>
            </p:nvGrpSpPr>
            <p:grpSpPr>
              <a:xfrm>
                <a:off x="0" y="1266"/>
                <a:ext cx="902" cy="422"/>
                <a:chOff x="0" y="1266"/>
                <a:chExt cx="902" cy="422"/>
              </a:xfrm>
            </p:grpSpPr>
            <p:sp>
              <p:nvSpPr>
                <p:cNvPr id="34857" name="Rectangle 44"/>
                <p:cNvSpPr/>
                <p:nvPr/>
              </p:nvSpPr>
              <p:spPr>
                <a:xfrm>
                  <a:off x="43" y="1266"/>
                  <a:ext cx="816" cy="422"/>
                </a:xfrm>
                <a:prstGeom prst="rect">
                  <a:avLst/>
                </a:prstGeom>
                <a:noFill/>
                <a:ln w="9525">
                  <a:noFill/>
                </a:ln>
              </p:spPr>
              <p:txBody>
                <a:bodyPr anchor="t" anchorCtr="0"/>
                <a:p>
                  <a:pPr algn="ctr"/>
                  <a:r>
                    <a:rPr lang="en-US" altLang="zh-CN" sz="2800" b="1" dirty="0">
                      <a:solidFill>
                        <a:srgbClr val="0000FF"/>
                      </a:solidFill>
                      <a:latin typeface="Times New Roman" panose="02020603050405020304" pitchFamily="18" charset="0"/>
                      <a:ea typeface="宋体" panose="02010600030101010101" pitchFamily="2" charset="-122"/>
                    </a:rPr>
                    <a:t>byte</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34858" name="Rectangle 45"/>
                <p:cNvSpPr/>
                <p:nvPr/>
              </p:nvSpPr>
              <p:spPr>
                <a:xfrm>
                  <a:off x="0" y="1266"/>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59" name="Group 46"/>
              <p:cNvGrpSpPr/>
              <p:nvPr/>
            </p:nvGrpSpPr>
            <p:grpSpPr>
              <a:xfrm>
                <a:off x="902" y="1266"/>
                <a:ext cx="722" cy="422"/>
                <a:chOff x="902" y="1266"/>
                <a:chExt cx="722" cy="422"/>
              </a:xfrm>
            </p:grpSpPr>
            <p:sp>
              <p:nvSpPr>
                <p:cNvPr id="34860" name="Rectangle 47"/>
                <p:cNvSpPr/>
                <p:nvPr/>
              </p:nvSpPr>
              <p:spPr>
                <a:xfrm>
                  <a:off x="945" y="1266"/>
                  <a:ext cx="636" cy="422"/>
                </a:xfrm>
                <a:prstGeom prst="rect">
                  <a:avLst/>
                </a:prstGeom>
                <a:noFill/>
                <a:ln w="9525">
                  <a:noFill/>
                </a:ln>
              </p:spPr>
              <p:txBody>
                <a:bodyPr anchor="t" anchorCtr="0"/>
                <a:p>
                  <a:pPr algn="ctr"/>
                  <a:r>
                    <a:rPr lang="en-US" altLang="zh-CN" sz="2800" b="1" dirty="0">
                      <a:solidFill>
                        <a:srgbClr val="000000"/>
                      </a:solidFill>
                      <a:latin typeface="Times New Roman" panose="02020603050405020304" pitchFamily="18" charset="0"/>
                      <a:ea typeface="宋体" panose="02010600030101010101" pitchFamily="2" charset="-122"/>
                    </a:rPr>
                    <a:t>0</a:t>
                  </a:r>
                  <a:endParaRPr lang="en-US" altLang="zh-CN" sz="2400" dirty="0">
                    <a:solidFill>
                      <a:srgbClr val="000000"/>
                    </a:solidFill>
                    <a:latin typeface="Times New Roman" panose="02020603050405020304" pitchFamily="18" charset="0"/>
                    <a:ea typeface="宋体" panose="02010600030101010101" pitchFamily="2" charset="-122"/>
                  </a:endParaRPr>
                </a:p>
              </p:txBody>
            </p:sp>
            <p:sp>
              <p:nvSpPr>
                <p:cNvPr id="34861" name="Rectangle 48"/>
                <p:cNvSpPr/>
                <p:nvPr/>
              </p:nvSpPr>
              <p:spPr>
                <a:xfrm>
                  <a:off x="902" y="1266"/>
                  <a:ext cx="72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62" name="Group 49"/>
              <p:cNvGrpSpPr/>
              <p:nvPr/>
            </p:nvGrpSpPr>
            <p:grpSpPr>
              <a:xfrm>
                <a:off x="1624" y="1266"/>
                <a:ext cx="902" cy="422"/>
                <a:chOff x="1624" y="1266"/>
                <a:chExt cx="902" cy="422"/>
              </a:xfrm>
            </p:grpSpPr>
            <p:sp>
              <p:nvSpPr>
                <p:cNvPr id="34863" name="Rectangle 50"/>
                <p:cNvSpPr/>
                <p:nvPr/>
              </p:nvSpPr>
              <p:spPr>
                <a:xfrm>
                  <a:off x="1667" y="1266"/>
                  <a:ext cx="816" cy="422"/>
                </a:xfrm>
                <a:prstGeom prst="rect">
                  <a:avLst/>
                </a:prstGeom>
                <a:noFill/>
                <a:ln w="9525">
                  <a:noFill/>
                </a:ln>
              </p:spPr>
              <p:txBody>
                <a:bodyPr anchor="t" anchorCtr="0"/>
                <a:p>
                  <a:pPr algn="ctr"/>
                  <a:r>
                    <a:rPr lang="en-US" altLang="zh-CN" sz="2800" b="1" dirty="0">
                      <a:solidFill>
                        <a:srgbClr val="0000FF"/>
                      </a:solidFill>
                      <a:latin typeface="Times New Roman" panose="02020603050405020304" pitchFamily="18" charset="0"/>
                      <a:ea typeface="宋体" panose="02010600030101010101" pitchFamily="2" charset="-122"/>
                    </a:rPr>
                    <a:t>double</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34864" name="Rectangle 51"/>
                <p:cNvSpPr/>
                <p:nvPr/>
              </p:nvSpPr>
              <p:spPr>
                <a:xfrm>
                  <a:off x="1624" y="1266"/>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65" name="Group 52"/>
              <p:cNvGrpSpPr/>
              <p:nvPr/>
            </p:nvGrpSpPr>
            <p:grpSpPr>
              <a:xfrm>
                <a:off x="2526" y="1266"/>
                <a:ext cx="722" cy="422"/>
                <a:chOff x="2526" y="1266"/>
                <a:chExt cx="722" cy="422"/>
              </a:xfrm>
            </p:grpSpPr>
            <p:sp>
              <p:nvSpPr>
                <p:cNvPr id="34866" name="Rectangle 53"/>
                <p:cNvSpPr/>
                <p:nvPr/>
              </p:nvSpPr>
              <p:spPr>
                <a:xfrm>
                  <a:off x="2569" y="1266"/>
                  <a:ext cx="636" cy="422"/>
                </a:xfrm>
                <a:prstGeom prst="rect">
                  <a:avLst/>
                </a:prstGeom>
                <a:noFill/>
                <a:ln w="9525">
                  <a:noFill/>
                </a:ln>
              </p:spPr>
              <p:txBody>
                <a:bodyPr anchor="t" anchorCtr="0"/>
                <a:p>
                  <a:pPr algn="ctr"/>
                  <a:r>
                    <a:rPr lang="en-US" altLang="zh-CN" sz="2800" b="1" dirty="0">
                      <a:solidFill>
                        <a:srgbClr val="000000"/>
                      </a:solidFill>
                      <a:latin typeface="Times New Roman" panose="02020603050405020304" pitchFamily="18" charset="0"/>
                      <a:ea typeface="宋体" panose="02010600030101010101" pitchFamily="2" charset="-122"/>
                    </a:rPr>
                    <a:t>0.0d</a:t>
                  </a:r>
                  <a:endParaRPr lang="en-US" altLang="zh-CN" sz="2800" b="1" dirty="0">
                    <a:solidFill>
                      <a:srgbClr val="000000"/>
                    </a:solidFill>
                    <a:latin typeface="Times New Roman" panose="02020603050405020304" pitchFamily="18" charset="0"/>
                    <a:ea typeface="宋体" panose="02010600030101010101" pitchFamily="2" charset="-122"/>
                  </a:endParaRPr>
                </a:p>
              </p:txBody>
            </p:sp>
            <p:sp>
              <p:nvSpPr>
                <p:cNvPr id="34867" name="Rectangle 54"/>
                <p:cNvSpPr/>
                <p:nvPr/>
              </p:nvSpPr>
              <p:spPr>
                <a:xfrm>
                  <a:off x="2526" y="1266"/>
                  <a:ext cx="72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68" name="Group 55"/>
              <p:cNvGrpSpPr/>
              <p:nvPr/>
            </p:nvGrpSpPr>
            <p:grpSpPr>
              <a:xfrm>
                <a:off x="0" y="1688"/>
                <a:ext cx="902" cy="422"/>
                <a:chOff x="0" y="1688"/>
                <a:chExt cx="902" cy="422"/>
              </a:xfrm>
            </p:grpSpPr>
            <p:sp>
              <p:nvSpPr>
                <p:cNvPr id="34869" name="Rectangle 56"/>
                <p:cNvSpPr/>
                <p:nvPr/>
              </p:nvSpPr>
              <p:spPr>
                <a:xfrm>
                  <a:off x="43" y="1688"/>
                  <a:ext cx="816" cy="422"/>
                </a:xfrm>
                <a:prstGeom prst="rect">
                  <a:avLst/>
                </a:prstGeom>
                <a:noFill/>
                <a:ln w="9525">
                  <a:noFill/>
                </a:ln>
              </p:spPr>
              <p:txBody>
                <a:bodyPr anchor="t" anchorCtr="0"/>
                <a:p>
                  <a:pPr algn="ctr"/>
                  <a:r>
                    <a:rPr lang="en-US" altLang="zh-CN" sz="2800" b="1" dirty="0">
                      <a:solidFill>
                        <a:srgbClr val="0000FF"/>
                      </a:solidFill>
                      <a:latin typeface="Times New Roman" panose="02020603050405020304" pitchFamily="18" charset="0"/>
                      <a:ea typeface="宋体" panose="02010600030101010101" pitchFamily="2" charset="-122"/>
                    </a:rPr>
                    <a:t>short</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34870" name="Rectangle 57"/>
                <p:cNvSpPr/>
                <p:nvPr/>
              </p:nvSpPr>
              <p:spPr>
                <a:xfrm>
                  <a:off x="0" y="1688"/>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71" name="Group 58"/>
              <p:cNvGrpSpPr/>
              <p:nvPr/>
            </p:nvGrpSpPr>
            <p:grpSpPr>
              <a:xfrm>
                <a:off x="902" y="1688"/>
                <a:ext cx="722" cy="422"/>
                <a:chOff x="902" y="1688"/>
                <a:chExt cx="722" cy="422"/>
              </a:xfrm>
            </p:grpSpPr>
            <p:sp>
              <p:nvSpPr>
                <p:cNvPr id="34872" name="Rectangle 59"/>
                <p:cNvSpPr/>
                <p:nvPr/>
              </p:nvSpPr>
              <p:spPr>
                <a:xfrm>
                  <a:off x="945" y="1688"/>
                  <a:ext cx="636" cy="422"/>
                </a:xfrm>
                <a:prstGeom prst="rect">
                  <a:avLst/>
                </a:prstGeom>
                <a:noFill/>
                <a:ln w="9525">
                  <a:noFill/>
                </a:ln>
              </p:spPr>
              <p:txBody>
                <a:bodyPr anchor="t" anchorCtr="0"/>
                <a:p>
                  <a:pPr algn="ctr"/>
                  <a:r>
                    <a:rPr lang="en-US" altLang="zh-CN" sz="2800" b="1" dirty="0">
                      <a:solidFill>
                        <a:srgbClr val="000000"/>
                      </a:solidFill>
                      <a:latin typeface="Times New Roman" panose="02020603050405020304" pitchFamily="18" charset="0"/>
                      <a:ea typeface="宋体" panose="02010600030101010101" pitchFamily="2" charset="-122"/>
                    </a:rPr>
                    <a:t>0</a:t>
                  </a:r>
                  <a:endParaRPr lang="en-US" altLang="zh-CN" sz="2400" dirty="0">
                    <a:solidFill>
                      <a:srgbClr val="000000"/>
                    </a:solidFill>
                    <a:latin typeface="Times New Roman" panose="02020603050405020304" pitchFamily="18" charset="0"/>
                    <a:ea typeface="宋体" panose="02010600030101010101" pitchFamily="2" charset="-122"/>
                  </a:endParaRPr>
                </a:p>
              </p:txBody>
            </p:sp>
            <p:sp>
              <p:nvSpPr>
                <p:cNvPr id="34873" name="Rectangle 60"/>
                <p:cNvSpPr/>
                <p:nvPr/>
              </p:nvSpPr>
              <p:spPr>
                <a:xfrm>
                  <a:off x="902" y="1688"/>
                  <a:ext cx="72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zh-CN" dirty="0">
                    <a:solidFill>
                      <a:srgbClr val="000000"/>
                    </a:solidFill>
                    <a:latin typeface="Arial" panose="020B0604020202020204" pitchFamily="34" charset="0"/>
                    <a:ea typeface="宋体" panose="02010600030101010101" pitchFamily="2" charset="-122"/>
                  </a:endParaRPr>
                </a:p>
              </p:txBody>
            </p:sp>
          </p:grpSp>
          <p:grpSp>
            <p:nvGrpSpPr>
              <p:cNvPr id="34874" name="Group 61"/>
              <p:cNvGrpSpPr/>
              <p:nvPr/>
            </p:nvGrpSpPr>
            <p:grpSpPr>
              <a:xfrm>
                <a:off x="1624" y="1688"/>
                <a:ext cx="902" cy="844"/>
                <a:chOff x="1624" y="1688"/>
                <a:chExt cx="902" cy="844"/>
              </a:xfrm>
            </p:grpSpPr>
            <p:sp>
              <p:nvSpPr>
                <p:cNvPr id="34875" name="Rectangle 62"/>
                <p:cNvSpPr/>
                <p:nvPr/>
              </p:nvSpPr>
              <p:spPr>
                <a:xfrm>
                  <a:off x="1667" y="1688"/>
                  <a:ext cx="816" cy="844"/>
                </a:xfrm>
                <a:prstGeom prst="rect">
                  <a:avLst/>
                </a:prstGeom>
                <a:noFill/>
                <a:ln w="9525">
                  <a:noFill/>
                </a:ln>
              </p:spPr>
              <p:txBody>
                <a:bodyPr anchor="t" anchorCtr="0"/>
                <a:p>
                  <a:pPr algn="ctr"/>
                  <a:r>
                    <a:rPr lang="zh-CN" altLang="en-US" sz="2800" b="1" dirty="0">
                      <a:solidFill>
                        <a:srgbClr val="0000FF"/>
                      </a:solidFill>
                      <a:latin typeface="Times New Roman" panose="02020603050405020304" pitchFamily="18" charset="0"/>
                      <a:ea typeface="宋体" panose="02010600030101010101" pitchFamily="2" charset="-122"/>
                    </a:rPr>
                    <a:t>各种引用类型</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34876" name="Rectangle 63"/>
                <p:cNvSpPr/>
                <p:nvPr/>
              </p:nvSpPr>
              <p:spPr>
                <a:xfrm>
                  <a:off x="1624" y="1688"/>
                  <a:ext cx="902" cy="844"/>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77" name="Group 64"/>
              <p:cNvGrpSpPr/>
              <p:nvPr/>
            </p:nvGrpSpPr>
            <p:grpSpPr>
              <a:xfrm>
                <a:off x="2526" y="1688"/>
                <a:ext cx="722" cy="844"/>
                <a:chOff x="2526" y="1688"/>
                <a:chExt cx="722" cy="844"/>
              </a:xfrm>
            </p:grpSpPr>
            <p:sp>
              <p:nvSpPr>
                <p:cNvPr id="34878" name="Rectangle 65"/>
                <p:cNvSpPr/>
                <p:nvPr/>
              </p:nvSpPr>
              <p:spPr>
                <a:xfrm>
                  <a:off x="2569" y="1688"/>
                  <a:ext cx="636" cy="844"/>
                </a:xfrm>
                <a:prstGeom prst="rect">
                  <a:avLst/>
                </a:prstGeom>
                <a:noFill/>
                <a:ln w="9525">
                  <a:noFill/>
                </a:ln>
              </p:spPr>
              <p:txBody>
                <a:bodyPr anchor="t" anchorCtr="0"/>
                <a:p>
                  <a:pPr algn="ctr"/>
                  <a:r>
                    <a:rPr lang="en-US" altLang="zh-CN" sz="2800" b="1" dirty="0">
                      <a:solidFill>
                        <a:srgbClr val="000000"/>
                      </a:solidFill>
                      <a:latin typeface="Times New Roman" panose="02020603050405020304" pitchFamily="18" charset="0"/>
                      <a:ea typeface="宋体" panose="02010600030101010101" pitchFamily="2" charset="-122"/>
                    </a:rPr>
                    <a:t>null</a:t>
                  </a:r>
                  <a:endParaRPr lang="en-US" altLang="zh-CN" sz="2400" dirty="0">
                    <a:solidFill>
                      <a:srgbClr val="000000"/>
                    </a:solidFill>
                    <a:latin typeface="Times New Roman" panose="02020603050405020304" pitchFamily="18" charset="0"/>
                    <a:ea typeface="宋体" panose="02010600030101010101" pitchFamily="2" charset="-122"/>
                  </a:endParaRPr>
                </a:p>
              </p:txBody>
            </p:sp>
            <p:sp>
              <p:nvSpPr>
                <p:cNvPr id="34879" name="Rectangle 66"/>
                <p:cNvSpPr/>
                <p:nvPr/>
              </p:nvSpPr>
              <p:spPr>
                <a:xfrm>
                  <a:off x="2526" y="1688"/>
                  <a:ext cx="722" cy="844"/>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80" name="Group 67"/>
              <p:cNvGrpSpPr/>
              <p:nvPr/>
            </p:nvGrpSpPr>
            <p:grpSpPr>
              <a:xfrm>
                <a:off x="0" y="2110"/>
                <a:ext cx="902" cy="422"/>
                <a:chOff x="0" y="2110"/>
                <a:chExt cx="902" cy="422"/>
              </a:xfrm>
            </p:grpSpPr>
            <p:sp>
              <p:nvSpPr>
                <p:cNvPr id="34881" name="Rectangle 68"/>
                <p:cNvSpPr/>
                <p:nvPr/>
              </p:nvSpPr>
              <p:spPr>
                <a:xfrm>
                  <a:off x="43" y="2110"/>
                  <a:ext cx="816" cy="422"/>
                </a:xfrm>
                <a:prstGeom prst="rect">
                  <a:avLst/>
                </a:prstGeom>
                <a:noFill/>
                <a:ln w="9525">
                  <a:noFill/>
                </a:ln>
              </p:spPr>
              <p:txBody>
                <a:bodyPr anchor="t" anchorCtr="0"/>
                <a:p>
                  <a:pPr algn="ctr"/>
                  <a:r>
                    <a:rPr lang="en-US" altLang="zh-CN" sz="2800" b="1" dirty="0">
                      <a:solidFill>
                        <a:srgbClr val="0000FF"/>
                      </a:solidFill>
                      <a:latin typeface="Times New Roman" panose="02020603050405020304" pitchFamily="18" charset="0"/>
                      <a:ea typeface="宋体" panose="02010600030101010101" pitchFamily="2" charset="-122"/>
                    </a:rPr>
                    <a:t>int</a:t>
                  </a:r>
                  <a:endParaRPr lang="en-US" altLang="zh-CN" sz="2400" dirty="0">
                    <a:solidFill>
                      <a:srgbClr val="0000FF"/>
                    </a:solidFill>
                    <a:latin typeface="Times New Roman" panose="02020603050405020304" pitchFamily="18" charset="0"/>
                    <a:ea typeface="宋体" panose="02010600030101010101" pitchFamily="2" charset="-122"/>
                  </a:endParaRPr>
                </a:p>
              </p:txBody>
            </p:sp>
            <p:sp>
              <p:nvSpPr>
                <p:cNvPr id="34882" name="Rectangle 69"/>
                <p:cNvSpPr/>
                <p:nvPr/>
              </p:nvSpPr>
              <p:spPr>
                <a:xfrm>
                  <a:off x="0" y="2110"/>
                  <a:ext cx="90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nvGrpSpPr>
              <p:cNvPr id="34883" name="Group 70"/>
              <p:cNvGrpSpPr/>
              <p:nvPr/>
            </p:nvGrpSpPr>
            <p:grpSpPr>
              <a:xfrm>
                <a:off x="902" y="2110"/>
                <a:ext cx="722" cy="422"/>
                <a:chOff x="902" y="2110"/>
                <a:chExt cx="722" cy="422"/>
              </a:xfrm>
            </p:grpSpPr>
            <p:sp>
              <p:nvSpPr>
                <p:cNvPr id="34884" name="Rectangle 71"/>
                <p:cNvSpPr/>
                <p:nvPr/>
              </p:nvSpPr>
              <p:spPr>
                <a:xfrm>
                  <a:off x="945" y="2110"/>
                  <a:ext cx="636" cy="422"/>
                </a:xfrm>
                <a:prstGeom prst="rect">
                  <a:avLst/>
                </a:prstGeom>
                <a:noFill/>
                <a:ln w="9525">
                  <a:noFill/>
                </a:ln>
              </p:spPr>
              <p:txBody>
                <a:bodyPr anchor="t" anchorCtr="0"/>
                <a:p>
                  <a:pPr algn="ctr"/>
                  <a:r>
                    <a:rPr lang="en-US" altLang="zh-CN" sz="2800" b="1" dirty="0">
                      <a:solidFill>
                        <a:srgbClr val="000000"/>
                      </a:solidFill>
                      <a:latin typeface="Times New Roman" panose="02020603050405020304" pitchFamily="18" charset="0"/>
                      <a:ea typeface="宋体" panose="02010600030101010101" pitchFamily="2" charset="-122"/>
                    </a:rPr>
                    <a:t>0</a:t>
                  </a:r>
                  <a:endParaRPr lang="en-US" altLang="zh-CN" sz="2400" dirty="0">
                    <a:solidFill>
                      <a:srgbClr val="000000"/>
                    </a:solidFill>
                    <a:latin typeface="Times New Roman" panose="02020603050405020304" pitchFamily="18" charset="0"/>
                    <a:ea typeface="宋体" panose="02010600030101010101" pitchFamily="2" charset="-122"/>
                  </a:endParaRPr>
                </a:p>
              </p:txBody>
            </p:sp>
            <p:sp>
              <p:nvSpPr>
                <p:cNvPr id="34885" name="Rectangle 72"/>
                <p:cNvSpPr/>
                <p:nvPr/>
              </p:nvSpPr>
              <p:spPr>
                <a:xfrm>
                  <a:off x="902" y="2110"/>
                  <a:ext cx="722" cy="422"/>
                </a:xfrm>
                <a:prstGeom prst="rect">
                  <a:avLst/>
                </a:prstGeom>
                <a:noFill/>
                <a:ln w="7"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grpSp>
        <p:sp>
          <p:nvSpPr>
            <p:cNvPr id="34886" name="Rectangle 73"/>
            <p:cNvSpPr/>
            <p:nvPr/>
          </p:nvSpPr>
          <p:spPr>
            <a:xfrm>
              <a:off x="-3" y="-3"/>
              <a:ext cx="3254" cy="2538"/>
            </a:xfrm>
            <a:prstGeom prst="rect">
              <a:avLst/>
            </a:prstGeom>
            <a:noFill/>
            <a:ln w="9525" cap="flat" cmpd="sng">
              <a:solidFill>
                <a:srgbClr val="A0A0A0"/>
              </a:solidFill>
              <a:prstDash val="solid"/>
              <a:miter/>
              <a:headEnd type="none" w="med" len="med"/>
              <a:tailEnd type="none" w="med" len="med"/>
            </a:ln>
          </p:spPr>
          <p:txBody>
            <a:bodyPr anchor="t" anchorCtr="0"/>
            <a:p>
              <a:endParaRPr lang="zh-CN" altLang="en-US" dirty="0">
                <a:latin typeface="Arial" panose="020B0604020202020204" pitchFamily="34" charset="0"/>
                <a:ea typeface="宋体" panose="02010600030101010101" pitchFamily="2" charset="-122"/>
              </a:endParaRPr>
            </a:p>
          </p:txBody>
        </p:sp>
      </p:grpSp>
      <p:sp>
        <p:nvSpPr>
          <p:cNvPr id="34887" name="Text Box 74"/>
          <p:cNvSpPr txBox="1"/>
          <p:nvPr/>
        </p:nvSpPr>
        <p:spPr>
          <a:xfrm>
            <a:off x="1908175" y="908050"/>
            <a:ext cx="5759450" cy="641350"/>
          </a:xfrm>
          <a:prstGeom prst="rect">
            <a:avLst/>
          </a:prstGeom>
          <a:noFill/>
          <a:ln w="9525">
            <a:noFill/>
          </a:ln>
        </p:spPr>
        <p:txBody>
          <a:bodyPr anchor="t" anchorCtr="0">
            <a:spAutoFit/>
          </a:bodyPr>
          <a:p>
            <a:pPr>
              <a:spcBef>
                <a:spcPct val="50000"/>
              </a:spcBef>
            </a:pPr>
            <a:r>
              <a:rPr lang="zh-CN" altLang="en-US" sz="3600" b="1" dirty="0">
                <a:latin typeface="Arial" panose="020B0604020202020204" pitchFamily="34" charset="0"/>
                <a:ea typeface="宋体" panose="02010600030101010101" pitchFamily="2" charset="-122"/>
              </a:rPr>
              <a:t>基本数据类型变量默认值</a:t>
            </a:r>
            <a:endParaRPr lang="zh-CN" altLang="en-US" sz="3600" b="1" dirty="0">
              <a:latin typeface="Arial" panose="020B0604020202020204" pitchFamily="34" charset="0"/>
              <a:ea typeface="宋体" panose="02010600030101010101" pitchFamily="2" charset="-122"/>
            </a:endParaRPr>
          </a:p>
        </p:txBody>
      </p:sp>
      <p:pic>
        <p:nvPicPr>
          <p:cNvPr id="34888"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6" name="Rectangle 2"/>
          <p:cNvSpPr>
            <a:spLocks noGrp="1" noRot="1" noChangeArrowheads="1"/>
          </p:cNvSpPr>
          <p:nvPr>
            <p:ph type="ctrTitle"/>
          </p:nvPr>
        </p:nvSpPr>
        <p:spPr>
          <a:xfrm>
            <a:off x="971550" y="1052513"/>
            <a:ext cx="6380163" cy="720725"/>
          </a:xfrm>
          <a:ln>
            <a:miter/>
          </a:ln>
        </p:spPr>
        <p:txBody>
          <a:bodyPr vert="horz" wrap="square" lIns="91440" tIns="45720" rIns="91440" bIns="45720" numCol="1" anchor="ctr" anchorCtr="0" compatLnSpc="1"/>
          <a:lstStyle/>
          <a:p>
            <a:pPr marL="0" marR="0" lvl="0" indent="0" algn="l" defTabSz="914400" rtl="0" eaLnBrk="1" fontAlgn="base" latinLnBrk="0" hangingPunct="1">
              <a:lnSpc>
                <a:spcPct val="100000"/>
              </a:lnSpc>
              <a:spcBef>
                <a:spcPct val="50000"/>
              </a:spcBef>
              <a:spcAft>
                <a:spcPct val="0"/>
              </a:spcAft>
              <a:buClrTx/>
              <a:buSzTx/>
              <a:buFontTx/>
              <a:buNone/>
              <a:defRPr/>
            </a:pPr>
            <a:r>
              <a:rPr kumimoji="1" lang="zh-CN" altLang="en-US"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1</a:t>
            </a:r>
            <a:r>
              <a:rPr kumimoji="1" lang="zh-CN" altLang="en-US"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Integer</a:t>
            </a:r>
            <a:r>
              <a:rPr kumimoji="1" lang="zh-CN" altLang="en-US"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类  </a:t>
            </a:r>
            <a:endPar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endParaRPr>
          </a:p>
        </p:txBody>
      </p:sp>
      <p:sp>
        <p:nvSpPr>
          <p:cNvPr id="35842" name="Rectangle 3"/>
          <p:cNvSpPr>
            <a:spLocks noGrp="1" noRot="1"/>
          </p:cNvSpPr>
          <p:nvPr>
            <p:ph idx="4294967295"/>
          </p:nvPr>
        </p:nvSpPr>
        <p:spPr>
          <a:xfrm>
            <a:off x="993775" y="2133600"/>
            <a:ext cx="8131810" cy="4355465"/>
          </a:xfrm>
          <a:solidFill>
            <a:srgbClr val="FFFFFF"/>
          </a:solidFill>
        </p:spPr>
        <p:txBody>
          <a:bodyPr wrap="square" lIns="91440" tIns="45720" rIns="91440" bIns="45720" anchor="t" anchorCtr="0"/>
          <a:p>
            <a:pPr eaLnBrk="1" hangingPunct="1">
              <a:buNone/>
            </a:pPr>
            <a:r>
              <a:rPr lang="en-US" altLang="zh-CN" sz="2800" dirty="0">
                <a:solidFill>
                  <a:srgbClr val="000000"/>
                </a:solidFill>
                <a:latin typeface="华文新魏" panose="02010800040101010101" pitchFamily="2" charset="-122"/>
                <a:ea typeface="华文新魏" panose="02010800040101010101" pitchFamily="2" charset="-122"/>
              </a:rPr>
              <a:t>1</a:t>
            </a:r>
            <a:r>
              <a:rPr lang="zh-CN" altLang="en-US" sz="2800" dirty="0">
                <a:solidFill>
                  <a:srgbClr val="000000"/>
                </a:solidFill>
                <a:latin typeface="华文新魏" panose="02010800040101010101" pitchFamily="2" charset="-122"/>
                <a:ea typeface="华文新魏" panose="02010800040101010101" pitchFamily="2" charset="-122"/>
              </a:rPr>
              <a:t>、</a:t>
            </a:r>
            <a:r>
              <a:rPr lang="en-US" altLang="zh-CN" sz="2800" dirty="0">
                <a:solidFill>
                  <a:srgbClr val="000000"/>
                </a:solidFill>
                <a:latin typeface="华文新魏" panose="02010800040101010101" pitchFamily="2" charset="-122"/>
                <a:ea typeface="华文新魏" panose="02010800040101010101" pitchFamily="2" charset="-122"/>
              </a:rPr>
              <a:t>Integer</a:t>
            </a:r>
            <a:r>
              <a:rPr lang="zh-CN" altLang="en-US" sz="2800" dirty="0">
                <a:solidFill>
                  <a:srgbClr val="000000"/>
                </a:solidFill>
                <a:latin typeface="华文新魏" panose="02010800040101010101" pitchFamily="2" charset="-122"/>
                <a:ea typeface="华文新魏" panose="02010800040101010101" pitchFamily="2" charset="-122"/>
              </a:rPr>
              <a:t>类的继承关系：</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Java.lang.Object </a:t>
            </a:r>
            <a:r>
              <a:rPr lang="en-US" altLang="zh-CN" sz="2000" dirty="0">
                <a:solidFill>
                  <a:srgbClr val="000000"/>
                </a:solidFill>
                <a:ea typeface="宋体" panose="02010600030101010101" pitchFamily="2" charset="-122"/>
                <a:sym typeface="Wingdings" panose="05000000000000000000" pitchFamily="2" charset="2"/>
              </a:rPr>
              <a:t></a:t>
            </a:r>
            <a:r>
              <a:rPr lang="en-US" altLang="zh-CN" sz="2000" dirty="0">
                <a:solidFill>
                  <a:srgbClr val="000000"/>
                </a:solidFill>
                <a:ea typeface="宋体" panose="02010600030101010101" pitchFamily="2" charset="-122"/>
              </a:rPr>
              <a:t> java.lang.Number </a:t>
            </a:r>
            <a:r>
              <a:rPr lang="en-US" altLang="zh-CN" sz="2000" dirty="0">
                <a:solidFill>
                  <a:srgbClr val="000000"/>
                </a:solidFill>
                <a:ea typeface="宋体" panose="02010600030101010101" pitchFamily="2" charset="-122"/>
                <a:sym typeface="Wingdings" panose="05000000000000000000" pitchFamily="2" charset="2"/>
              </a:rPr>
              <a:t> </a:t>
            </a:r>
            <a:r>
              <a:rPr lang="en-US" altLang="zh-CN" sz="2000" dirty="0">
                <a:solidFill>
                  <a:srgbClr val="000000"/>
                </a:solidFill>
                <a:ea typeface="宋体" panose="02010600030101010101" pitchFamily="2" charset="-122"/>
              </a:rPr>
              <a:t>java.lang.Integer</a:t>
            </a:r>
            <a:endParaRPr lang="en-US" altLang="zh-CN" sz="2000" dirty="0">
              <a:solidFill>
                <a:srgbClr val="000000"/>
              </a:solidFill>
              <a:ea typeface="宋体" panose="02010600030101010101" pitchFamily="2" charset="-122"/>
            </a:endParaRPr>
          </a:p>
          <a:p>
            <a:pPr eaLnBrk="1" hangingPunct="1">
              <a:buNone/>
            </a:pPr>
            <a:r>
              <a:rPr lang="en-US" altLang="zh-CN" sz="2800" dirty="0">
                <a:solidFill>
                  <a:srgbClr val="000000"/>
                </a:solidFill>
                <a:latin typeface="华文新魏" panose="02010800040101010101" pitchFamily="2" charset="-122"/>
                <a:ea typeface="华文新魏" panose="02010800040101010101" pitchFamily="2" charset="-122"/>
              </a:rPr>
              <a:t>2</a:t>
            </a:r>
            <a:r>
              <a:rPr lang="zh-CN" altLang="en-US" sz="2800" dirty="0">
                <a:solidFill>
                  <a:srgbClr val="000000"/>
                </a:solidFill>
                <a:latin typeface="华文新魏" panose="02010800040101010101" pitchFamily="2" charset="-122"/>
                <a:ea typeface="华文新魏" panose="02010800040101010101" pitchFamily="2" charset="-122"/>
              </a:rPr>
              <a:t>、常用成员属性：</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MAX_VALUE</a:t>
            </a:r>
            <a:r>
              <a:rPr lang="zh-CN" altLang="en-US" sz="2000" dirty="0">
                <a:solidFill>
                  <a:srgbClr val="000000"/>
                </a:solidFill>
                <a:ea typeface="宋体" panose="02010600030101010101" pitchFamily="2" charset="-122"/>
              </a:rPr>
              <a:t>： </a:t>
            </a:r>
            <a:r>
              <a:rPr lang="en-US" altLang="zh-CN" dirty="0">
                <a:solidFill>
                  <a:srgbClr val="000000"/>
                </a:solidFill>
                <a:ea typeface="宋体" panose="02010600030101010101" pitchFamily="2" charset="-122"/>
              </a:rPr>
              <a:t>2</a:t>
            </a:r>
            <a:r>
              <a:rPr lang="en-US" altLang="zh-CN" baseline="30000" dirty="0">
                <a:solidFill>
                  <a:srgbClr val="000000"/>
                </a:solidFill>
                <a:ea typeface="宋体" panose="02010600030101010101" pitchFamily="2" charset="-122"/>
              </a:rPr>
              <a:t>31</a:t>
            </a:r>
            <a:r>
              <a:rPr lang="en-US" altLang="zh-CN" dirty="0">
                <a:solidFill>
                  <a:srgbClr val="000000"/>
                </a:solidFill>
                <a:ea typeface="宋体" panose="02010600030101010101" pitchFamily="2" charset="-122"/>
              </a:rPr>
              <a:t>-1</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MIN_VALUE </a:t>
            </a:r>
            <a:r>
              <a:rPr lang="zh-CN" altLang="en-US" sz="2000" dirty="0">
                <a:solidFill>
                  <a:srgbClr val="000000"/>
                </a:solidFill>
                <a:ea typeface="宋体" panose="02010600030101010101" pitchFamily="2" charset="-122"/>
              </a:rPr>
              <a:t>： </a:t>
            </a:r>
            <a:r>
              <a:rPr lang="en-US" altLang="zh-CN" dirty="0">
                <a:solidFill>
                  <a:srgbClr val="000000"/>
                </a:solidFill>
                <a:ea typeface="宋体" panose="02010600030101010101" pitchFamily="2" charset="-122"/>
              </a:rPr>
              <a:t>-2</a:t>
            </a:r>
            <a:r>
              <a:rPr lang="en-US" altLang="zh-CN" baseline="30000" dirty="0">
                <a:solidFill>
                  <a:srgbClr val="000000"/>
                </a:solidFill>
                <a:ea typeface="宋体" panose="02010600030101010101" pitchFamily="2" charset="-122"/>
              </a:rPr>
              <a:t>31</a:t>
            </a:r>
            <a:endParaRPr lang="en-US" altLang="zh-CN" sz="2000" dirty="0">
              <a:solidFill>
                <a:srgbClr val="000000"/>
              </a:solidFill>
              <a:ea typeface="宋体" panose="02010600030101010101" pitchFamily="2" charset="-122"/>
            </a:endParaRPr>
          </a:p>
          <a:p>
            <a:pPr eaLnBrk="1" hangingPunct="1">
              <a:buNone/>
            </a:pPr>
            <a:r>
              <a:rPr lang="en-US" altLang="zh-CN" sz="2800" dirty="0">
                <a:solidFill>
                  <a:srgbClr val="000000"/>
                </a:solidFill>
                <a:latin typeface="华文新魏" panose="02010800040101010101" pitchFamily="2" charset="-122"/>
                <a:ea typeface="华文新魏" panose="02010800040101010101" pitchFamily="2" charset="-122"/>
              </a:rPr>
              <a:t>3</a:t>
            </a:r>
            <a:r>
              <a:rPr lang="zh-CN" altLang="en-US" sz="2800" dirty="0">
                <a:solidFill>
                  <a:srgbClr val="000000"/>
                </a:solidFill>
                <a:latin typeface="华文新魏" panose="02010800040101010101" pitchFamily="2" charset="-122"/>
                <a:ea typeface="华文新魏" panose="02010800040101010101" pitchFamily="2" charset="-122"/>
              </a:rPr>
              <a:t>、构造方法：</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public Integer(int value)</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Integer(String s) </a:t>
            </a:r>
            <a:endParaRPr lang="en-US" altLang="zh-CN" sz="2000" dirty="0">
              <a:solidFill>
                <a:srgbClr val="000000"/>
              </a:solidFill>
              <a:ea typeface="宋体" panose="02010600030101010101" pitchFamily="2" charset="-122"/>
            </a:endParaRPr>
          </a:p>
          <a:p>
            <a:pPr lvl="2" eaLnBrk="1" hangingPunct="1"/>
            <a:endParaRPr lang="en-US" altLang="zh-CN" sz="2000" dirty="0">
              <a:solidFill>
                <a:srgbClr val="000000"/>
              </a:solidFill>
              <a:ea typeface="宋体" panose="02010600030101010101" pitchFamily="2" charset="-122"/>
            </a:endParaRPr>
          </a:p>
        </p:txBody>
      </p:sp>
      <p:sp>
        <p:nvSpPr>
          <p:cNvPr id="35843"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35844"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35845" name="矩形 5"/>
          <p:cNvSpPr/>
          <p:nvPr/>
        </p:nvSpPr>
        <p:spPr>
          <a:xfrm>
            <a:off x="1116013" y="188913"/>
            <a:ext cx="7632700" cy="645160"/>
          </a:xfrm>
          <a:prstGeom prst="rect">
            <a:avLst/>
          </a:prstGeom>
          <a:noFill/>
          <a:ln w="9525">
            <a:noFill/>
          </a:ln>
        </p:spPr>
        <p:txBody>
          <a:bodyPr anchor="t" anchorCtr="0">
            <a:spAutoFit/>
          </a:bodyPr>
          <a:p>
            <a:pPr>
              <a:spcBef>
                <a:spcPct val="50000"/>
              </a:spcBef>
            </a:pPr>
            <a:r>
              <a:rPr lang="zh-CN" altLang="en-US" sz="3600" b="1" dirty="0">
                <a:solidFill>
                  <a:srgbClr val="0000FF"/>
                </a:solidFill>
                <a:latin typeface="宋体" panose="02010600030101010101" pitchFamily="2" charset="-122"/>
                <a:ea typeface="宋体" panose="02010600030101010101" pitchFamily="2" charset="-122"/>
              </a:rPr>
              <a:t>基本数据类型的封装类型</a:t>
            </a:r>
            <a:r>
              <a:rPr lang="en-US" altLang="zh-CN" sz="3600" b="1" dirty="0">
                <a:solidFill>
                  <a:srgbClr val="0000FF"/>
                </a:solidFill>
                <a:latin typeface="宋体" panose="02010600030101010101" pitchFamily="2" charset="-122"/>
                <a:ea typeface="宋体" panose="02010600030101010101" pitchFamily="2" charset="-122"/>
              </a:rPr>
              <a:t>(</a:t>
            </a:r>
            <a:r>
              <a:rPr kumimoji="1" lang="en-US" altLang="zh-CN" sz="2000" b="1" dirty="0">
                <a:solidFill>
                  <a:srgbClr val="0000FF"/>
                </a:solidFill>
                <a:latin typeface="Times New Roman" panose="02020603050405020304" pitchFamily="18" charset="0"/>
                <a:cs typeface="Times New Roman" panose="02020603050405020304" pitchFamily="18" charset="0"/>
                <a:sym typeface="+mn-ea"/>
              </a:rPr>
              <a:t>Encapsulation type</a:t>
            </a:r>
            <a:r>
              <a:rPr lang="en-US" altLang="zh-CN" sz="3600" b="1" dirty="0">
                <a:solidFill>
                  <a:srgbClr val="0000FF"/>
                </a:solidFill>
                <a:latin typeface="宋体" panose="02010600030101010101" pitchFamily="2" charset="-122"/>
                <a:ea typeface="宋体" panose="02010600030101010101" pitchFamily="2" charset="-122"/>
              </a:rPr>
              <a:t>)</a:t>
            </a:r>
            <a:r>
              <a:rPr lang="zh-CN" altLang="en-US" sz="3600" b="1" dirty="0">
                <a:solidFill>
                  <a:srgbClr val="0000FF"/>
                </a:solidFill>
                <a:latin typeface="宋体" panose="02010600030101010101" pitchFamily="2" charset="-122"/>
                <a:ea typeface="宋体" panose="02010600030101010101" pitchFamily="2" charset="-122"/>
              </a:rPr>
              <a:t> </a:t>
            </a:r>
            <a:endParaRPr lang="en-US" altLang="zh-CN" sz="3600" b="1" dirty="0">
              <a:solidFill>
                <a:srgbClr val="0000FF"/>
              </a:solidFill>
              <a:latin typeface="宋体" panose="02010600030101010101" pitchFamily="2" charset="-122"/>
              <a:ea typeface="宋体" panose="02010600030101010101" pitchFamily="2"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Rectangle 3"/>
          <p:cNvSpPr>
            <a:spLocks noGrp="1" noRot="1"/>
          </p:cNvSpPr>
          <p:nvPr>
            <p:ph idx="4294967295"/>
          </p:nvPr>
        </p:nvSpPr>
        <p:spPr>
          <a:xfrm>
            <a:off x="899795" y="1862455"/>
            <a:ext cx="8187055" cy="4770120"/>
          </a:xfrm>
          <a:solidFill>
            <a:srgbClr val="FFFFFF"/>
          </a:solidFill>
        </p:spPr>
        <p:txBody>
          <a:bodyPr wrap="square" lIns="91440" tIns="45720" rIns="91440" bIns="45720" anchor="t" anchorCtr="0"/>
          <a:p>
            <a:pPr eaLnBrk="1" hangingPunct="1">
              <a:buNone/>
            </a:pPr>
            <a:r>
              <a:rPr lang="en-US" altLang="zh-CN" sz="2800" dirty="0">
                <a:solidFill>
                  <a:srgbClr val="000000"/>
                </a:solidFill>
                <a:latin typeface="华文新魏" panose="02010800040101010101" pitchFamily="2" charset="-122"/>
                <a:ea typeface="华文新魏" panose="02010800040101010101" pitchFamily="2" charset="-122"/>
              </a:rPr>
              <a:t>4. </a:t>
            </a:r>
            <a:r>
              <a:rPr lang="zh-CN" altLang="en-US" sz="2800" dirty="0">
                <a:solidFill>
                  <a:srgbClr val="000000"/>
                </a:solidFill>
                <a:latin typeface="华文新魏" panose="02010800040101010101" pitchFamily="2" charset="-122"/>
                <a:ea typeface="华文新魏" panose="02010800040101010101" pitchFamily="2" charset="-122"/>
              </a:rPr>
              <a:t>常用的成员方法</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public int compareTo(Integer anotherInteger)</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static int parseInt(String s)</a:t>
            </a:r>
            <a:endParaRPr lang="en-US" altLang="zh-CN" sz="2000" dirty="0">
              <a:solidFill>
                <a:srgbClr val="000000"/>
              </a:solidFill>
              <a:ea typeface="宋体" panose="02010600030101010101" pitchFamily="2" charset="-122"/>
            </a:endParaRPr>
          </a:p>
          <a:p>
            <a:pPr lvl="2" eaLnBrk="1" hangingPunct="1">
              <a:buNone/>
            </a:pPr>
            <a:r>
              <a:rPr lang="en-US" altLang="zh-CN" sz="2000" dirty="0">
                <a:solidFill>
                  <a:srgbClr val="000000"/>
                </a:solidFill>
                <a:ea typeface="宋体" panose="02010600030101010101" pitchFamily="2" charset="-122"/>
              </a:rPr>
              <a:t>                 throws NumberFormatException</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static int parseInt(String s, int radix)</a:t>
            </a:r>
            <a:endParaRPr lang="en-US" altLang="zh-CN" sz="2000" dirty="0">
              <a:solidFill>
                <a:srgbClr val="000000"/>
              </a:solidFill>
              <a:ea typeface="宋体" panose="02010600030101010101" pitchFamily="2" charset="-122"/>
            </a:endParaRPr>
          </a:p>
          <a:p>
            <a:pPr lvl="2" eaLnBrk="1" hangingPunct="1">
              <a:buNone/>
            </a:pPr>
            <a:r>
              <a:rPr lang="en-US" altLang="zh-CN" sz="2000" dirty="0">
                <a:solidFill>
                  <a:srgbClr val="000000"/>
                </a:solidFill>
                <a:ea typeface="宋体" panose="02010600030101010101" pitchFamily="2" charset="-122"/>
              </a:rPr>
              <a:t>                 throws NumberFormatException</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static String toBinaryString(int i)</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static String toString(int i)</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boolean equals(Object obj)</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static Integer valueof(int i)</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int intValue()</a:t>
            </a:r>
            <a:endParaRPr lang="en-US" altLang="zh-CN" sz="2000" dirty="0">
              <a:solidFill>
                <a:srgbClr val="000000"/>
              </a:solidFill>
              <a:ea typeface="宋体" panose="02010600030101010101" pitchFamily="2" charset="-122"/>
            </a:endParaRPr>
          </a:p>
        </p:txBody>
      </p:sp>
      <p:sp>
        <p:nvSpPr>
          <p:cNvPr id="36866"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36867"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36868" name="Rectangle 2"/>
          <p:cNvSpPr txBox="1">
            <a:spLocks noRot="1"/>
          </p:cNvSpPr>
          <p:nvPr/>
        </p:nvSpPr>
        <p:spPr>
          <a:xfrm>
            <a:off x="971550" y="1052513"/>
            <a:ext cx="6380163" cy="720725"/>
          </a:xfrm>
          <a:prstGeom prst="rect">
            <a:avLst/>
          </a:prstGeom>
          <a:noFill/>
          <a:ln w="9525">
            <a:noFill/>
          </a:ln>
        </p:spPr>
        <p:txBody>
          <a:bodyPr anchor="ctr" anchorCtr="0"/>
          <a:p>
            <a:pPr>
              <a:spcBef>
                <a:spcPct val="50000"/>
              </a:spcBef>
            </a:pPr>
            <a:r>
              <a:rPr lang="zh-CN" altLang="en-US" sz="3200" b="1" dirty="0">
                <a:solidFill>
                  <a:srgbClr val="0000FF"/>
                </a:solidFill>
                <a:latin typeface="宋体" panose="02010600030101010101" pitchFamily="2" charset="-122"/>
                <a:ea typeface="宋体" panose="02010600030101010101" pitchFamily="2" charset="-122"/>
              </a:rPr>
              <a:t>（</a:t>
            </a:r>
            <a:r>
              <a:rPr lang="en-US" altLang="zh-CN" sz="3200" b="1" dirty="0">
                <a:solidFill>
                  <a:srgbClr val="0000FF"/>
                </a:solidFill>
                <a:latin typeface="宋体" panose="02010600030101010101" pitchFamily="2" charset="-122"/>
                <a:ea typeface="宋体" panose="02010600030101010101" pitchFamily="2" charset="-122"/>
              </a:rPr>
              <a:t>1</a:t>
            </a:r>
            <a:r>
              <a:rPr lang="zh-CN" altLang="en-US" sz="3200" b="1" dirty="0">
                <a:solidFill>
                  <a:srgbClr val="0000FF"/>
                </a:solidFill>
                <a:latin typeface="宋体" panose="02010600030101010101" pitchFamily="2" charset="-122"/>
                <a:ea typeface="宋体" panose="02010600030101010101" pitchFamily="2" charset="-122"/>
              </a:rPr>
              <a:t>）</a:t>
            </a:r>
            <a:r>
              <a:rPr lang="en-US" altLang="zh-CN" sz="3200" b="1" dirty="0">
                <a:solidFill>
                  <a:srgbClr val="0000FF"/>
                </a:solidFill>
                <a:latin typeface="宋体" panose="02010600030101010101" pitchFamily="2" charset="-122"/>
                <a:ea typeface="宋体" panose="02010600030101010101" pitchFamily="2" charset="-122"/>
              </a:rPr>
              <a:t>Integer</a:t>
            </a:r>
            <a:r>
              <a:rPr lang="zh-CN" altLang="en-US" sz="3200" b="1" dirty="0">
                <a:solidFill>
                  <a:srgbClr val="0000FF"/>
                </a:solidFill>
                <a:latin typeface="宋体" panose="02010600030101010101" pitchFamily="2" charset="-122"/>
                <a:ea typeface="宋体" panose="02010600030101010101" pitchFamily="2" charset="-122"/>
              </a:rPr>
              <a:t>类  </a:t>
            </a:r>
            <a:endParaRPr lang="en-US" altLang="zh-CN" sz="3200" b="1" dirty="0">
              <a:solidFill>
                <a:srgbClr val="0000FF"/>
              </a:solidFill>
              <a:latin typeface="宋体" panose="02010600030101010101" pitchFamily="2" charset="-122"/>
              <a:ea typeface="宋体" panose="02010600030101010101" pitchFamily="2"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8" name="Rectangle 2"/>
          <p:cNvSpPr>
            <a:spLocks noGrp="1" noRot="1" noChangeArrowheads="1"/>
          </p:cNvSpPr>
          <p:nvPr>
            <p:ph type="ctrTitle"/>
          </p:nvPr>
        </p:nvSpPr>
        <p:spPr>
          <a:xfrm>
            <a:off x="971550" y="765175"/>
            <a:ext cx="8540750" cy="1143000"/>
          </a:xfrm>
          <a:ln>
            <a:miter/>
          </a:ln>
        </p:spPr>
        <p:txBody>
          <a:bodyPr vert="horz" wrap="square" lIns="91440" tIns="45720" rIns="91440" bIns="45720" numCol="1" anchor="ctr" anchorCtr="0" compatLnSpc="1"/>
          <a:lstStyle/>
          <a:p>
            <a:pPr marL="0" marR="0" lvl="0" indent="0" algn="l" defTabSz="914400" rtl="0" eaLnBrk="1" fontAlgn="base" latinLnBrk="0" hangingPunct="1">
              <a:lnSpc>
                <a:spcPct val="100000"/>
              </a:lnSpc>
              <a:spcBef>
                <a:spcPct val="50000"/>
              </a:spcBef>
              <a:spcAft>
                <a:spcPct val="0"/>
              </a:spcAft>
              <a:buClrTx/>
              <a:buSzTx/>
              <a:buFontTx/>
              <a:buNone/>
              <a:defRPr/>
            </a:pPr>
            <a:r>
              <a:rPr kumimoji="1" lang="zh-CN" altLang="en-US"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2</a:t>
            </a:r>
            <a:r>
              <a:rPr kumimoji="1" lang="zh-CN" altLang="en-US"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Float</a:t>
            </a:r>
            <a:r>
              <a:rPr kumimoji="1" lang="zh-CN" altLang="en-US"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类 </a:t>
            </a:r>
            <a:endPar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endParaRPr>
          </a:p>
        </p:txBody>
      </p:sp>
      <p:sp>
        <p:nvSpPr>
          <p:cNvPr id="37890" name="Rectangle 3"/>
          <p:cNvSpPr>
            <a:spLocks noGrp="1" noRot="1"/>
          </p:cNvSpPr>
          <p:nvPr>
            <p:ph idx="4294967295"/>
          </p:nvPr>
        </p:nvSpPr>
        <p:spPr>
          <a:xfrm>
            <a:off x="920750" y="1811338"/>
            <a:ext cx="8331200" cy="4930775"/>
          </a:xfrm>
          <a:solidFill>
            <a:srgbClr val="FFFFFF"/>
          </a:solidFill>
        </p:spPr>
        <p:txBody>
          <a:bodyPr wrap="square" lIns="91440" tIns="45720" rIns="91440" bIns="45720" anchor="t" anchorCtr="0"/>
          <a:p>
            <a:pPr eaLnBrk="1" hangingPunct="1">
              <a:buNone/>
            </a:pPr>
            <a:r>
              <a:rPr lang="en-US" altLang="zh-CN" sz="2800" dirty="0">
                <a:solidFill>
                  <a:srgbClr val="000000"/>
                </a:solidFill>
                <a:latin typeface="华文新魏" panose="02010800040101010101" pitchFamily="2" charset="-122"/>
                <a:ea typeface="华文新魏" panose="02010800040101010101" pitchFamily="2" charset="-122"/>
              </a:rPr>
              <a:t>1</a:t>
            </a:r>
            <a:r>
              <a:rPr lang="zh-CN" altLang="en-US" sz="2800" dirty="0">
                <a:solidFill>
                  <a:srgbClr val="000000"/>
                </a:solidFill>
                <a:latin typeface="华文新魏" panose="02010800040101010101" pitchFamily="2" charset="-122"/>
                <a:ea typeface="华文新魏" panose="02010800040101010101" pitchFamily="2" charset="-122"/>
              </a:rPr>
              <a:t>、</a:t>
            </a:r>
            <a:r>
              <a:rPr lang="en-US" altLang="zh-CN" sz="2800" dirty="0">
                <a:solidFill>
                  <a:srgbClr val="000000"/>
                </a:solidFill>
                <a:latin typeface="华文新魏" panose="02010800040101010101" pitchFamily="2" charset="-122"/>
                <a:ea typeface="华文新魏" panose="02010800040101010101" pitchFamily="2" charset="-122"/>
              </a:rPr>
              <a:t>Float</a:t>
            </a:r>
            <a:r>
              <a:rPr lang="zh-CN" altLang="en-US" sz="2800" dirty="0">
                <a:solidFill>
                  <a:srgbClr val="000000"/>
                </a:solidFill>
                <a:latin typeface="华文新魏" panose="02010800040101010101" pitchFamily="2" charset="-122"/>
                <a:ea typeface="华文新魏" panose="02010800040101010101" pitchFamily="2" charset="-122"/>
              </a:rPr>
              <a:t>类的继承关系：</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Java.lang.Object </a:t>
            </a:r>
            <a:r>
              <a:rPr lang="en-US" altLang="zh-CN" sz="2000" dirty="0">
                <a:solidFill>
                  <a:srgbClr val="000000"/>
                </a:solidFill>
                <a:ea typeface="宋体" panose="02010600030101010101" pitchFamily="2" charset="-122"/>
                <a:sym typeface="Wingdings" panose="05000000000000000000" pitchFamily="2" charset="2"/>
              </a:rPr>
              <a:t></a:t>
            </a:r>
            <a:r>
              <a:rPr lang="en-US" altLang="zh-CN" sz="2000" dirty="0">
                <a:solidFill>
                  <a:srgbClr val="000000"/>
                </a:solidFill>
                <a:ea typeface="宋体" panose="02010600030101010101" pitchFamily="2" charset="-122"/>
              </a:rPr>
              <a:t> java.lang.Number </a:t>
            </a:r>
            <a:r>
              <a:rPr lang="en-US" altLang="zh-CN" sz="2000" dirty="0">
                <a:solidFill>
                  <a:srgbClr val="000000"/>
                </a:solidFill>
                <a:ea typeface="宋体" panose="02010600030101010101" pitchFamily="2" charset="-122"/>
                <a:sym typeface="Wingdings" panose="05000000000000000000" pitchFamily="2" charset="2"/>
              </a:rPr>
              <a:t> </a:t>
            </a:r>
            <a:r>
              <a:rPr lang="en-US" altLang="zh-CN" sz="2000" dirty="0">
                <a:solidFill>
                  <a:srgbClr val="000000"/>
                </a:solidFill>
                <a:ea typeface="宋体" panose="02010600030101010101" pitchFamily="2" charset="-122"/>
              </a:rPr>
              <a:t>java.lang.Float</a:t>
            </a:r>
            <a:endParaRPr lang="en-US" altLang="zh-CN" sz="2000" dirty="0">
              <a:solidFill>
                <a:srgbClr val="000000"/>
              </a:solidFill>
              <a:ea typeface="宋体" panose="02010600030101010101" pitchFamily="2" charset="-122"/>
            </a:endParaRPr>
          </a:p>
          <a:p>
            <a:pPr eaLnBrk="1" hangingPunct="1">
              <a:buNone/>
            </a:pPr>
            <a:r>
              <a:rPr lang="en-US" altLang="zh-CN" sz="2800" dirty="0">
                <a:solidFill>
                  <a:srgbClr val="000000"/>
                </a:solidFill>
                <a:latin typeface="华文新魏" panose="02010800040101010101" pitchFamily="2" charset="-122"/>
                <a:ea typeface="华文新魏" panose="02010800040101010101" pitchFamily="2" charset="-122"/>
              </a:rPr>
              <a:t>2</a:t>
            </a:r>
            <a:r>
              <a:rPr lang="zh-CN" altLang="en-US" sz="2800" dirty="0">
                <a:solidFill>
                  <a:srgbClr val="000000"/>
                </a:solidFill>
                <a:latin typeface="华文新魏" panose="02010800040101010101" pitchFamily="2" charset="-122"/>
                <a:ea typeface="华文新魏" panose="02010800040101010101" pitchFamily="2" charset="-122"/>
              </a:rPr>
              <a:t>、</a:t>
            </a:r>
            <a:r>
              <a:rPr lang="en-US" altLang="zh-CN" sz="2800" dirty="0">
                <a:solidFill>
                  <a:srgbClr val="000000"/>
                </a:solidFill>
                <a:latin typeface="华文新魏" panose="02010800040101010101" pitchFamily="2" charset="-122"/>
                <a:ea typeface="华文新魏" panose="02010800040101010101" pitchFamily="2" charset="-122"/>
              </a:rPr>
              <a:t>Float</a:t>
            </a:r>
            <a:r>
              <a:rPr lang="zh-CN" altLang="en-US" sz="2800" dirty="0">
                <a:solidFill>
                  <a:srgbClr val="000000"/>
                </a:solidFill>
                <a:latin typeface="华文新魏" panose="02010800040101010101" pitchFamily="2" charset="-122"/>
                <a:ea typeface="华文新魏" panose="02010800040101010101" pitchFamily="2" charset="-122"/>
              </a:rPr>
              <a:t>类的常用成员属性：</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MAX_VALUE</a:t>
            </a:r>
            <a:r>
              <a:rPr lang="zh-CN" altLang="en-US" sz="2000" dirty="0">
                <a:solidFill>
                  <a:srgbClr val="000000"/>
                </a:solidFill>
                <a:ea typeface="宋体" panose="02010600030101010101" pitchFamily="2" charset="-122"/>
              </a:rPr>
              <a:t>：</a:t>
            </a:r>
            <a:r>
              <a:rPr lang="en-US" altLang="zh-CN" sz="2000" dirty="0">
                <a:solidFill>
                  <a:srgbClr val="000000"/>
                </a:solidFill>
                <a:ea typeface="宋体" panose="02010600030101010101" pitchFamily="2" charset="-122"/>
              </a:rPr>
              <a:t>(2-2</a:t>
            </a:r>
            <a:r>
              <a:rPr lang="en-US" altLang="zh-CN" sz="2000" baseline="30000" dirty="0">
                <a:solidFill>
                  <a:srgbClr val="000000"/>
                </a:solidFill>
                <a:ea typeface="宋体" panose="02010600030101010101" pitchFamily="2" charset="-122"/>
              </a:rPr>
              <a:t>-23</a:t>
            </a:r>
            <a:r>
              <a:rPr lang="en-US" altLang="zh-CN" sz="2000" dirty="0">
                <a:solidFill>
                  <a:srgbClr val="000000"/>
                </a:solidFill>
                <a:ea typeface="宋体" panose="02010600030101010101" pitchFamily="2" charset="-122"/>
              </a:rPr>
              <a:t>)</a:t>
            </a:r>
            <a:r>
              <a:rPr lang="en-US" altLang="zh-CN" sz="2000" b="1" baseline="30000" dirty="0">
                <a:solidFill>
                  <a:srgbClr val="000000"/>
                </a:solidFill>
                <a:ea typeface="宋体" panose="02010600030101010101" pitchFamily="2" charset="-122"/>
              </a:rPr>
              <a:t>.</a:t>
            </a:r>
            <a:r>
              <a:rPr lang="en-US" altLang="zh-CN" sz="2000" dirty="0">
                <a:solidFill>
                  <a:srgbClr val="000000"/>
                </a:solidFill>
                <a:ea typeface="宋体" panose="02010600030101010101" pitchFamily="2" charset="-122"/>
              </a:rPr>
              <a:t>2</a:t>
            </a:r>
            <a:r>
              <a:rPr lang="en-US" altLang="zh-CN" sz="2000" baseline="30000" dirty="0">
                <a:solidFill>
                  <a:srgbClr val="000000"/>
                </a:solidFill>
                <a:ea typeface="宋体" panose="02010600030101010101" pitchFamily="2" charset="-122"/>
              </a:rPr>
              <a:t>127</a:t>
            </a:r>
            <a:endParaRPr lang="en-US" altLang="zh-CN" sz="2000" baseline="30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MIN_VALUE </a:t>
            </a:r>
            <a:r>
              <a:rPr lang="zh-CN" altLang="en-US" sz="2000" dirty="0">
                <a:solidFill>
                  <a:srgbClr val="000000"/>
                </a:solidFill>
                <a:ea typeface="宋体" panose="02010600030101010101" pitchFamily="2" charset="-122"/>
              </a:rPr>
              <a:t>：</a:t>
            </a:r>
            <a:r>
              <a:rPr lang="en-US" altLang="zh-CN" sz="2000" dirty="0">
                <a:solidFill>
                  <a:srgbClr val="000000"/>
                </a:solidFill>
                <a:ea typeface="宋体" panose="02010600030101010101" pitchFamily="2" charset="-122"/>
              </a:rPr>
              <a:t>2</a:t>
            </a:r>
            <a:r>
              <a:rPr lang="en-US" altLang="zh-CN" sz="2000" baseline="30000" dirty="0">
                <a:solidFill>
                  <a:srgbClr val="000000"/>
                </a:solidFill>
                <a:ea typeface="宋体" panose="02010600030101010101" pitchFamily="2" charset="-122"/>
              </a:rPr>
              <a:t>-149</a:t>
            </a:r>
            <a:endParaRPr lang="en-US" altLang="zh-CN" sz="2000" baseline="30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POSITIVE_INFINITY</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NEGATIVE_INFINITY</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SIZE</a:t>
            </a:r>
            <a:endParaRPr lang="en-US" altLang="zh-CN" sz="2000" dirty="0">
              <a:solidFill>
                <a:srgbClr val="000000"/>
              </a:solidFill>
              <a:ea typeface="宋体" panose="02010600030101010101" pitchFamily="2" charset="-122"/>
            </a:endParaRPr>
          </a:p>
          <a:p>
            <a:pPr eaLnBrk="1" hangingPunct="1">
              <a:buNone/>
            </a:pPr>
            <a:r>
              <a:rPr lang="en-US" altLang="zh-CN" sz="2800" dirty="0">
                <a:solidFill>
                  <a:srgbClr val="000000"/>
                </a:solidFill>
                <a:latin typeface="华文新魏" panose="02010800040101010101" pitchFamily="2" charset="-122"/>
                <a:ea typeface="华文新魏" panose="02010800040101010101" pitchFamily="2" charset="-122"/>
              </a:rPr>
              <a:t>3</a:t>
            </a:r>
            <a:r>
              <a:rPr lang="zh-CN" altLang="en-US" sz="2800" dirty="0">
                <a:solidFill>
                  <a:srgbClr val="000000"/>
                </a:solidFill>
                <a:latin typeface="华文新魏" panose="02010800040101010101" pitchFamily="2" charset="-122"/>
                <a:ea typeface="华文新魏" panose="02010800040101010101" pitchFamily="2" charset="-122"/>
              </a:rPr>
              <a:t>、</a:t>
            </a:r>
            <a:r>
              <a:rPr lang="en-US" altLang="zh-CN" sz="2800" dirty="0">
                <a:solidFill>
                  <a:srgbClr val="000000"/>
                </a:solidFill>
                <a:latin typeface="华文新魏" panose="02010800040101010101" pitchFamily="2" charset="-122"/>
                <a:ea typeface="华文新魏" panose="02010800040101010101" pitchFamily="2" charset="-122"/>
              </a:rPr>
              <a:t>Float</a:t>
            </a:r>
            <a:r>
              <a:rPr lang="zh-CN" altLang="en-US" sz="2800" dirty="0">
                <a:solidFill>
                  <a:srgbClr val="000000"/>
                </a:solidFill>
                <a:latin typeface="华文新魏" panose="02010800040101010101" pitchFamily="2" charset="-122"/>
                <a:ea typeface="华文新魏" panose="02010800040101010101" pitchFamily="2" charset="-122"/>
              </a:rPr>
              <a:t>类的构造方法：</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public Float(float value)</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Float(double value)</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Float(String s)</a:t>
            </a:r>
            <a:r>
              <a:rPr lang="en-US" altLang="zh-CN" sz="2000" dirty="0">
                <a:ea typeface="宋体" panose="02010600030101010101" pitchFamily="2" charset="-122"/>
              </a:rPr>
              <a:t> </a:t>
            </a:r>
            <a:endParaRPr lang="en-US" altLang="zh-CN" sz="2000" dirty="0">
              <a:ea typeface="宋体" panose="02010600030101010101" pitchFamily="2" charset="-122"/>
            </a:endParaRPr>
          </a:p>
        </p:txBody>
      </p:sp>
      <p:sp>
        <p:nvSpPr>
          <p:cNvPr id="37891"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37892"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Rectangle 3"/>
          <p:cNvSpPr>
            <a:spLocks noGrp="1" noRot="1"/>
          </p:cNvSpPr>
          <p:nvPr>
            <p:ph idx="4294967295"/>
          </p:nvPr>
        </p:nvSpPr>
        <p:spPr>
          <a:xfrm>
            <a:off x="914400" y="1556703"/>
            <a:ext cx="8064500" cy="5256212"/>
          </a:xfrm>
          <a:solidFill>
            <a:srgbClr val="FFFFFF"/>
          </a:solidFill>
        </p:spPr>
        <p:txBody>
          <a:bodyPr wrap="square" lIns="91440" tIns="45720" rIns="91440" bIns="45720" anchor="t" anchorCtr="0"/>
          <a:p>
            <a:pPr eaLnBrk="1" hangingPunct="1">
              <a:buNone/>
            </a:pPr>
            <a:r>
              <a:rPr lang="en-US" altLang="zh-CN" sz="2800" dirty="0">
                <a:solidFill>
                  <a:srgbClr val="000000"/>
                </a:solidFill>
                <a:latin typeface="华文新魏" panose="02010800040101010101" pitchFamily="2" charset="-122"/>
                <a:ea typeface="华文新魏" panose="02010800040101010101" pitchFamily="2" charset="-122"/>
              </a:rPr>
              <a:t>4. Float</a:t>
            </a:r>
            <a:r>
              <a:rPr lang="zh-CN" altLang="en-US" sz="2800" dirty="0">
                <a:solidFill>
                  <a:srgbClr val="000000"/>
                </a:solidFill>
                <a:latin typeface="华文新魏" panose="02010800040101010101" pitchFamily="2" charset="-122"/>
                <a:ea typeface="华文新魏" panose="02010800040101010101" pitchFamily="2" charset="-122"/>
              </a:rPr>
              <a:t>类的常用的成员方法</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dirty="0">
                <a:solidFill>
                  <a:srgbClr val="000000"/>
                </a:solidFill>
                <a:ea typeface="宋体" panose="02010600030101010101" pitchFamily="2" charset="-122"/>
              </a:rPr>
              <a:t>public static float parseFloat(String s)</a:t>
            </a:r>
            <a:endParaRPr lang="en-US" altLang="zh-CN" dirty="0">
              <a:solidFill>
                <a:srgbClr val="000000"/>
              </a:solidFill>
              <a:ea typeface="宋体" panose="02010600030101010101" pitchFamily="2" charset="-122"/>
            </a:endParaRPr>
          </a:p>
          <a:p>
            <a:pPr lvl="2" eaLnBrk="1" hangingPunct="1">
              <a:buNone/>
            </a:pPr>
            <a:r>
              <a:rPr lang="en-US" altLang="zh-CN" dirty="0">
                <a:solidFill>
                  <a:srgbClr val="000000"/>
                </a:solidFill>
                <a:ea typeface="宋体" panose="02010600030101010101" pitchFamily="2" charset="-122"/>
              </a:rPr>
              <a:t>                       throws NumberFromatException</a:t>
            </a:r>
            <a:endParaRPr lang="en-US" altLang="zh-CN" dirty="0">
              <a:solidFill>
                <a:srgbClr val="000000"/>
              </a:solidFill>
              <a:ea typeface="宋体" panose="02010600030101010101" pitchFamily="2" charset="-122"/>
            </a:endParaRPr>
          </a:p>
          <a:p>
            <a:pPr lvl="2" eaLnBrk="1" hangingPunct="1"/>
            <a:r>
              <a:rPr lang="en-US" altLang="zh-CN" dirty="0">
                <a:solidFill>
                  <a:srgbClr val="000000"/>
                </a:solidFill>
                <a:ea typeface="宋体" panose="02010600030101010101" pitchFamily="2" charset="-122"/>
              </a:rPr>
              <a:t>public String toString()</a:t>
            </a:r>
            <a:endParaRPr lang="en-US" altLang="zh-CN" dirty="0">
              <a:solidFill>
                <a:srgbClr val="000000"/>
              </a:solidFill>
              <a:ea typeface="宋体" panose="02010600030101010101" pitchFamily="2" charset="-122"/>
            </a:endParaRPr>
          </a:p>
          <a:p>
            <a:pPr lvl="2" eaLnBrk="1" hangingPunct="1"/>
            <a:r>
              <a:rPr lang="en-US" altLang="zh-CN" dirty="0">
                <a:solidFill>
                  <a:srgbClr val="000000"/>
                </a:solidFill>
                <a:ea typeface="宋体" panose="02010600030101010101" pitchFamily="2" charset="-122"/>
              </a:rPr>
              <a:t>public String toString(float f)</a:t>
            </a:r>
            <a:endParaRPr lang="en-US" altLang="zh-CN" dirty="0">
              <a:solidFill>
                <a:srgbClr val="000000"/>
              </a:solidFill>
              <a:ea typeface="宋体" panose="02010600030101010101" pitchFamily="2" charset="-122"/>
            </a:endParaRPr>
          </a:p>
          <a:p>
            <a:pPr lvl="2" eaLnBrk="1" hangingPunct="1"/>
            <a:r>
              <a:rPr lang="en-US" altLang="zh-CN" dirty="0">
                <a:solidFill>
                  <a:srgbClr val="000000"/>
                </a:solidFill>
                <a:ea typeface="宋体" panose="02010600030101010101" pitchFamily="2" charset="-122"/>
              </a:rPr>
              <a:t>public int compareTo(Float anotherFloat)</a:t>
            </a:r>
            <a:endParaRPr lang="en-US" altLang="zh-CN" dirty="0">
              <a:solidFill>
                <a:srgbClr val="000000"/>
              </a:solidFill>
              <a:ea typeface="宋体" panose="02010600030101010101" pitchFamily="2" charset="-122"/>
            </a:endParaRPr>
          </a:p>
          <a:p>
            <a:pPr lvl="2" eaLnBrk="1" hangingPunct="1"/>
            <a:r>
              <a:rPr lang="en-US" altLang="zh-CN" dirty="0">
                <a:solidFill>
                  <a:srgbClr val="000000"/>
                </a:solidFill>
                <a:ea typeface="宋体" panose="02010600030101010101" pitchFamily="2" charset="-122"/>
              </a:rPr>
              <a:t>public short shortValue()</a:t>
            </a:r>
            <a:endParaRPr lang="en-US" altLang="zh-CN" dirty="0">
              <a:solidFill>
                <a:srgbClr val="000000"/>
              </a:solidFill>
              <a:ea typeface="宋体" panose="02010600030101010101" pitchFamily="2" charset="-122"/>
            </a:endParaRPr>
          </a:p>
          <a:p>
            <a:pPr lvl="2" eaLnBrk="1" hangingPunct="1"/>
            <a:r>
              <a:rPr lang="en-US" altLang="zh-CN" dirty="0">
                <a:solidFill>
                  <a:srgbClr val="000000"/>
                </a:solidFill>
                <a:ea typeface="宋体" panose="02010600030101010101" pitchFamily="2" charset="-122"/>
              </a:rPr>
              <a:t>public int intValue()</a:t>
            </a:r>
            <a:endParaRPr lang="en-US" altLang="zh-CN" dirty="0">
              <a:solidFill>
                <a:srgbClr val="000000"/>
              </a:solidFill>
              <a:ea typeface="宋体" panose="02010600030101010101" pitchFamily="2" charset="-122"/>
            </a:endParaRPr>
          </a:p>
          <a:p>
            <a:pPr lvl="2" eaLnBrk="1" hangingPunct="1"/>
            <a:endParaRPr lang="en-US" altLang="zh-CN" dirty="0">
              <a:solidFill>
                <a:srgbClr val="000000"/>
              </a:solidFill>
              <a:ea typeface="宋体" panose="02010600030101010101" pitchFamily="2" charset="-122"/>
            </a:endParaRPr>
          </a:p>
        </p:txBody>
      </p:sp>
      <p:sp>
        <p:nvSpPr>
          <p:cNvPr id="38914"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38915"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38916" name="Rectangle 2"/>
          <p:cNvSpPr txBox="1">
            <a:spLocks noRot="1"/>
          </p:cNvSpPr>
          <p:nvPr/>
        </p:nvSpPr>
        <p:spPr>
          <a:xfrm>
            <a:off x="971550" y="765175"/>
            <a:ext cx="8540750" cy="1143000"/>
          </a:xfrm>
          <a:prstGeom prst="rect">
            <a:avLst/>
          </a:prstGeom>
          <a:noFill/>
          <a:ln w="9525">
            <a:noFill/>
          </a:ln>
        </p:spPr>
        <p:txBody>
          <a:bodyPr anchor="ctr" anchorCtr="0"/>
          <a:p>
            <a:pPr>
              <a:spcBef>
                <a:spcPct val="50000"/>
              </a:spcBef>
            </a:pPr>
            <a:r>
              <a:rPr lang="zh-CN" altLang="en-US" sz="3200" b="1" dirty="0">
                <a:solidFill>
                  <a:srgbClr val="0000FF"/>
                </a:solidFill>
                <a:latin typeface="宋体" panose="02010600030101010101" pitchFamily="2" charset="-122"/>
                <a:ea typeface="宋体" panose="02010600030101010101" pitchFamily="2" charset="-122"/>
              </a:rPr>
              <a:t>（</a:t>
            </a:r>
            <a:r>
              <a:rPr lang="en-US" altLang="zh-CN" sz="3200" b="1" dirty="0">
                <a:solidFill>
                  <a:srgbClr val="0000FF"/>
                </a:solidFill>
                <a:latin typeface="宋体" panose="02010600030101010101" pitchFamily="2" charset="-122"/>
                <a:ea typeface="宋体" panose="02010600030101010101" pitchFamily="2" charset="-122"/>
              </a:rPr>
              <a:t>2</a:t>
            </a:r>
            <a:r>
              <a:rPr lang="zh-CN" altLang="en-US" sz="3200" b="1" dirty="0">
                <a:solidFill>
                  <a:srgbClr val="0000FF"/>
                </a:solidFill>
                <a:latin typeface="宋体" panose="02010600030101010101" pitchFamily="2" charset="-122"/>
                <a:ea typeface="宋体" panose="02010600030101010101" pitchFamily="2" charset="-122"/>
              </a:rPr>
              <a:t>）</a:t>
            </a:r>
            <a:r>
              <a:rPr lang="en-US" altLang="zh-CN" sz="3200" b="1" dirty="0">
                <a:solidFill>
                  <a:srgbClr val="0000FF"/>
                </a:solidFill>
                <a:latin typeface="宋体" panose="02010600030101010101" pitchFamily="2" charset="-122"/>
                <a:ea typeface="宋体" panose="02010600030101010101" pitchFamily="2" charset="-122"/>
              </a:rPr>
              <a:t>Float</a:t>
            </a:r>
            <a:r>
              <a:rPr lang="zh-CN" altLang="en-US" sz="3200" b="1" dirty="0">
                <a:solidFill>
                  <a:srgbClr val="0000FF"/>
                </a:solidFill>
                <a:latin typeface="宋体" panose="02010600030101010101" pitchFamily="2" charset="-122"/>
                <a:ea typeface="宋体" panose="02010600030101010101" pitchFamily="2" charset="-122"/>
              </a:rPr>
              <a:t>类 </a:t>
            </a:r>
            <a:endParaRPr lang="en-US" altLang="zh-CN" sz="3200" b="1" dirty="0">
              <a:solidFill>
                <a:srgbClr val="0000FF"/>
              </a:solidFill>
              <a:latin typeface="宋体" panose="02010600030101010101" pitchFamily="2" charset="-122"/>
              <a:ea typeface="宋体" panose="02010600030101010101" pitchFamily="2"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8" name="Rectangle 2"/>
          <p:cNvSpPr>
            <a:spLocks noGrp="1" noRot="1" noChangeArrowheads="1"/>
          </p:cNvSpPr>
          <p:nvPr>
            <p:ph type="ctrTitle"/>
          </p:nvPr>
        </p:nvSpPr>
        <p:spPr>
          <a:xfrm>
            <a:off x="784225" y="630238"/>
            <a:ext cx="8540750" cy="1143000"/>
          </a:xfrm>
          <a:ln>
            <a:miter/>
          </a:ln>
        </p:spPr>
        <p:txBody>
          <a:bodyPr vert="horz" wrap="square" lIns="91440" tIns="45720" rIns="91440" bIns="45720" numCol="1" anchor="ctr" anchorCtr="0" compatLnSpc="1"/>
          <a:lstStyle/>
          <a:p>
            <a:pPr marL="0" marR="0" lvl="0" indent="0" algn="l" defTabSz="914400" rtl="0" eaLnBrk="1" fontAlgn="base" latinLnBrk="0" hangingPunct="1">
              <a:lnSpc>
                <a:spcPct val="100000"/>
              </a:lnSpc>
              <a:spcBef>
                <a:spcPct val="50000"/>
              </a:spcBef>
              <a:spcAft>
                <a:spcPct val="0"/>
              </a:spcAft>
              <a:buClrTx/>
              <a:buSzTx/>
              <a:buFontTx/>
              <a:buNone/>
              <a:defRPr/>
            </a:pPr>
            <a:r>
              <a:rPr kumimoji="1" lang="zh-CN" altLang="en-US"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3</a:t>
            </a:r>
            <a:r>
              <a:rPr kumimoji="1" lang="zh-CN" altLang="en-US"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Character</a:t>
            </a:r>
            <a:r>
              <a:rPr kumimoji="1" lang="zh-CN" altLang="en-US"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类 </a:t>
            </a:r>
            <a:endPar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endParaRPr>
          </a:p>
        </p:txBody>
      </p:sp>
      <p:sp>
        <p:nvSpPr>
          <p:cNvPr id="39938" name="Rectangle 3"/>
          <p:cNvSpPr>
            <a:spLocks noGrp="1" noRot="1"/>
          </p:cNvSpPr>
          <p:nvPr>
            <p:ph idx="4294967295"/>
          </p:nvPr>
        </p:nvSpPr>
        <p:spPr>
          <a:xfrm>
            <a:off x="898525" y="1557338"/>
            <a:ext cx="8137525" cy="5400675"/>
          </a:xfrm>
          <a:solidFill>
            <a:srgbClr val="FFFFFF"/>
          </a:solidFill>
        </p:spPr>
        <p:txBody>
          <a:bodyPr wrap="square" lIns="91440" tIns="45720" rIns="91440" bIns="45720" anchor="t" anchorCtr="0"/>
          <a:p>
            <a:pPr eaLnBrk="1" hangingPunct="1">
              <a:lnSpc>
                <a:spcPct val="90000"/>
              </a:lnSpc>
              <a:buNone/>
            </a:pPr>
            <a:r>
              <a:rPr lang="en-US" altLang="zh-CN" sz="2800" dirty="0">
                <a:solidFill>
                  <a:srgbClr val="000000"/>
                </a:solidFill>
                <a:latin typeface="华文新魏" panose="02010800040101010101" pitchFamily="2" charset="-122"/>
                <a:ea typeface="华文新魏" panose="02010800040101010101" pitchFamily="2" charset="-122"/>
              </a:rPr>
              <a:t>1</a:t>
            </a:r>
            <a:r>
              <a:rPr lang="zh-CN" altLang="en-US" sz="2800" dirty="0">
                <a:solidFill>
                  <a:srgbClr val="000000"/>
                </a:solidFill>
                <a:latin typeface="华文新魏" panose="02010800040101010101" pitchFamily="2" charset="-122"/>
                <a:ea typeface="华文新魏" panose="02010800040101010101" pitchFamily="2" charset="-122"/>
              </a:rPr>
              <a:t>、</a:t>
            </a:r>
            <a:r>
              <a:rPr lang="en-US" altLang="zh-CN" sz="2800" dirty="0">
                <a:solidFill>
                  <a:srgbClr val="000000"/>
                </a:solidFill>
                <a:latin typeface="华文新魏" panose="02010800040101010101" pitchFamily="2" charset="-122"/>
                <a:ea typeface="华文新魏" panose="02010800040101010101" pitchFamily="2" charset="-122"/>
              </a:rPr>
              <a:t>Character</a:t>
            </a:r>
            <a:r>
              <a:rPr lang="zh-CN" altLang="en-US" sz="2800" dirty="0">
                <a:solidFill>
                  <a:srgbClr val="000000"/>
                </a:solidFill>
                <a:latin typeface="华文新魏" panose="02010800040101010101" pitchFamily="2" charset="-122"/>
                <a:ea typeface="华文新魏" panose="02010800040101010101" pitchFamily="2" charset="-122"/>
              </a:rPr>
              <a:t>类的继承关系：</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lnSpc>
                <a:spcPct val="90000"/>
              </a:lnSpc>
            </a:pPr>
            <a:r>
              <a:rPr lang="en-US" altLang="zh-CN" sz="2000" dirty="0">
                <a:solidFill>
                  <a:srgbClr val="000000"/>
                </a:solidFill>
                <a:ea typeface="宋体" panose="02010600030101010101" pitchFamily="2" charset="-122"/>
              </a:rPr>
              <a:t>Java.lang.Object </a:t>
            </a:r>
            <a:r>
              <a:rPr lang="en-US" altLang="zh-CN" sz="2000" dirty="0">
                <a:solidFill>
                  <a:srgbClr val="000000"/>
                </a:solidFill>
                <a:ea typeface="宋体" panose="02010600030101010101" pitchFamily="2" charset="-122"/>
                <a:sym typeface="Wingdings" panose="05000000000000000000" pitchFamily="2" charset="2"/>
              </a:rPr>
              <a:t></a:t>
            </a:r>
            <a:r>
              <a:rPr lang="en-US" altLang="zh-CN" sz="2000" dirty="0">
                <a:solidFill>
                  <a:srgbClr val="000000"/>
                </a:solidFill>
                <a:ea typeface="宋体" panose="02010600030101010101" pitchFamily="2" charset="-122"/>
              </a:rPr>
              <a:t>  java.lang.Character                 </a:t>
            </a:r>
            <a:endParaRPr lang="en-US" altLang="zh-CN" sz="2000" dirty="0">
              <a:solidFill>
                <a:srgbClr val="000000"/>
              </a:solidFill>
              <a:ea typeface="宋体" panose="02010600030101010101" pitchFamily="2" charset="-122"/>
            </a:endParaRPr>
          </a:p>
          <a:p>
            <a:pPr eaLnBrk="1" hangingPunct="1">
              <a:lnSpc>
                <a:spcPct val="90000"/>
              </a:lnSpc>
              <a:buNone/>
            </a:pPr>
            <a:r>
              <a:rPr lang="en-US" altLang="zh-CN" sz="2800" dirty="0">
                <a:solidFill>
                  <a:srgbClr val="000000"/>
                </a:solidFill>
                <a:latin typeface="华文新魏" panose="02010800040101010101" pitchFamily="2" charset="-122"/>
                <a:ea typeface="华文新魏" panose="02010800040101010101" pitchFamily="2" charset="-122"/>
              </a:rPr>
              <a:t>2</a:t>
            </a:r>
            <a:r>
              <a:rPr lang="zh-CN" altLang="en-US" sz="2800" dirty="0">
                <a:solidFill>
                  <a:srgbClr val="000000"/>
                </a:solidFill>
                <a:latin typeface="华文新魏" panose="02010800040101010101" pitchFamily="2" charset="-122"/>
                <a:ea typeface="华文新魏" panose="02010800040101010101" pitchFamily="2" charset="-122"/>
              </a:rPr>
              <a:t>、常用成员属性：</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lnSpc>
                <a:spcPct val="90000"/>
              </a:lnSpc>
            </a:pPr>
            <a:r>
              <a:rPr lang="en-US" altLang="zh-CN" sz="2000" dirty="0">
                <a:solidFill>
                  <a:srgbClr val="000000"/>
                </a:solidFill>
                <a:ea typeface="宋体" panose="02010600030101010101" pitchFamily="2" charset="-122"/>
              </a:rPr>
              <a:t>MAX_VALUE</a:t>
            </a:r>
            <a:r>
              <a:rPr lang="zh-CN" altLang="en-US" sz="2000" dirty="0">
                <a:solidFill>
                  <a:srgbClr val="000000"/>
                </a:solidFill>
                <a:ea typeface="宋体" panose="02010600030101010101" pitchFamily="2" charset="-122"/>
              </a:rPr>
              <a:t>：’</a:t>
            </a:r>
            <a:r>
              <a:rPr lang="en-US" altLang="zh-CN" sz="2000" dirty="0">
                <a:solidFill>
                  <a:srgbClr val="000000"/>
                </a:solidFill>
                <a:ea typeface="宋体" panose="02010600030101010101" pitchFamily="2" charset="-122"/>
              </a:rPr>
              <a:t>\uFFFF’</a:t>
            </a:r>
            <a:endParaRPr lang="en-US" altLang="zh-CN" sz="2000" dirty="0">
              <a:solidFill>
                <a:srgbClr val="000000"/>
              </a:solidFill>
              <a:ea typeface="宋体" panose="02010600030101010101" pitchFamily="2" charset="-122"/>
            </a:endParaRPr>
          </a:p>
          <a:p>
            <a:pPr lvl="2" eaLnBrk="1" hangingPunct="1">
              <a:lnSpc>
                <a:spcPct val="90000"/>
              </a:lnSpc>
            </a:pPr>
            <a:r>
              <a:rPr lang="en-US" altLang="zh-CN" sz="2000" dirty="0">
                <a:solidFill>
                  <a:srgbClr val="000000"/>
                </a:solidFill>
                <a:ea typeface="宋体" panose="02010600030101010101" pitchFamily="2" charset="-122"/>
              </a:rPr>
              <a:t>MIN_VALUE </a:t>
            </a:r>
            <a:r>
              <a:rPr lang="zh-CN" altLang="en-US" sz="2000" dirty="0">
                <a:solidFill>
                  <a:srgbClr val="000000"/>
                </a:solidFill>
                <a:ea typeface="宋体" panose="02010600030101010101" pitchFamily="2" charset="-122"/>
              </a:rPr>
              <a:t>：’</a:t>
            </a:r>
            <a:r>
              <a:rPr lang="en-US" altLang="zh-CN" sz="2000" dirty="0">
                <a:solidFill>
                  <a:srgbClr val="000000"/>
                </a:solidFill>
                <a:ea typeface="宋体" panose="02010600030101010101" pitchFamily="2" charset="-122"/>
              </a:rPr>
              <a:t>\u0000’</a:t>
            </a:r>
            <a:endParaRPr lang="en-US" altLang="zh-CN" sz="2000" dirty="0">
              <a:solidFill>
                <a:srgbClr val="000000"/>
              </a:solidFill>
              <a:ea typeface="宋体" panose="02010600030101010101" pitchFamily="2" charset="-122"/>
            </a:endParaRPr>
          </a:p>
          <a:p>
            <a:pPr eaLnBrk="1" hangingPunct="1">
              <a:lnSpc>
                <a:spcPct val="90000"/>
              </a:lnSpc>
              <a:buNone/>
            </a:pPr>
            <a:r>
              <a:rPr lang="en-US" altLang="zh-CN" sz="2800" dirty="0">
                <a:solidFill>
                  <a:srgbClr val="000000"/>
                </a:solidFill>
                <a:latin typeface="华文新魏" panose="02010800040101010101" pitchFamily="2" charset="-122"/>
                <a:ea typeface="华文新魏" panose="02010800040101010101" pitchFamily="2" charset="-122"/>
              </a:rPr>
              <a:t>3</a:t>
            </a:r>
            <a:r>
              <a:rPr lang="zh-CN" altLang="en-US" sz="2800" dirty="0">
                <a:solidFill>
                  <a:srgbClr val="000000"/>
                </a:solidFill>
                <a:latin typeface="华文新魏" panose="02010800040101010101" pitchFamily="2" charset="-122"/>
                <a:ea typeface="华文新魏" panose="02010800040101010101" pitchFamily="2" charset="-122"/>
              </a:rPr>
              <a:t>、构造方法：</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lnSpc>
                <a:spcPct val="90000"/>
              </a:lnSpc>
            </a:pPr>
            <a:r>
              <a:rPr lang="en-US" altLang="zh-CN" sz="2000" dirty="0">
                <a:solidFill>
                  <a:srgbClr val="000000"/>
                </a:solidFill>
                <a:ea typeface="宋体" panose="02010600030101010101" pitchFamily="2" charset="-122"/>
              </a:rPr>
              <a:t>public Character(char value)</a:t>
            </a:r>
            <a:endParaRPr lang="en-US" altLang="zh-CN" sz="2000" dirty="0">
              <a:solidFill>
                <a:srgbClr val="000000"/>
              </a:solidFill>
              <a:ea typeface="宋体" panose="02010600030101010101" pitchFamily="2" charset="-122"/>
            </a:endParaRPr>
          </a:p>
          <a:p>
            <a:pPr eaLnBrk="1" hangingPunct="1">
              <a:buNone/>
            </a:pPr>
            <a:r>
              <a:rPr lang="en-US" altLang="zh-CN" sz="2800" dirty="0">
                <a:solidFill>
                  <a:srgbClr val="000000"/>
                </a:solidFill>
                <a:latin typeface="华文新魏" panose="02010800040101010101" pitchFamily="2" charset="-122"/>
                <a:ea typeface="华文新魏" panose="02010800040101010101" pitchFamily="2" charset="-122"/>
              </a:rPr>
              <a:t>4</a:t>
            </a:r>
            <a:r>
              <a:rPr lang="zh-CN" altLang="en-US" sz="2800" dirty="0">
                <a:solidFill>
                  <a:srgbClr val="000000"/>
                </a:solidFill>
                <a:latin typeface="华文新魏" panose="02010800040101010101" pitchFamily="2" charset="-122"/>
                <a:ea typeface="华文新魏" panose="02010800040101010101" pitchFamily="2" charset="-122"/>
              </a:rPr>
              <a:t>、常用的成员方法</a:t>
            </a:r>
            <a:endParaRPr lang="zh-CN" altLang="en-US" sz="2800"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public static boolean isLetter(char ch)</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static boolean isDigit(char ch)</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static char toLowerCase(char ch)</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static boolean isWhitespace(char ch)</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static char toUpperCase(char ch)</a:t>
            </a:r>
            <a:endParaRPr lang="en-US" altLang="zh-CN" sz="2000" dirty="0">
              <a:solidFill>
                <a:srgbClr val="000000"/>
              </a:solidFill>
              <a:ea typeface="宋体" panose="02010600030101010101" pitchFamily="2" charset="-122"/>
            </a:endParaRPr>
          </a:p>
          <a:p>
            <a:pPr lvl="1" eaLnBrk="1" hangingPunct="1">
              <a:buSzPct val="75000"/>
              <a:buFont typeface="Wingdings" panose="05000000000000000000" pitchFamily="2" charset="2"/>
              <a:buChar char="v"/>
            </a:pPr>
            <a:endParaRPr lang="en-US" altLang="zh-CN" dirty="0">
              <a:solidFill>
                <a:srgbClr val="000000"/>
              </a:solidFill>
              <a:latin typeface="华文新魏" panose="02010800040101010101" pitchFamily="2" charset="-122"/>
              <a:ea typeface="华文新魏" panose="02010800040101010101" pitchFamily="2" charset="-122"/>
            </a:endParaRPr>
          </a:p>
        </p:txBody>
      </p:sp>
      <p:sp>
        <p:nvSpPr>
          <p:cNvPr id="39939"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39940"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Rectangle 2"/>
          <p:cNvSpPr>
            <a:spLocks noGrp="1" noRot="1" noChangeArrowheads="1"/>
          </p:cNvSpPr>
          <p:nvPr>
            <p:ph type="ctrTitle"/>
          </p:nvPr>
        </p:nvSpPr>
        <p:spPr>
          <a:xfrm>
            <a:off x="900113" y="836613"/>
            <a:ext cx="8540750" cy="809625"/>
          </a:xfrm>
          <a:ln>
            <a:miter/>
          </a:ln>
        </p:spPr>
        <p:txBody>
          <a:bodyPr vert="horz" wrap="square" lIns="91440" tIns="45720" rIns="91440" bIns="45720" numCol="1" anchor="ctr" anchorCtr="0" compatLnSpc="1"/>
          <a:lstStyle/>
          <a:p>
            <a:pPr marL="0" marR="0" lvl="0" indent="0" algn="l" defTabSz="914400" rtl="0" eaLnBrk="1" fontAlgn="base" latinLnBrk="0" hangingPunct="1">
              <a:lnSpc>
                <a:spcPct val="100000"/>
              </a:lnSpc>
              <a:spcBef>
                <a:spcPct val="50000"/>
              </a:spcBef>
              <a:spcAft>
                <a:spcPct val="0"/>
              </a:spcAft>
              <a:buClrTx/>
              <a:buSzTx/>
              <a:buFontTx/>
              <a:buNone/>
              <a:defRPr/>
            </a:pPr>
            <a:r>
              <a:rPr kumimoji="1" lang="zh-CN" altLang="en-US"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4</a:t>
            </a:r>
            <a:r>
              <a:rPr kumimoji="1" lang="zh-CN" altLang="en-US"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rPr>
              <a:t>Boolean  </a:t>
            </a:r>
            <a:endParaRPr kumimoji="1" lang="en-US" altLang="zh-CN" sz="3200" b="1" i="0" u="none" strike="noStrike" kern="1200" cap="none" spc="0" normalizeH="0" baseline="0" noProof="0" dirty="0" smtClean="0">
              <a:ln>
                <a:noFill/>
              </a:ln>
              <a:solidFill>
                <a:srgbClr val="0000FF"/>
              </a:solidFill>
              <a:effectLst/>
              <a:uLnTx/>
              <a:uFillTx/>
              <a:latin typeface="宋体" panose="02010600030101010101" pitchFamily="2" charset="-122"/>
              <a:ea typeface="宋体" panose="02010600030101010101" pitchFamily="2" charset="-122"/>
              <a:cs typeface="+mn-cs"/>
            </a:endParaRPr>
          </a:p>
        </p:txBody>
      </p:sp>
      <p:sp>
        <p:nvSpPr>
          <p:cNvPr id="40962" name="Rectangle 3"/>
          <p:cNvSpPr>
            <a:spLocks noGrp="1" noRot="1"/>
          </p:cNvSpPr>
          <p:nvPr>
            <p:ph idx="4294967295"/>
          </p:nvPr>
        </p:nvSpPr>
        <p:spPr>
          <a:xfrm>
            <a:off x="1044575" y="1844675"/>
            <a:ext cx="7559675" cy="4752975"/>
          </a:xfrm>
          <a:solidFill>
            <a:srgbClr val="FFFFFF"/>
          </a:solidFill>
        </p:spPr>
        <p:txBody>
          <a:bodyPr wrap="square" lIns="91440" tIns="45720" rIns="91440" bIns="45720" anchor="t" anchorCtr="0"/>
          <a:p>
            <a:pPr eaLnBrk="1" hangingPunct="1">
              <a:buNone/>
            </a:pPr>
            <a:r>
              <a:rPr lang="en-US" altLang="zh-CN" dirty="0">
                <a:solidFill>
                  <a:srgbClr val="000000"/>
                </a:solidFill>
                <a:latin typeface="华文新魏" panose="02010800040101010101" pitchFamily="2" charset="-122"/>
                <a:ea typeface="华文新魏" panose="02010800040101010101" pitchFamily="2" charset="-122"/>
              </a:rPr>
              <a:t>1</a:t>
            </a:r>
            <a:r>
              <a:rPr lang="zh-CN" altLang="en-US" dirty="0">
                <a:solidFill>
                  <a:srgbClr val="000000"/>
                </a:solidFill>
                <a:latin typeface="华文新魏" panose="02010800040101010101" pitchFamily="2" charset="-122"/>
                <a:ea typeface="华文新魏" panose="02010800040101010101" pitchFamily="2" charset="-122"/>
              </a:rPr>
              <a:t>、</a:t>
            </a:r>
            <a:r>
              <a:rPr lang="en-US" altLang="zh-CN" dirty="0">
                <a:solidFill>
                  <a:srgbClr val="000000"/>
                </a:solidFill>
                <a:latin typeface="华文新魏" panose="02010800040101010101" pitchFamily="2" charset="-122"/>
                <a:ea typeface="华文新魏" panose="02010800040101010101" pitchFamily="2" charset="-122"/>
              </a:rPr>
              <a:t>Boolean</a:t>
            </a:r>
            <a:r>
              <a:rPr lang="zh-CN" altLang="en-US" dirty="0">
                <a:solidFill>
                  <a:srgbClr val="000000"/>
                </a:solidFill>
                <a:latin typeface="华文新魏" panose="02010800040101010101" pitchFamily="2" charset="-122"/>
                <a:ea typeface="华文新魏" panose="02010800040101010101" pitchFamily="2" charset="-122"/>
              </a:rPr>
              <a:t>类的继承关系：</a:t>
            </a:r>
            <a:endParaRPr lang="zh-CN" altLang="en-US"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Java.lang.Object </a:t>
            </a:r>
            <a:r>
              <a:rPr lang="en-US" altLang="zh-CN" sz="2000" dirty="0">
                <a:solidFill>
                  <a:srgbClr val="000000"/>
                </a:solidFill>
                <a:ea typeface="宋体" panose="02010600030101010101" pitchFamily="2" charset="-122"/>
                <a:sym typeface="Wingdings" panose="05000000000000000000" pitchFamily="2" charset="2"/>
              </a:rPr>
              <a:t></a:t>
            </a:r>
            <a:r>
              <a:rPr lang="en-US" altLang="zh-CN" sz="2000" dirty="0">
                <a:solidFill>
                  <a:srgbClr val="000000"/>
                </a:solidFill>
                <a:ea typeface="宋体" panose="02010600030101010101" pitchFamily="2" charset="-122"/>
              </a:rPr>
              <a:t>  java.lang.Boolean                 </a:t>
            </a:r>
            <a:endParaRPr lang="en-US" altLang="zh-CN" sz="2000" dirty="0">
              <a:solidFill>
                <a:srgbClr val="000000"/>
              </a:solidFill>
              <a:ea typeface="宋体" panose="02010600030101010101" pitchFamily="2" charset="-122"/>
            </a:endParaRPr>
          </a:p>
          <a:p>
            <a:pPr eaLnBrk="1" hangingPunct="1">
              <a:buNone/>
            </a:pPr>
            <a:r>
              <a:rPr lang="en-US" altLang="zh-CN" dirty="0">
                <a:solidFill>
                  <a:srgbClr val="000000"/>
                </a:solidFill>
                <a:latin typeface="华文新魏" panose="02010800040101010101" pitchFamily="2" charset="-122"/>
                <a:ea typeface="华文新魏" panose="02010800040101010101" pitchFamily="2" charset="-122"/>
              </a:rPr>
              <a:t>2</a:t>
            </a:r>
            <a:r>
              <a:rPr lang="zh-CN" altLang="en-US" dirty="0">
                <a:solidFill>
                  <a:srgbClr val="000000"/>
                </a:solidFill>
                <a:latin typeface="华文新魏" panose="02010800040101010101" pitchFamily="2" charset="-122"/>
                <a:ea typeface="华文新魏" panose="02010800040101010101" pitchFamily="2" charset="-122"/>
              </a:rPr>
              <a:t>、常用成员属性：</a:t>
            </a:r>
            <a:endParaRPr lang="zh-CN" altLang="en-US"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TRUE</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FALSE</a:t>
            </a:r>
            <a:endParaRPr lang="en-US" altLang="zh-CN" sz="2000" dirty="0">
              <a:solidFill>
                <a:srgbClr val="000000"/>
              </a:solidFill>
              <a:ea typeface="宋体" panose="02010600030101010101" pitchFamily="2" charset="-122"/>
            </a:endParaRPr>
          </a:p>
          <a:p>
            <a:pPr eaLnBrk="1" hangingPunct="1">
              <a:buNone/>
            </a:pPr>
            <a:r>
              <a:rPr lang="en-US" altLang="zh-CN" dirty="0">
                <a:solidFill>
                  <a:srgbClr val="000000"/>
                </a:solidFill>
                <a:latin typeface="华文新魏" panose="02010800040101010101" pitchFamily="2" charset="-122"/>
                <a:ea typeface="华文新魏" panose="02010800040101010101" pitchFamily="2" charset="-122"/>
              </a:rPr>
              <a:t>3</a:t>
            </a:r>
            <a:r>
              <a:rPr lang="zh-CN" altLang="en-US" dirty="0">
                <a:solidFill>
                  <a:srgbClr val="000000"/>
                </a:solidFill>
                <a:latin typeface="华文新魏" panose="02010800040101010101" pitchFamily="2" charset="-122"/>
                <a:ea typeface="华文新魏" panose="02010800040101010101" pitchFamily="2" charset="-122"/>
              </a:rPr>
              <a:t>、构造方法：</a:t>
            </a:r>
            <a:endParaRPr lang="zh-CN" altLang="en-US"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public Boolean(boolean value)</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publie Boolean(String s)</a:t>
            </a:r>
            <a:endParaRPr lang="en-US" altLang="zh-CN" sz="2000" dirty="0">
              <a:solidFill>
                <a:srgbClr val="000000"/>
              </a:solidFill>
              <a:ea typeface="宋体" panose="02010600030101010101" pitchFamily="2" charset="-122"/>
            </a:endParaRPr>
          </a:p>
          <a:p>
            <a:pPr eaLnBrk="1" hangingPunct="1">
              <a:buNone/>
            </a:pPr>
            <a:r>
              <a:rPr lang="en-US" altLang="zh-CN" dirty="0">
                <a:solidFill>
                  <a:srgbClr val="000000"/>
                </a:solidFill>
                <a:latin typeface="华文新魏" panose="02010800040101010101" pitchFamily="2" charset="-122"/>
                <a:ea typeface="华文新魏" panose="02010800040101010101" pitchFamily="2" charset="-122"/>
              </a:rPr>
              <a:t>4</a:t>
            </a:r>
            <a:r>
              <a:rPr lang="zh-CN" altLang="en-US" dirty="0">
                <a:solidFill>
                  <a:srgbClr val="000000"/>
                </a:solidFill>
                <a:latin typeface="华文新魏" panose="02010800040101010101" pitchFamily="2" charset="-122"/>
                <a:ea typeface="华文新魏" panose="02010800040101010101" pitchFamily="2" charset="-122"/>
              </a:rPr>
              <a:t>、常用的成员方法</a:t>
            </a:r>
            <a:endParaRPr lang="zh-CN" altLang="en-US" dirty="0">
              <a:solidFill>
                <a:srgbClr val="000000"/>
              </a:solidFill>
              <a:latin typeface="华文新魏" panose="02010800040101010101" pitchFamily="2" charset="-122"/>
              <a:ea typeface="华文新魏" panose="02010800040101010101" pitchFamily="2" charset="-122"/>
            </a:endParaRPr>
          </a:p>
          <a:p>
            <a:pPr lvl="2" eaLnBrk="1" hangingPunct="1"/>
            <a:r>
              <a:rPr lang="en-US" altLang="zh-CN" sz="2000" dirty="0">
                <a:solidFill>
                  <a:srgbClr val="000000"/>
                </a:solidFill>
                <a:ea typeface="宋体" panose="02010600030101010101" pitchFamily="2" charset="-122"/>
              </a:rPr>
              <a:t>public static boolean parseBoolean(String s)</a:t>
            </a:r>
            <a:endParaRPr lang="en-US" altLang="zh-CN" sz="2000" dirty="0">
              <a:solidFill>
                <a:srgbClr val="000000"/>
              </a:solidFill>
              <a:ea typeface="宋体" panose="02010600030101010101" pitchFamily="2" charset="-122"/>
            </a:endParaRPr>
          </a:p>
          <a:p>
            <a:pPr lvl="2" eaLnBrk="1" hangingPunct="1"/>
            <a:r>
              <a:rPr lang="en-US" altLang="zh-CN" sz="2000" dirty="0">
                <a:solidFill>
                  <a:srgbClr val="000000"/>
                </a:solidFill>
                <a:ea typeface="宋体" panose="02010600030101010101" pitchFamily="2" charset="-122"/>
              </a:rPr>
              <a:t>public static String toString(boolean b)</a:t>
            </a:r>
            <a:endParaRPr lang="en-US" altLang="zh-CN" sz="2000" dirty="0">
              <a:solidFill>
                <a:srgbClr val="000000"/>
              </a:solidFill>
              <a:ea typeface="宋体" panose="02010600030101010101" pitchFamily="2" charset="-122"/>
            </a:endParaRPr>
          </a:p>
        </p:txBody>
      </p:sp>
      <p:sp>
        <p:nvSpPr>
          <p:cNvPr id="40963"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40964"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41986" name="Text Box 5"/>
          <p:cNvSpPr txBox="1"/>
          <p:nvPr/>
        </p:nvSpPr>
        <p:spPr>
          <a:xfrm>
            <a:off x="1038225" y="188913"/>
            <a:ext cx="7781925" cy="3078162"/>
          </a:xfrm>
          <a:prstGeom prst="rect">
            <a:avLst/>
          </a:prstGeom>
          <a:noFill/>
          <a:ln w="9525">
            <a:noFill/>
          </a:ln>
        </p:spPr>
        <p:txBody>
          <a:bodyPr anchor="t" anchorCtr="0">
            <a:spAutoFit/>
          </a:bodyPr>
          <a:p>
            <a:pPr>
              <a:spcBef>
                <a:spcPct val="50000"/>
              </a:spcBef>
            </a:pPr>
            <a:r>
              <a:rPr lang="zh-CN" altLang="en-US" sz="3200" b="1" dirty="0">
                <a:solidFill>
                  <a:srgbClr val="0000FF"/>
                </a:solidFill>
                <a:latin typeface="宋体" panose="02010600030101010101" pitchFamily="2" charset="-122"/>
                <a:ea typeface="宋体" panose="02010600030101010101" pitchFamily="2" charset="-122"/>
              </a:rPr>
              <a:t>其他引用数据类型</a:t>
            </a:r>
            <a:endParaRPr lang="zh-CN" altLang="en-US" sz="3200" b="1" dirty="0">
              <a:solidFill>
                <a:srgbClr val="0000FF"/>
              </a:solidFill>
              <a:latin typeface="宋体" panose="02010600030101010101" pitchFamily="2" charset="-122"/>
              <a:ea typeface="宋体" panose="02010600030101010101" pitchFamily="2" charset="-122"/>
            </a:endParaRPr>
          </a:p>
          <a:p>
            <a:pPr>
              <a:spcBef>
                <a:spcPct val="50000"/>
              </a:spcBef>
            </a:pPr>
            <a:endParaRPr lang="en-US" altLang="zh-CN" sz="2400" b="1" dirty="0">
              <a:solidFill>
                <a:srgbClr val="000000"/>
              </a:solidFill>
              <a:latin typeface="Times New Roman" panose="02020603050405020304" pitchFamily="18" charset="0"/>
              <a:ea typeface="宋体" panose="02010600030101010101" pitchFamily="2" charset="-122"/>
            </a:endParaRPr>
          </a:p>
          <a:p>
            <a:pPr>
              <a:spcBef>
                <a:spcPct val="50000"/>
              </a:spcBef>
            </a:pPr>
            <a:r>
              <a:rPr lang="en-US" altLang="zh-CN" sz="2800" dirty="0">
                <a:solidFill>
                  <a:srgbClr val="000000"/>
                </a:solidFill>
                <a:latin typeface="Times New Roman" panose="02020603050405020304" pitchFamily="18" charset="0"/>
                <a:ea typeface="楷体_GB2312" pitchFamily="49" charset="-122"/>
              </a:rPr>
              <a:t>        </a:t>
            </a:r>
            <a:r>
              <a:rPr lang="zh-CN" altLang="en-US" sz="2800" dirty="0">
                <a:solidFill>
                  <a:srgbClr val="000000"/>
                </a:solidFill>
                <a:latin typeface="Times New Roman" panose="02020603050405020304" pitchFamily="18" charset="0"/>
                <a:ea typeface="楷体_GB2312" pitchFamily="49" charset="-122"/>
              </a:rPr>
              <a:t>除了基本数据类型的封装类型之外，</a:t>
            </a:r>
            <a:r>
              <a:rPr lang="en-US" altLang="zh-CN" sz="2800" dirty="0">
                <a:solidFill>
                  <a:srgbClr val="000000"/>
                </a:solidFill>
                <a:latin typeface="Times New Roman" panose="02020603050405020304" pitchFamily="18" charset="0"/>
                <a:ea typeface="楷体_GB2312" pitchFamily="49" charset="-122"/>
              </a:rPr>
              <a:t>Java</a:t>
            </a:r>
            <a:r>
              <a:rPr lang="zh-CN" altLang="en-US" sz="2800" dirty="0">
                <a:solidFill>
                  <a:srgbClr val="000000"/>
                </a:solidFill>
                <a:latin typeface="Times New Roman" panose="02020603050405020304" pitchFamily="18" charset="0"/>
                <a:ea typeface="楷体_GB2312" pitchFamily="49" charset="-122"/>
              </a:rPr>
              <a:t>语言中还允许定义其他引用数据类型，这其中包括</a:t>
            </a:r>
            <a:r>
              <a:rPr lang="zh-CN" altLang="en-US" sz="2800" b="1" dirty="0">
                <a:solidFill>
                  <a:srgbClr val="0000FF"/>
                </a:solidFill>
                <a:latin typeface="Times New Roman" panose="02020603050405020304" pitchFamily="18" charset="0"/>
                <a:ea typeface="楷体_GB2312" pitchFamily="49" charset="-122"/>
              </a:rPr>
              <a:t>类</a:t>
            </a:r>
            <a:r>
              <a:rPr lang="zh-CN" altLang="en-US" sz="2800" dirty="0">
                <a:solidFill>
                  <a:srgbClr val="000000"/>
                </a:solidFill>
                <a:latin typeface="Times New Roman" panose="02020603050405020304" pitchFamily="18" charset="0"/>
                <a:ea typeface="楷体_GB2312" pitchFamily="49" charset="-122"/>
              </a:rPr>
              <a:t>、</a:t>
            </a:r>
            <a:r>
              <a:rPr lang="zh-CN" altLang="en-US" sz="2800" b="1" dirty="0">
                <a:solidFill>
                  <a:srgbClr val="0000FF"/>
                </a:solidFill>
                <a:latin typeface="Times New Roman" panose="02020603050405020304" pitchFamily="18" charset="0"/>
                <a:ea typeface="楷体_GB2312" pitchFamily="49" charset="-122"/>
              </a:rPr>
              <a:t>数组</a:t>
            </a:r>
            <a:r>
              <a:rPr lang="zh-CN" altLang="en-US" sz="2800" dirty="0">
                <a:solidFill>
                  <a:srgbClr val="000000"/>
                </a:solidFill>
                <a:latin typeface="Times New Roman" panose="02020603050405020304" pitchFamily="18" charset="0"/>
                <a:ea typeface="楷体_GB2312" pitchFamily="49" charset="-122"/>
              </a:rPr>
              <a:t>和</a:t>
            </a:r>
            <a:r>
              <a:rPr lang="zh-CN" altLang="en-US" sz="2800" b="1" dirty="0">
                <a:solidFill>
                  <a:srgbClr val="0000FF"/>
                </a:solidFill>
                <a:latin typeface="Times New Roman" panose="02020603050405020304" pitchFamily="18" charset="0"/>
                <a:ea typeface="楷体_GB2312" pitchFamily="49" charset="-122"/>
              </a:rPr>
              <a:t>接口</a:t>
            </a:r>
            <a:r>
              <a:rPr lang="zh-CN" altLang="en-US" sz="2800" dirty="0">
                <a:solidFill>
                  <a:srgbClr val="000000"/>
                </a:solidFill>
                <a:latin typeface="Times New Roman" panose="02020603050405020304" pitchFamily="18" charset="0"/>
                <a:ea typeface="楷体_GB2312" pitchFamily="49" charset="-122"/>
              </a:rPr>
              <a:t>类型，将在后面的相应章节中分别介绍。</a:t>
            </a:r>
            <a:endParaRPr lang="zh-CN" altLang="en-US" sz="2800" dirty="0">
              <a:solidFill>
                <a:srgbClr val="000000"/>
              </a:solidFill>
              <a:latin typeface="Times New Roman" panose="02020603050405020304" pitchFamily="18" charset="0"/>
              <a:ea typeface="楷体_GB2312" pitchFamily="49" charset="-122"/>
            </a:endParaRPr>
          </a:p>
        </p:txBody>
      </p:sp>
      <p:pic>
        <p:nvPicPr>
          <p:cNvPr id="41987"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7" name="组合 9"/>
          <p:cNvGrpSpPr/>
          <p:nvPr/>
        </p:nvGrpSpPr>
        <p:grpSpPr>
          <a:xfrm>
            <a:off x="4610100" y="0"/>
            <a:ext cx="4533900" cy="6858000"/>
            <a:chOff x="4610100" y="0"/>
            <a:chExt cx="4533901" cy="6858000"/>
          </a:xfrm>
        </p:grpSpPr>
        <p:pic>
          <p:nvPicPr>
            <p:cNvPr id="43010" name="Picture 8"/>
            <p:cNvPicPr>
              <a:picLocks noChangeAspect="1"/>
            </p:cNvPicPr>
            <p:nvPr/>
          </p:nvPicPr>
          <p:blipFill>
            <a:blip r:embed="rId1"/>
            <a:stretch>
              <a:fillRect/>
            </a:stretch>
          </p:blipFill>
          <p:spPr>
            <a:xfrm>
              <a:off x="4644009" y="0"/>
              <a:ext cx="4499992" cy="5732867"/>
            </a:xfrm>
            <a:prstGeom prst="rect">
              <a:avLst/>
            </a:prstGeom>
            <a:noFill/>
            <a:ln w="9525">
              <a:noFill/>
            </a:ln>
          </p:spPr>
        </p:pic>
        <p:pic>
          <p:nvPicPr>
            <p:cNvPr id="43011" name="Picture 12"/>
            <p:cNvPicPr>
              <a:picLocks noChangeAspect="1"/>
            </p:cNvPicPr>
            <p:nvPr/>
          </p:nvPicPr>
          <p:blipFill>
            <a:blip r:embed="rId2"/>
            <a:stretch>
              <a:fillRect/>
            </a:stretch>
          </p:blipFill>
          <p:spPr>
            <a:xfrm>
              <a:off x="4610100" y="5445125"/>
              <a:ext cx="4533900" cy="1412875"/>
            </a:xfrm>
            <a:prstGeom prst="rect">
              <a:avLst/>
            </a:prstGeom>
            <a:noFill/>
            <a:ln w="9525">
              <a:noFill/>
            </a:ln>
          </p:spPr>
        </p:pic>
      </p:grpSp>
      <p:pic>
        <p:nvPicPr>
          <p:cNvPr id="43012" name="图片 5" descr="java0.gif"/>
          <p:cNvPicPr>
            <a:picLocks noChangeAspect="1"/>
          </p:cNvPicPr>
          <p:nvPr/>
        </p:nvPicPr>
        <p:blipFill>
          <a:blip r:embed="rId3"/>
          <a:stretch>
            <a:fillRect/>
          </a:stretch>
        </p:blipFill>
        <p:spPr>
          <a:xfrm>
            <a:off x="0" y="0"/>
            <a:ext cx="914400" cy="1279525"/>
          </a:xfrm>
          <a:prstGeom prst="rect">
            <a:avLst/>
          </a:prstGeom>
          <a:noFill/>
          <a:ln w="9525">
            <a:noFill/>
          </a:ln>
        </p:spPr>
      </p:pic>
      <p:pic>
        <p:nvPicPr>
          <p:cNvPr id="72707" name="Picture 4"/>
          <p:cNvPicPr>
            <a:picLocks noChangeAspect="1"/>
          </p:cNvPicPr>
          <p:nvPr/>
        </p:nvPicPr>
        <p:blipFill>
          <a:blip r:embed="rId4"/>
          <a:stretch>
            <a:fillRect/>
          </a:stretch>
        </p:blipFill>
        <p:spPr>
          <a:xfrm>
            <a:off x="0" y="0"/>
            <a:ext cx="4676775" cy="6858000"/>
          </a:xfrm>
          <a:prstGeom prst="rect">
            <a:avLst/>
          </a:prstGeom>
          <a:noFill/>
          <a:ln w="9525">
            <a:noFill/>
          </a:ln>
        </p:spPr>
      </p:pic>
      <p:grpSp>
        <p:nvGrpSpPr>
          <p:cNvPr id="15374" name="组合 15373"/>
          <p:cNvGrpSpPr/>
          <p:nvPr/>
        </p:nvGrpSpPr>
        <p:grpSpPr>
          <a:xfrm>
            <a:off x="3203575" y="836613"/>
            <a:ext cx="2376488" cy="1368425"/>
            <a:chOff x="2018" y="527"/>
            <a:chExt cx="1497" cy="862"/>
          </a:xfrm>
        </p:grpSpPr>
        <p:sp>
          <p:nvSpPr>
            <p:cNvPr id="4" name="矩形 3"/>
            <p:cNvSpPr/>
            <p:nvPr/>
          </p:nvSpPr>
          <p:spPr>
            <a:xfrm>
              <a:off x="3061" y="1117"/>
              <a:ext cx="454" cy="2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2" name="矩形 3"/>
            <p:cNvSpPr/>
            <p:nvPr/>
          </p:nvSpPr>
          <p:spPr>
            <a:xfrm>
              <a:off x="2018" y="845"/>
              <a:ext cx="635" cy="2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3" name="矩形 3"/>
            <p:cNvSpPr/>
            <p:nvPr/>
          </p:nvSpPr>
          <p:spPr>
            <a:xfrm>
              <a:off x="2018" y="527"/>
              <a:ext cx="227" cy="27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grpSp>
      <p:grpSp>
        <p:nvGrpSpPr>
          <p:cNvPr id="15375" name="组合 15374"/>
          <p:cNvGrpSpPr/>
          <p:nvPr/>
        </p:nvGrpSpPr>
        <p:grpSpPr>
          <a:xfrm>
            <a:off x="2916238" y="2205038"/>
            <a:ext cx="3527425" cy="1800225"/>
            <a:chOff x="1837" y="1389"/>
            <a:chExt cx="2222" cy="1134"/>
          </a:xfrm>
        </p:grpSpPr>
        <p:sp>
          <p:nvSpPr>
            <p:cNvPr id="8" name="矩形 7"/>
            <p:cNvSpPr/>
            <p:nvPr/>
          </p:nvSpPr>
          <p:spPr>
            <a:xfrm>
              <a:off x="1837" y="1389"/>
              <a:ext cx="408" cy="272"/>
            </a:xfrm>
            <a:prstGeom prst="rect">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5" name="矩形 7"/>
            <p:cNvSpPr/>
            <p:nvPr/>
          </p:nvSpPr>
          <p:spPr>
            <a:xfrm>
              <a:off x="3651" y="1389"/>
              <a:ext cx="408" cy="272"/>
            </a:xfrm>
            <a:prstGeom prst="rect">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6" name="矩形 7"/>
            <p:cNvSpPr/>
            <p:nvPr/>
          </p:nvSpPr>
          <p:spPr>
            <a:xfrm>
              <a:off x="3470" y="2251"/>
              <a:ext cx="408" cy="272"/>
            </a:xfrm>
            <a:prstGeom prst="rect">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8.33333E-7 0 L 0.25208 0 " pathEditMode="relative" rAng="0" ptsTypes="AA">
                                      <p:cBhvr>
                                        <p:cTn id="6" dur="2000" fill="hold"/>
                                        <p:tgtEl>
                                          <p:spTgt spid="72707"/>
                                        </p:tgtEl>
                                        <p:attrNameLst>
                                          <p:attrName>ppt_x</p:attrName>
                                          <p:attrName>ppt_y</p:attrName>
                                        </p:attrNameLst>
                                      </p:cBhvr>
                                      <p:rCtr x="12600" y="0"/>
                                    </p:animMotion>
                                  </p:childTnLst>
                                </p:cTn>
                              </p:par>
                              <p:par>
                                <p:cTn id="7" presetID="26" presetClass="exit" presetSubtype="0" fill="hold" nodeType="withEffect">
                                  <p:stCondLst>
                                    <p:cond delay="0"/>
                                  </p:stCondLst>
                                  <p:childTnLst>
                                    <p:animEffect transition="out" filter="wipe(down)">
                                      <p:cBhvr>
                                        <p:cTn id="8" dur="180" accel="50000">
                                          <p:stCondLst>
                                            <p:cond delay="1820"/>
                                          </p:stCondLst>
                                        </p:cTn>
                                        <p:tgtEl>
                                          <p:spTgt spid="7"/>
                                        </p:tgtEl>
                                      </p:cBhvr>
                                    </p:animEffect>
                                    <p:anim calcmode="lin" valueType="num">
                                      <p:cBhvr>
                                        <p:cTn id="9" dur="1822" tmFilter="0,0; 0.14,0.31; 0.43,0.73; 0.71,0.91; 1.0,1.0">
                                          <p:stCondLst>
                                            <p:cond delay="0"/>
                                          </p:stCondLst>
                                        </p:cTn>
                                        <p:tgtEl>
                                          <p:spTgt spid="7"/>
                                        </p:tgtEl>
                                        <p:attrNameLst>
                                          <p:attrName>ppt_x</p:attrName>
                                        </p:attrNameLst>
                                      </p:cBhvr>
                                      <p:tavLst>
                                        <p:tav tm="0">
                                          <p:val>
                                            <p:strVal val="ppt_x"/>
                                          </p:val>
                                        </p:tav>
                                        <p:tav tm="100000">
                                          <p:val>
                                            <p:strVal val="#ppt_x+0.25"/>
                                          </p:val>
                                        </p:tav>
                                      </p:tavLst>
                                    </p:anim>
                                    <p:anim calcmode="lin" valueType="num">
                                      <p:cBhvr>
                                        <p:cTn id="10" dur="178">
                                          <p:stCondLst>
                                            <p:cond delay="1822"/>
                                          </p:stCondLst>
                                        </p:cTn>
                                        <p:tgtEl>
                                          <p:spTgt spid="7"/>
                                        </p:tgtEl>
                                        <p:attrNameLst>
                                          <p:attrName>ppt_x</p:attrName>
                                        </p:attrNameLst>
                                      </p:cBhvr>
                                      <p:tavLst>
                                        <p:tav tm="0">
                                          <p:val>
                                            <p:strVal val="ppt_x"/>
                                          </p:val>
                                        </p:tav>
                                        <p:tav tm="100000">
                                          <p:val>
                                            <p:strVal val="ppt_x"/>
                                          </p:val>
                                        </p:tav>
                                      </p:tavLst>
                                    </p:anim>
                                    <p:anim calcmode="lin" valueType="num">
                                      <p:cBhvr>
                                        <p:cTn id="11" dur="664" tmFilter="0.0,0.0;0.25,0.07;0.50,0.2;0.75,0.467;1.0,1.0">
                                          <p:stCondLst>
                                            <p:cond delay="0"/>
                                          </p:stCondLst>
                                        </p:cTn>
                                        <p:tgtEl>
                                          <p:spTgt spid="7"/>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2" dur="664" tmFilter="0, 0; 0.125,0.2665; 0.25,0.4; 0.375,0.465; 0.5,0.5;  0.625,0.535; 0.75,0.6; 0.875,0.7335; 1,1">
                                          <p:stCondLst>
                                            <p:cond delay="664"/>
                                          </p:stCondLst>
                                        </p:cTn>
                                        <p:tgtEl>
                                          <p:spTgt spid="7"/>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3" dur="332" tmFilter="0, 0; 0.125,0.2665; 0.25,0.4; 0.375,0.465; 0.5,0.5;  0.625,0.535; 0.75,0.6; 0.875,0.7335; 1,1">
                                          <p:stCondLst>
                                            <p:cond delay="1324"/>
                                          </p:stCondLst>
                                        </p:cTn>
                                        <p:tgtEl>
                                          <p:spTgt spid="7"/>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4" dur="164" tmFilter="0, 0; 0.125,0.2665; 0.25,0.4; 0.375,0.465; 0.5,0.5;  0.625,0.535; 0.75,0.6; 0.875,0.7335; 1,1">
                                          <p:stCondLst>
                                            <p:cond delay="1656"/>
                                          </p:stCondLst>
                                        </p:cTn>
                                        <p:tgtEl>
                                          <p:spTgt spid="7"/>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5" dur="180" accel="50000">
                                          <p:stCondLst>
                                            <p:cond delay="1820"/>
                                          </p:stCondLst>
                                        </p:cTn>
                                        <p:tgtEl>
                                          <p:spTgt spid="7"/>
                                        </p:tgtEl>
                                        <p:attrNameLst>
                                          <p:attrName>ppt_y</p:attrName>
                                        </p:attrNameLst>
                                      </p:cBhvr>
                                      <p:tavLst>
                                        <p:tav tm="0">
                                          <p:val>
                                            <p:strVal val="ppt_y"/>
                                          </p:val>
                                        </p:tav>
                                        <p:tav tm="100000">
                                          <p:val>
                                            <p:strVal val="ppt_y+ppt_h"/>
                                          </p:val>
                                        </p:tav>
                                      </p:tavLst>
                                    </p:anim>
                                    <p:animScale>
                                      <p:cBhvr>
                                        <p:cTn id="16" dur="26">
                                          <p:stCondLst>
                                            <p:cond delay="620"/>
                                          </p:stCondLst>
                                        </p:cTn>
                                        <p:tgtEl>
                                          <p:spTgt spid="7"/>
                                        </p:tgtEl>
                                      </p:cBhvr>
                                      <p:to x="100000" y="60000"/>
                                    </p:animScale>
                                    <p:animScale>
                                      <p:cBhvr>
                                        <p:cTn id="17" dur="166" decel="50000">
                                          <p:stCondLst>
                                            <p:cond delay="646"/>
                                          </p:stCondLst>
                                        </p:cTn>
                                        <p:tgtEl>
                                          <p:spTgt spid="7"/>
                                        </p:tgtEl>
                                      </p:cBhvr>
                                      <p:to x="100000" y="100000"/>
                                    </p:animScale>
                                    <p:animScale>
                                      <p:cBhvr>
                                        <p:cTn id="18" dur="26">
                                          <p:stCondLst>
                                            <p:cond delay="1312"/>
                                          </p:stCondLst>
                                        </p:cTn>
                                        <p:tgtEl>
                                          <p:spTgt spid="7"/>
                                        </p:tgtEl>
                                      </p:cBhvr>
                                      <p:to x="100000" y="80000"/>
                                    </p:animScale>
                                    <p:animScale>
                                      <p:cBhvr>
                                        <p:cTn id="19" dur="166" decel="50000">
                                          <p:stCondLst>
                                            <p:cond delay="1338"/>
                                          </p:stCondLst>
                                        </p:cTn>
                                        <p:tgtEl>
                                          <p:spTgt spid="7"/>
                                        </p:tgtEl>
                                      </p:cBhvr>
                                      <p:to x="100000" y="100000"/>
                                    </p:animScale>
                                    <p:animScale>
                                      <p:cBhvr>
                                        <p:cTn id="20" dur="26">
                                          <p:stCondLst>
                                            <p:cond delay="1642"/>
                                          </p:stCondLst>
                                        </p:cTn>
                                        <p:tgtEl>
                                          <p:spTgt spid="7"/>
                                        </p:tgtEl>
                                      </p:cBhvr>
                                      <p:to x="100000" y="90000"/>
                                    </p:animScale>
                                    <p:animScale>
                                      <p:cBhvr>
                                        <p:cTn id="21" dur="166" decel="50000">
                                          <p:stCondLst>
                                            <p:cond delay="1668"/>
                                          </p:stCondLst>
                                        </p:cTn>
                                        <p:tgtEl>
                                          <p:spTgt spid="7"/>
                                        </p:tgtEl>
                                      </p:cBhvr>
                                      <p:to x="100000" y="100000"/>
                                    </p:animScale>
                                    <p:animScale>
                                      <p:cBhvr>
                                        <p:cTn id="22" dur="26">
                                          <p:stCondLst>
                                            <p:cond delay="1808"/>
                                          </p:stCondLst>
                                        </p:cTn>
                                        <p:tgtEl>
                                          <p:spTgt spid="7"/>
                                        </p:tgtEl>
                                      </p:cBhvr>
                                      <p:to x="100000" y="95000"/>
                                    </p:animScale>
                                    <p:animScale>
                                      <p:cBhvr>
                                        <p:cTn id="23" dur="166" decel="50000">
                                          <p:stCondLst>
                                            <p:cond delay="1834"/>
                                          </p:stCondLst>
                                        </p:cTn>
                                        <p:tgtEl>
                                          <p:spTgt spid="7"/>
                                        </p:tgtEl>
                                      </p:cBhvr>
                                      <p:to x="100000" y="100000"/>
                                    </p:animScale>
                                    <p:set>
                                      <p:cBhvr>
                                        <p:cTn id="24" dur="1" fill="hold">
                                          <p:stCondLst>
                                            <p:cond delay="1999"/>
                                          </p:stCondLst>
                                        </p:cTn>
                                        <p:tgtEl>
                                          <p:spTgt spid="7"/>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5" presetClass="entr" presetSubtype="10" fill="hold" nodeType="clickEffect">
                                  <p:stCondLst>
                                    <p:cond delay="0"/>
                                  </p:stCondLst>
                                  <p:childTnLst>
                                    <p:set>
                                      <p:cBhvr>
                                        <p:cTn id="28" dur="1" fill="hold">
                                          <p:stCondLst>
                                            <p:cond delay="0"/>
                                          </p:stCondLst>
                                        </p:cTn>
                                        <p:tgtEl>
                                          <p:spTgt spid="15374"/>
                                        </p:tgtEl>
                                        <p:attrNameLst>
                                          <p:attrName>style.visibility</p:attrName>
                                        </p:attrNameLst>
                                      </p:cBhvr>
                                      <p:to>
                                        <p:strVal val="visible"/>
                                      </p:to>
                                    </p:set>
                                    <p:animEffect transition="in" filter="checkerboard(across)">
                                      <p:cBhvr>
                                        <p:cTn id="29" dur="500"/>
                                        <p:tgtEl>
                                          <p:spTgt spid="15374"/>
                                        </p:tgtEl>
                                      </p:cBhvr>
                                    </p:animEffect>
                                  </p:childTnLst>
                                </p:cTn>
                              </p:par>
                            </p:childTnLst>
                          </p:cTn>
                        </p:par>
                      </p:childTnLst>
                    </p:cTn>
                  </p:par>
                  <p:par>
                    <p:cTn id="30" fill="hold">
                      <p:stCondLst>
                        <p:cond delay="indefinite"/>
                      </p:stCondLst>
                      <p:childTnLst>
                        <p:par>
                          <p:cTn id="31" fill="hold">
                            <p:stCondLst>
                              <p:cond delay="0"/>
                            </p:stCondLst>
                            <p:childTnLst>
                              <p:par>
                                <p:cTn id="32" presetID="5" presetClass="entr" presetSubtype="10" fill="hold" nodeType="clickEffect">
                                  <p:stCondLst>
                                    <p:cond delay="0"/>
                                  </p:stCondLst>
                                  <p:childTnLst>
                                    <p:set>
                                      <p:cBhvr>
                                        <p:cTn id="33" dur="1" fill="hold">
                                          <p:stCondLst>
                                            <p:cond delay="0"/>
                                          </p:stCondLst>
                                        </p:cTn>
                                        <p:tgtEl>
                                          <p:spTgt spid="15375"/>
                                        </p:tgtEl>
                                        <p:attrNameLst>
                                          <p:attrName>style.visibility</p:attrName>
                                        </p:attrNameLst>
                                      </p:cBhvr>
                                      <p:to>
                                        <p:strVal val="visible"/>
                                      </p:to>
                                    </p:set>
                                    <p:animEffect transition="in" filter="checkerboard(across)">
                                      <p:cBhvr>
                                        <p:cTn id="34" dur="500"/>
                                        <p:tgtEl>
                                          <p:spTgt spid="153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9217"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9218" name="矩形 2"/>
          <p:cNvSpPr/>
          <p:nvPr/>
        </p:nvSpPr>
        <p:spPr>
          <a:xfrm>
            <a:off x="1908175" y="1628775"/>
            <a:ext cx="6378575" cy="2774950"/>
          </a:xfrm>
          <a:prstGeom prst="rect">
            <a:avLst/>
          </a:prstGeom>
          <a:noFill/>
          <a:ln w="9525">
            <a:noFill/>
          </a:ln>
        </p:spPr>
        <p:txBody>
          <a:bodyPr anchor="t" anchorCtr="0">
            <a:spAutoFit/>
          </a:bodyPr>
          <a:p>
            <a:pPr algn="just">
              <a:spcBef>
                <a:spcPct val="50000"/>
              </a:spcBef>
            </a:pPr>
            <a:r>
              <a:rPr lang="en-US" altLang="zh-CN" sz="3200" b="1">
                <a:solidFill>
                  <a:schemeClr val="hlink"/>
                </a:solidFill>
                <a:latin typeface="Calibri" panose="020F0502020204030204" pitchFamily="34" charset="0"/>
                <a:ea typeface="楷体_GB2312" pitchFamily="49" charset="-122"/>
              </a:rPr>
              <a:t>2.1</a:t>
            </a:r>
            <a:r>
              <a:rPr lang="zh-CN" altLang="en-US" sz="3200" b="1" dirty="0">
                <a:solidFill>
                  <a:srgbClr val="0000FF"/>
                </a:solidFill>
                <a:latin typeface="Calibri" panose="020F0502020204030204" pitchFamily="34" charset="0"/>
                <a:ea typeface="楷体_GB2312" pitchFamily="49" charset="-122"/>
              </a:rPr>
              <a:t>　</a:t>
            </a:r>
            <a:r>
              <a:rPr lang="zh-CN" altLang="en-US" sz="3200" b="1" dirty="0">
                <a:solidFill>
                  <a:schemeClr val="hlink"/>
                </a:solidFill>
                <a:latin typeface="楷体_GB2312" pitchFamily="49" charset="-122"/>
                <a:ea typeface="楷体_GB2312" pitchFamily="49" charset="-122"/>
              </a:rPr>
              <a:t>标识符、关键字和数据类型</a:t>
            </a:r>
            <a:endParaRPr lang="zh-CN" altLang="en-US" sz="3200" b="1" dirty="0">
              <a:solidFill>
                <a:schemeClr val="hlink"/>
              </a:solidFill>
              <a:latin typeface="楷体_GB2312" pitchFamily="49" charset="-122"/>
              <a:ea typeface="楷体_GB2312" pitchFamily="49" charset="-122"/>
            </a:endParaRPr>
          </a:p>
          <a:p>
            <a:pPr algn="just">
              <a:spcBef>
                <a:spcPct val="50000"/>
              </a:spcBef>
            </a:pPr>
            <a:r>
              <a:rPr lang="en-US" altLang="zh-CN" sz="3200" b="1">
                <a:solidFill>
                  <a:srgbClr val="0000FF"/>
                </a:solidFill>
                <a:latin typeface="Calibri" panose="020F0502020204030204" pitchFamily="34" charset="0"/>
                <a:ea typeface="楷体_GB2312" pitchFamily="49" charset="-122"/>
              </a:rPr>
              <a:t>2.2</a:t>
            </a:r>
            <a:r>
              <a:rPr lang="zh-CN" altLang="en-US" sz="3200" b="1" dirty="0">
                <a:solidFill>
                  <a:srgbClr val="0000FF"/>
                </a:solidFill>
                <a:latin typeface="Calibri" panose="020F0502020204030204" pitchFamily="34" charset="0"/>
                <a:ea typeface="楷体_GB2312" pitchFamily="49" charset="-122"/>
              </a:rPr>
              <a:t>　操作符</a:t>
            </a:r>
            <a:endParaRPr lang="zh-CN" altLang="en-US" sz="3200" b="1" dirty="0">
              <a:solidFill>
                <a:srgbClr val="0000FF"/>
              </a:solidFill>
              <a:latin typeface="Calibri" panose="020F0502020204030204" pitchFamily="34" charset="0"/>
              <a:ea typeface="楷体_GB2312" pitchFamily="49" charset="-122"/>
            </a:endParaRPr>
          </a:p>
          <a:p>
            <a:pPr algn="just">
              <a:spcBef>
                <a:spcPct val="50000"/>
              </a:spcBef>
            </a:pPr>
            <a:r>
              <a:rPr lang="en-US" altLang="zh-CN" sz="3200" b="1">
                <a:solidFill>
                  <a:srgbClr val="0000FF"/>
                </a:solidFill>
                <a:latin typeface="Calibri" panose="020F0502020204030204" pitchFamily="34" charset="0"/>
                <a:ea typeface="楷体_GB2312" pitchFamily="49" charset="-122"/>
              </a:rPr>
              <a:t>2.3</a:t>
            </a:r>
            <a:r>
              <a:rPr lang="zh-CN" altLang="en-US" sz="3200" b="1" dirty="0">
                <a:solidFill>
                  <a:srgbClr val="0000FF"/>
                </a:solidFill>
                <a:latin typeface="Calibri" panose="020F0502020204030204" pitchFamily="34" charset="0"/>
                <a:ea typeface="楷体_GB2312" pitchFamily="49" charset="-122"/>
              </a:rPr>
              <a:t>　表达式与语句</a:t>
            </a:r>
            <a:endParaRPr lang="en-US" altLang="zh-CN" sz="3200" b="1">
              <a:solidFill>
                <a:srgbClr val="0000FF"/>
              </a:solidFill>
              <a:latin typeface="Calibri" panose="020F0502020204030204" pitchFamily="34" charset="0"/>
              <a:ea typeface="楷体_GB2312" pitchFamily="49" charset="-122"/>
            </a:endParaRPr>
          </a:p>
          <a:p>
            <a:pPr algn="just">
              <a:spcBef>
                <a:spcPct val="50000"/>
              </a:spcBef>
            </a:pPr>
            <a:r>
              <a:rPr lang="en-US" altLang="zh-CN" sz="3200" b="1">
                <a:solidFill>
                  <a:srgbClr val="0000FF"/>
                </a:solidFill>
                <a:latin typeface="Calibri" panose="020F0502020204030204" pitchFamily="34" charset="0"/>
                <a:ea typeface="楷体_GB2312" pitchFamily="49" charset="-122"/>
              </a:rPr>
              <a:t>2.4     </a:t>
            </a:r>
            <a:r>
              <a:rPr lang="zh-CN" altLang="en-US" sz="3200" b="1" dirty="0">
                <a:solidFill>
                  <a:srgbClr val="0000FF"/>
                </a:solidFill>
                <a:latin typeface="Calibri" panose="020F0502020204030204" pitchFamily="34" charset="0"/>
                <a:ea typeface="楷体_GB2312" pitchFamily="49" charset="-122"/>
              </a:rPr>
              <a:t>控制结构</a:t>
            </a:r>
            <a:endParaRPr lang="zh-CN" altLang="en-US" sz="3200" b="1" dirty="0">
              <a:solidFill>
                <a:srgbClr val="0000FF"/>
              </a:solidFill>
              <a:latin typeface="Calibri" panose="020F0502020204030204" pitchFamily="34" charset="0"/>
              <a:ea typeface="楷体_GB2312" pitchFamily="49" charset="-122"/>
            </a:endParaRPr>
          </a:p>
        </p:txBody>
      </p:sp>
      <p:sp>
        <p:nvSpPr>
          <p:cNvPr id="4" name="矩形 3"/>
          <p:cNvSpPr/>
          <p:nvPr/>
        </p:nvSpPr>
        <p:spPr>
          <a:xfrm>
            <a:off x="3357563" y="0"/>
            <a:ext cx="2441575" cy="769938"/>
          </a:xfrm>
          <a:prstGeom prst="rect">
            <a:avLst/>
          </a:prstGeom>
        </p:spPr>
        <p:txBody>
          <a:bodyPr wrap="none">
            <a:spAutoFit/>
          </a:bodyPr>
          <a:lstStyle/>
          <a:p>
            <a:pPr marL="0" marR="0" lvl="0" indent="0" algn="l" defTabSz="914400" rtl="0" eaLnBrk="1" fontAlgn="base" latinLnBrk="0" hangingPunct="1">
              <a:spcBef>
                <a:spcPct val="50000"/>
              </a:spcBef>
              <a:spcAft>
                <a:spcPct val="0"/>
              </a:spcAft>
              <a:buClrTx/>
              <a:buSzTx/>
              <a:buFontTx/>
              <a:buNone/>
              <a:defRPr/>
            </a:pPr>
            <a:r>
              <a:rPr kumimoji="0" lang="zh-CN" altLang="en-US" sz="4400" b="0" i="0" u="none" strike="noStrike" kern="1200" cap="none" spc="0" normalizeH="0" baseline="0" noProof="0" dirty="0">
                <a:ln>
                  <a:noFill/>
                </a:ln>
                <a:solidFill>
                  <a:srgbClr val="000000"/>
                </a:solidFill>
                <a:effectLst/>
                <a:uLnTx/>
                <a:uFillTx/>
                <a:latin typeface="华文楷体" panose="02010600040101010101" pitchFamily="2" charset="-122"/>
                <a:ea typeface="华文楷体" panose="02010600040101010101" pitchFamily="2" charset="-122"/>
                <a:cs typeface="+mj-cs"/>
              </a:rPr>
              <a:t>本节目录</a:t>
            </a:r>
            <a:endParaRPr kumimoji="0" lang="zh-CN" altLang="en-US" sz="4400" b="0" i="0" u="none" strike="noStrike" kern="1200" cap="none" spc="0" normalizeH="0" baseline="0" noProof="0" dirty="0">
              <a:ln>
                <a:noFill/>
              </a:ln>
              <a:solidFill>
                <a:srgbClr val="000000"/>
              </a:solidFill>
              <a:effectLst/>
              <a:uLnTx/>
              <a:uFillTx/>
              <a:latin typeface="华文楷体" panose="02010600040101010101" pitchFamily="2" charset="-122"/>
              <a:ea typeface="华文楷体" panose="02010600040101010101" pitchFamily="2" charset="-122"/>
              <a:cs typeface="+mj-c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4033"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1203" name="矩形 2"/>
          <p:cNvSpPr/>
          <p:nvPr/>
        </p:nvSpPr>
        <p:spPr>
          <a:xfrm>
            <a:off x="1908175" y="1628775"/>
            <a:ext cx="6378575" cy="2774950"/>
          </a:xfrm>
          <a:prstGeom prst="rect">
            <a:avLst/>
          </a:prstGeom>
          <a:noFill/>
          <a:ln w="9525">
            <a:noFill/>
            <a:miter/>
          </a:ln>
        </p:spPr>
        <p:txBody>
          <a:bodyPr>
            <a:spAutoFit/>
          </a:bodyPr>
          <a:p>
            <a:pPr algn="just" fontAlgn="base">
              <a:spcBef>
                <a:spcPct val="50000"/>
              </a:spcBef>
            </a:pPr>
            <a:r>
              <a:rPr lang="en-US" altLang="zh-CN" sz="3200" b="1" strike="noStrike" noProof="1">
                <a:solidFill>
                  <a:srgbClr val="0000FF"/>
                </a:solidFill>
                <a:latin typeface="Calibri" panose="020F0502020204030204" pitchFamily="34" charset="0"/>
                <a:ea typeface="楷体_GB2312" pitchFamily="49" charset="-122"/>
                <a:cs typeface="+mn-cs"/>
              </a:rPr>
              <a:t>2.1</a:t>
            </a:r>
            <a:r>
              <a:rPr lang="zh-CN" altLang="en-US" sz="3200" b="1" strike="noStrike" noProof="1" dirty="0">
                <a:solidFill>
                  <a:srgbClr val="0000FF"/>
                </a:solidFill>
                <a:latin typeface="Calibri" panose="020F0502020204030204" pitchFamily="34" charset="0"/>
                <a:ea typeface="楷体_GB2312" pitchFamily="49" charset="-122"/>
                <a:cs typeface="+mn-cs"/>
              </a:rPr>
              <a:t>　标识符、关键字和数据类型</a:t>
            </a:r>
            <a:endParaRPr lang="zh-CN" altLang="en-US" sz="3200" b="1" strike="noStrike" noProof="1" dirty="0">
              <a:solidFill>
                <a:srgbClr val="0000FF"/>
              </a:solidFill>
              <a:latin typeface="Calibri" panose="020F0502020204030204" pitchFamily="34" charset="0"/>
              <a:ea typeface="楷体_GB2312" pitchFamily="49" charset="-122"/>
            </a:endParaRPr>
          </a:p>
          <a:p>
            <a:pPr algn="just" fontAlgn="base">
              <a:spcBef>
                <a:spcPct val="50000"/>
              </a:spcBef>
            </a:pPr>
            <a:r>
              <a:rPr lang="en-US" altLang="zh-CN" sz="3200" b="1" strike="noStrike" noProof="1">
                <a:solidFill>
                  <a:schemeClr val="hlink"/>
                </a:solidFill>
                <a:effectLst>
                  <a:outerShdw blurRad="38100" dist="38100" dir="2700000">
                    <a:srgbClr val="000000"/>
                  </a:outerShdw>
                </a:effectLst>
                <a:latin typeface="Calibri" panose="020F0502020204030204" pitchFamily="34" charset="0"/>
                <a:ea typeface="楷体_GB2312" pitchFamily="49" charset="-122"/>
                <a:cs typeface="+mn-cs"/>
              </a:rPr>
              <a:t>2.2</a:t>
            </a:r>
            <a:r>
              <a:rPr lang="zh-CN" altLang="en-US" sz="3200" b="1" strike="noStrike" noProof="1" dirty="0">
                <a:solidFill>
                  <a:srgbClr val="0000FF"/>
                </a:solidFill>
                <a:latin typeface="Calibri" panose="020F0502020204030204" pitchFamily="34" charset="0"/>
                <a:ea typeface="楷体_GB2312" pitchFamily="49" charset="-122"/>
                <a:cs typeface="+mn-cs"/>
              </a:rPr>
              <a:t>　</a:t>
            </a:r>
            <a:r>
              <a:rPr lang="zh-CN" altLang="en-US" sz="3200" b="1" strike="noStrike" noProof="1" dirty="0">
                <a:solidFill>
                  <a:schemeClr val="hlink"/>
                </a:solidFill>
                <a:effectLst>
                  <a:outerShdw blurRad="38100" dist="38100" dir="2700000">
                    <a:srgbClr val="000000"/>
                  </a:outerShdw>
                </a:effectLst>
                <a:latin typeface="楷体_GB2312" pitchFamily="49" charset="-122"/>
                <a:ea typeface="楷体_GB2312" pitchFamily="49" charset="-122"/>
                <a:cs typeface="+mn-cs"/>
              </a:rPr>
              <a:t>操作符</a:t>
            </a:r>
            <a:endParaRPr lang="zh-CN" altLang="en-US" sz="3200" b="1" strike="noStrike" noProof="1" dirty="0">
              <a:solidFill>
                <a:schemeClr val="hlink"/>
              </a:solidFill>
              <a:effectLst>
                <a:outerShdw blurRad="38100" dist="38100" dir="2700000">
                  <a:srgbClr val="000000"/>
                </a:outerShdw>
              </a:effectLst>
              <a:latin typeface="楷体_GB2312" pitchFamily="49" charset="-122"/>
              <a:ea typeface="楷体_GB2312" pitchFamily="49" charset="-122"/>
            </a:endParaRPr>
          </a:p>
          <a:p>
            <a:pPr algn="just" fontAlgn="base">
              <a:spcBef>
                <a:spcPct val="50000"/>
              </a:spcBef>
            </a:pPr>
            <a:r>
              <a:rPr lang="en-US" altLang="zh-CN" sz="3200" b="1" strike="noStrike" noProof="1">
                <a:solidFill>
                  <a:srgbClr val="0000FF"/>
                </a:solidFill>
                <a:latin typeface="Calibri" panose="020F0502020204030204" pitchFamily="34" charset="0"/>
                <a:ea typeface="楷体_GB2312" pitchFamily="49" charset="-122"/>
                <a:cs typeface="+mn-cs"/>
              </a:rPr>
              <a:t>2.3</a:t>
            </a:r>
            <a:r>
              <a:rPr lang="zh-CN" altLang="en-US" sz="3200" b="1" strike="noStrike" noProof="1" dirty="0">
                <a:solidFill>
                  <a:srgbClr val="0000FF"/>
                </a:solidFill>
                <a:latin typeface="Calibri" panose="020F0502020204030204" pitchFamily="34" charset="0"/>
                <a:ea typeface="楷体_GB2312" pitchFamily="49" charset="-122"/>
                <a:cs typeface="+mn-cs"/>
              </a:rPr>
              <a:t>　表达式与语句</a:t>
            </a:r>
            <a:endParaRPr lang="en-US" altLang="zh-CN" sz="3200" b="1" strike="noStrike" noProof="1">
              <a:solidFill>
                <a:srgbClr val="0000FF"/>
              </a:solidFill>
              <a:latin typeface="Calibri" panose="020F0502020204030204" pitchFamily="34" charset="0"/>
              <a:ea typeface="楷体_GB2312" pitchFamily="49" charset="-122"/>
            </a:endParaRPr>
          </a:p>
          <a:p>
            <a:pPr algn="just" fontAlgn="base">
              <a:spcBef>
                <a:spcPct val="50000"/>
              </a:spcBef>
            </a:pPr>
            <a:r>
              <a:rPr lang="en-US" altLang="zh-CN" sz="3200" b="1" strike="noStrike" noProof="1">
                <a:solidFill>
                  <a:srgbClr val="0000FF"/>
                </a:solidFill>
                <a:latin typeface="Calibri" panose="020F0502020204030204" pitchFamily="34" charset="0"/>
                <a:ea typeface="楷体_GB2312" pitchFamily="49" charset="-122"/>
                <a:cs typeface="+mn-cs"/>
              </a:rPr>
              <a:t>2.4     </a:t>
            </a:r>
            <a:r>
              <a:rPr lang="zh-CN" altLang="en-US" sz="3200" b="1" strike="noStrike" noProof="1" dirty="0">
                <a:solidFill>
                  <a:srgbClr val="0000FF"/>
                </a:solidFill>
                <a:latin typeface="Calibri" panose="020F0502020204030204" pitchFamily="34" charset="0"/>
                <a:ea typeface="楷体_GB2312" pitchFamily="49" charset="-122"/>
                <a:cs typeface="+mn-cs"/>
              </a:rPr>
              <a:t>控制结构</a:t>
            </a:r>
            <a:endParaRPr lang="zh-CN" altLang="en-US" sz="3200" b="1" strike="noStrike" noProof="1" dirty="0">
              <a:solidFill>
                <a:srgbClr val="0000FF"/>
              </a:solidFill>
              <a:latin typeface="Calibri" panose="020F0502020204030204" pitchFamily="34" charset="0"/>
              <a:ea typeface="楷体_GB2312" pitchFamily="49" charset="-122"/>
            </a:endParaRPr>
          </a:p>
        </p:txBody>
      </p:sp>
      <p:sp>
        <p:nvSpPr>
          <p:cNvPr id="4" name="矩形 3"/>
          <p:cNvSpPr/>
          <p:nvPr/>
        </p:nvSpPr>
        <p:spPr>
          <a:xfrm>
            <a:off x="3357563" y="0"/>
            <a:ext cx="2441575" cy="769938"/>
          </a:xfrm>
          <a:prstGeom prst="rect">
            <a:avLst/>
          </a:prstGeom>
        </p:spPr>
        <p:txBody>
          <a:bodyPr wrap="none">
            <a:spAutoFit/>
          </a:bodyPr>
          <a:lstStyle/>
          <a:p>
            <a:pPr marL="0" marR="0" lvl="0" indent="0" algn="l" defTabSz="914400" rtl="0" eaLnBrk="1" fontAlgn="base" latinLnBrk="0" hangingPunct="1">
              <a:spcBef>
                <a:spcPct val="50000"/>
              </a:spcBef>
              <a:spcAft>
                <a:spcPct val="0"/>
              </a:spcAft>
              <a:buClrTx/>
              <a:buSzTx/>
              <a:buFontTx/>
              <a:buNone/>
              <a:defRPr/>
            </a:pPr>
            <a:r>
              <a:rPr kumimoji="0" lang="zh-CN" altLang="en-US" sz="4400" b="0" i="0" u="none" strike="noStrike" kern="1200" cap="none" spc="0" normalizeH="0" baseline="0" noProof="0" dirty="0">
                <a:ln>
                  <a:noFill/>
                </a:ln>
                <a:solidFill>
                  <a:srgbClr val="000000"/>
                </a:solidFill>
                <a:effectLst/>
                <a:uLnTx/>
                <a:uFillTx/>
                <a:latin typeface="华文楷体" panose="02010600040101010101" pitchFamily="2" charset="-122"/>
                <a:ea typeface="华文楷体" panose="02010600040101010101" pitchFamily="2" charset="-122"/>
                <a:cs typeface="+mj-cs"/>
              </a:rPr>
              <a:t>本节目录</a:t>
            </a:r>
            <a:endParaRPr kumimoji="0" lang="zh-CN" altLang="en-US" sz="4400" b="0" i="0" u="none" strike="noStrike" kern="1200" cap="none" spc="0" normalizeH="0" baseline="0" noProof="0" dirty="0">
              <a:ln>
                <a:noFill/>
              </a:ln>
              <a:solidFill>
                <a:srgbClr val="000000"/>
              </a:solidFill>
              <a:effectLst/>
              <a:uLnTx/>
              <a:uFillTx/>
              <a:latin typeface="华文楷体" panose="02010600040101010101" pitchFamily="2" charset="-122"/>
              <a:ea typeface="华文楷体" panose="02010600040101010101" pitchFamily="2" charset="-122"/>
              <a:cs typeface="+mj-c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sp>
        <p:nvSpPr>
          <p:cNvPr id="45058" name="Text Box 4"/>
          <p:cNvSpPr txBox="1"/>
          <p:nvPr/>
        </p:nvSpPr>
        <p:spPr>
          <a:xfrm>
            <a:off x="973138" y="1341438"/>
            <a:ext cx="8207375" cy="1692275"/>
          </a:xfrm>
          <a:prstGeom prst="rect">
            <a:avLst/>
          </a:prstGeom>
          <a:noFill/>
          <a:ln w="9525">
            <a:noFill/>
          </a:ln>
        </p:spPr>
        <p:txBody>
          <a:bodyPr anchor="t" anchorCtr="0">
            <a:spAutoFit/>
          </a:bodyPr>
          <a:p>
            <a:pPr>
              <a:lnSpc>
                <a:spcPct val="125000"/>
              </a:lnSpc>
              <a:spcBef>
                <a:spcPct val="50000"/>
              </a:spcBef>
              <a:buChar char="•"/>
            </a:pPr>
            <a:r>
              <a:rPr lang="en-US" altLang="zh-CN" sz="2800">
                <a:solidFill>
                  <a:srgbClr val="000000"/>
                </a:solidFill>
                <a:latin typeface="Calibri" panose="020F0502020204030204" pitchFamily="34" charset="0"/>
                <a:ea typeface="楷体_GB2312" pitchFamily="49" charset="-122"/>
              </a:rPr>
              <a:t>Java</a:t>
            </a:r>
            <a:r>
              <a:rPr lang="zh-CN" altLang="en-US" sz="2800" dirty="0">
                <a:solidFill>
                  <a:srgbClr val="000000"/>
                </a:solidFill>
                <a:latin typeface="Calibri" panose="020F0502020204030204" pitchFamily="34" charset="0"/>
                <a:ea typeface="楷体_GB2312" pitchFamily="49" charset="-122"/>
              </a:rPr>
              <a:t>语言的操作符基本上继承了</a:t>
            </a:r>
            <a:r>
              <a:rPr lang="en-US" altLang="zh-CN" sz="2800">
                <a:solidFill>
                  <a:srgbClr val="000000"/>
                </a:solidFill>
                <a:latin typeface="Calibri" panose="020F0502020204030204" pitchFamily="34" charset="0"/>
                <a:ea typeface="楷体_GB2312" pitchFamily="49" charset="-122"/>
              </a:rPr>
              <a:t>C</a:t>
            </a:r>
            <a:r>
              <a:rPr lang="zh-CN" altLang="en-US" sz="2800" dirty="0">
                <a:solidFill>
                  <a:srgbClr val="000000"/>
                </a:solidFill>
                <a:latin typeface="Calibri" panose="020F0502020204030204" pitchFamily="34" charset="0"/>
                <a:ea typeface="楷体_GB2312" pitchFamily="49" charset="-122"/>
              </a:rPr>
              <a:t>和</a:t>
            </a:r>
            <a:r>
              <a:rPr lang="en-US" altLang="zh-CN" sz="2800">
                <a:solidFill>
                  <a:srgbClr val="000000"/>
                </a:solidFill>
                <a:latin typeface="Calibri" panose="020F0502020204030204" pitchFamily="34" charset="0"/>
                <a:ea typeface="楷体_GB2312" pitchFamily="49" charset="-122"/>
              </a:rPr>
              <a:t>C++</a:t>
            </a:r>
            <a:r>
              <a:rPr lang="zh-CN" altLang="en-US" sz="2800" dirty="0">
                <a:solidFill>
                  <a:srgbClr val="000000"/>
                </a:solidFill>
                <a:latin typeface="Calibri" panose="020F0502020204030204" pitchFamily="34" charset="0"/>
                <a:ea typeface="楷体_GB2312" pitchFamily="49" charset="-122"/>
              </a:rPr>
              <a:t>的操作符体系，从形式到功能，包括</a:t>
            </a:r>
            <a:r>
              <a:rPr lang="zh-CN" altLang="en-US" sz="2800" dirty="0">
                <a:solidFill>
                  <a:srgbClr val="0000FF"/>
                </a:solidFill>
                <a:latin typeface="Calibri" panose="020F0502020204030204" pitchFamily="34" charset="0"/>
                <a:ea typeface="楷体_GB2312" pitchFamily="49" charset="-122"/>
              </a:rPr>
              <a:t>优先级</a:t>
            </a:r>
            <a:r>
              <a:rPr lang="zh-CN" altLang="en-US" sz="2800" dirty="0">
                <a:solidFill>
                  <a:srgbClr val="000000"/>
                </a:solidFill>
                <a:latin typeface="Calibri" panose="020F0502020204030204" pitchFamily="34" charset="0"/>
                <a:ea typeface="楷体_GB2312" pitchFamily="49" charset="-122"/>
              </a:rPr>
              <a:t>和</a:t>
            </a:r>
            <a:r>
              <a:rPr lang="zh-CN" altLang="en-US" sz="2800" dirty="0">
                <a:solidFill>
                  <a:srgbClr val="0000FF"/>
                </a:solidFill>
                <a:latin typeface="Calibri" panose="020F0502020204030204" pitchFamily="34" charset="0"/>
                <a:ea typeface="楷体_GB2312" pitchFamily="49" charset="-122"/>
              </a:rPr>
              <a:t>结合性</a:t>
            </a:r>
            <a:r>
              <a:rPr lang="zh-CN" altLang="en-US" sz="2800" dirty="0">
                <a:solidFill>
                  <a:srgbClr val="000000"/>
                </a:solidFill>
                <a:latin typeface="Calibri" panose="020F0502020204030204" pitchFamily="34" charset="0"/>
                <a:ea typeface="楷体_GB2312" pitchFamily="49" charset="-122"/>
              </a:rPr>
              <a:t>与</a:t>
            </a:r>
            <a:r>
              <a:rPr lang="en-US" altLang="zh-CN" sz="2800">
                <a:solidFill>
                  <a:srgbClr val="000000"/>
                </a:solidFill>
                <a:latin typeface="Calibri" panose="020F0502020204030204" pitchFamily="34" charset="0"/>
                <a:ea typeface="楷体_GB2312" pitchFamily="49" charset="-122"/>
              </a:rPr>
              <a:t>C</a:t>
            </a:r>
            <a:r>
              <a:rPr lang="zh-CN" altLang="en-US" sz="2800" dirty="0">
                <a:solidFill>
                  <a:srgbClr val="000000"/>
                </a:solidFill>
                <a:latin typeface="Calibri" panose="020F0502020204030204" pitchFamily="34" charset="0"/>
                <a:ea typeface="楷体_GB2312" pitchFamily="49" charset="-122"/>
              </a:rPr>
              <a:t>和</a:t>
            </a:r>
            <a:r>
              <a:rPr lang="en-US" altLang="zh-CN" sz="2800">
                <a:solidFill>
                  <a:srgbClr val="000000"/>
                </a:solidFill>
                <a:latin typeface="Calibri" panose="020F0502020204030204" pitchFamily="34" charset="0"/>
                <a:ea typeface="楷体_GB2312" pitchFamily="49" charset="-122"/>
              </a:rPr>
              <a:t>C++</a:t>
            </a:r>
            <a:r>
              <a:rPr lang="zh-CN" altLang="en-US" sz="2800" dirty="0">
                <a:solidFill>
                  <a:srgbClr val="000000"/>
                </a:solidFill>
                <a:latin typeface="Calibri" panose="020F0502020204030204" pitchFamily="34" charset="0"/>
                <a:ea typeface="楷体_GB2312" pitchFamily="49" charset="-122"/>
              </a:rPr>
              <a:t>的操作符非常相似。</a:t>
            </a:r>
            <a:endParaRPr lang="zh-CN" altLang="en-US" sz="2800" dirty="0">
              <a:solidFill>
                <a:srgbClr val="000000"/>
              </a:solidFill>
              <a:latin typeface="Calibri" panose="020F0502020204030204" pitchFamily="34" charset="0"/>
              <a:ea typeface="楷体_GB2312" pitchFamily="49" charset="-122"/>
            </a:endParaRPr>
          </a:p>
        </p:txBody>
      </p:sp>
      <p:pic>
        <p:nvPicPr>
          <p:cNvPr id="45059"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6" name="矩形 5"/>
          <p:cNvSpPr/>
          <p:nvPr/>
        </p:nvSpPr>
        <p:spPr>
          <a:xfrm>
            <a:off x="900113" y="4797425"/>
            <a:ext cx="7632700" cy="1158875"/>
          </a:xfrm>
          <a:prstGeom prst="rect">
            <a:avLst/>
          </a:prstGeom>
          <a:noFill/>
          <a:ln w="9525">
            <a:noFill/>
          </a:ln>
        </p:spPr>
        <p:txBody>
          <a:bodyPr anchor="t" anchorCtr="0">
            <a:spAutoFit/>
          </a:bodyPr>
          <a:p>
            <a:pPr>
              <a:lnSpc>
                <a:spcPct val="125000"/>
              </a:lnSpc>
              <a:spcBef>
                <a:spcPct val="50000"/>
              </a:spcBef>
              <a:buChar char="•"/>
            </a:pPr>
            <a:r>
              <a:rPr lang="en-US" altLang="zh-CN" sz="2800" b="1" u="sng">
                <a:solidFill>
                  <a:srgbClr val="FF0000"/>
                </a:solidFill>
                <a:latin typeface="Calibri" panose="020F0502020204030204" pitchFamily="34" charset="0"/>
                <a:ea typeface="楷体_GB2312" pitchFamily="49" charset="-122"/>
              </a:rPr>
              <a:t>Java</a:t>
            </a:r>
            <a:r>
              <a:rPr lang="zh-CN" altLang="en-US" sz="2800" b="1" u="sng" dirty="0">
                <a:solidFill>
                  <a:srgbClr val="FF0000"/>
                </a:solidFill>
                <a:latin typeface="Calibri" panose="020F0502020204030204" pitchFamily="34" charset="0"/>
                <a:ea typeface="楷体_GB2312" pitchFamily="49" charset="-122"/>
              </a:rPr>
              <a:t>语言取消了指针操作符“*”和“</a:t>
            </a:r>
            <a:r>
              <a:rPr lang="en-US" altLang="zh-CN" sz="2800" b="1" u="sng">
                <a:solidFill>
                  <a:srgbClr val="FF0000"/>
                </a:solidFill>
                <a:latin typeface="Calibri" panose="020F0502020204030204" pitchFamily="34" charset="0"/>
                <a:ea typeface="楷体_GB2312" pitchFamily="49" charset="-122"/>
              </a:rPr>
              <a:t>&amp;”</a:t>
            </a:r>
            <a:r>
              <a:rPr lang="zh-CN" altLang="en-US" sz="2800" b="1" u="sng" dirty="0">
                <a:solidFill>
                  <a:srgbClr val="FF0000"/>
                </a:solidFill>
                <a:latin typeface="Calibri" panose="020F0502020204030204" pitchFamily="34" charset="0"/>
                <a:ea typeface="楷体_GB2312" pitchFamily="49" charset="-122"/>
              </a:rPr>
              <a:t>，结构体成员操作符“</a:t>
            </a:r>
            <a:r>
              <a:rPr lang="en-US" altLang="zh-CN" sz="2800" b="1" u="sng">
                <a:solidFill>
                  <a:srgbClr val="FF0000"/>
                </a:solidFill>
                <a:latin typeface="Calibri" panose="020F0502020204030204" pitchFamily="34" charset="0"/>
                <a:ea typeface="楷体_GB2312" pitchFamily="49" charset="-122"/>
              </a:rPr>
              <a:t>-&gt;”</a:t>
            </a:r>
            <a:r>
              <a:rPr lang="zh-CN" altLang="en-US" sz="2800" b="1" u="sng" dirty="0">
                <a:solidFill>
                  <a:srgbClr val="FF0000"/>
                </a:solidFill>
                <a:latin typeface="Calibri" panose="020F0502020204030204" pitchFamily="34" charset="0"/>
                <a:ea typeface="楷体_GB2312" pitchFamily="49" charset="-122"/>
              </a:rPr>
              <a:t>，长度操作符“</a:t>
            </a:r>
            <a:r>
              <a:rPr lang="en-US" altLang="zh-CN" sz="2800" b="1" u="sng" dirty="0" err="1">
                <a:solidFill>
                  <a:srgbClr val="FF0000"/>
                </a:solidFill>
                <a:latin typeface="Calibri" panose="020F0502020204030204" pitchFamily="34" charset="0"/>
                <a:ea typeface="楷体_GB2312" pitchFamily="49" charset="-122"/>
              </a:rPr>
              <a:t>sizeof</a:t>
            </a:r>
            <a:r>
              <a:rPr lang="en-US" altLang="zh-CN" sz="2800" b="1" u="sng">
                <a:solidFill>
                  <a:srgbClr val="FF0000"/>
                </a:solidFill>
                <a:latin typeface="Calibri" panose="020F0502020204030204" pitchFamily="34" charset="0"/>
                <a:ea typeface="楷体_GB2312" pitchFamily="49" charset="-122"/>
              </a:rPr>
              <a:t>”</a:t>
            </a:r>
            <a:r>
              <a:rPr lang="zh-CN" altLang="en-US" sz="2800" b="1" u="sng" dirty="0">
                <a:solidFill>
                  <a:srgbClr val="FF0000"/>
                </a:solidFill>
                <a:latin typeface="Calibri" panose="020F0502020204030204" pitchFamily="34" charset="0"/>
                <a:ea typeface="楷体_GB2312" pitchFamily="49" charset="-122"/>
              </a:rPr>
              <a:t>。</a:t>
            </a:r>
            <a:r>
              <a:rPr lang="zh-CN" altLang="en-US" sz="2800" dirty="0">
                <a:solidFill>
                  <a:srgbClr val="0000FF"/>
                </a:solidFill>
                <a:latin typeface="Calibri" panose="020F0502020204030204" pitchFamily="34" charset="0"/>
                <a:ea typeface="楷体_GB2312" pitchFamily="49" charset="-122"/>
              </a:rPr>
              <a:t> </a:t>
            </a:r>
            <a:endParaRPr lang="zh-CN" altLang="en-US" sz="2800" dirty="0">
              <a:solidFill>
                <a:srgbClr val="0000FF"/>
              </a:solidFill>
              <a:latin typeface="Calibri" panose="020F0502020204030204" pitchFamily="34" charset="0"/>
              <a:ea typeface="楷体_GB2312" pitchFamily="49" charset="-122"/>
            </a:endParaRPr>
          </a:p>
        </p:txBody>
      </p:sp>
      <p:sp>
        <p:nvSpPr>
          <p:cNvPr id="45061" name="TextBox 6"/>
          <p:cNvSpPr txBox="1"/>
          <p:nvPr/>
        </p:nvSpPr>
        <p:spPr>
          <a:xfrm>
            <a:off x="2051050" y="3284538"/>
            <a:ext cx="1752600" cy="1044575"/>
          </a:xfrm>
          <a:prstGeom prst="rect">
            <a:avLst/>
          </a:prstGeom>
          <a:noFill/>
          <a:ln w="38100" cap="flat" cmpd="sng">
            <a:solidFill>
              <a:srgbClr val="92D050"/>
            </a:solidFill>
            <a:prstDash val="dash"/>
            <a:miter/>
            <a:headEnd type="none" w="med" len="med"/>
            <a:tailEnd type="none" w="med" len="med"/>
          </a:ln>
        </p:spPr>
        <p:txBody>
          <a:bodyPr anchor="t" anchorCtr="0">
            <a:spAutoFit/>
          </a:bodyPr>
          <a:p>
            <a:pPr algn="ctr"/>
            <a:r>
              <a:rPr lang="en-US" altLang="zh-CN" sz="2000">
                <a:latin typeface="Calibri" panose="020F0502020204030204" pitchFamily="34" charset="0"/>
                <a:ea typeface="楷体_GB2312" pitchFamily="49" charset="-122"/>
              </a:rPr>
              <a:t>Java</a:t>
            </a:r>
            <a:r>
              <a:rPr lang="zh-CN" altLang="en-US" sz="2000" dirty="0">
                <a:latin typeface="Calibri" panose="020F0502020204030204" pitchFamily="34" charset="0"/>
                <a:ea typeface="楷体_GB2312" pitchFamily="49" charset="-122"/>
              </a:rPr>
              <a:t>操作符</a:t>
            </a:r>
            <a:endParaRPr lang="en-US" altLang="zh-CN" sz="2000">
              <a:latin typeface="Calibri" panose="020F0502020204030204" pitchFamily="34" charset="0"/>
              <a:ea typeface="楷体_GB2312" pitchFamily="49" charset="-122"/>
            </a:endParaRPr>
          </a:p>
          <a:p>
            <a:pPr algn="ctr"/>
            <a:r>
              <a:rPr lang="zh-CN" altLang="en-US" sz="2000" dirty="0">
                <a:latin typeface="Calibri" panose="020F0502020204030204" pitchFamily="34" charset="0"/>
                <a:ea typeface="楷体_GB2312" pitchFamily="49" charset="-122"/>
              </a:rPr>
              <a:t>优先级</a:t>
            </a:r>
            <a:endParaRPr lang="en-US" altLang="zh-CN" sz="2000">
              <a:latin typeface="Calibri" panose="020F0502020204030204" pitchFamily="34" charset="0"/>
              <a:ea typeface="楷体_GB2312" pitchFamily="49" charset="-122"/>
            </a:endParaRPr>
          </a:p>
          <a:p>
            <a:pPr algn="ctr"/>
            <a:r>
              <a:rPr lang="zh-CN" altLang="en-US" sz="2000" dirty="0">
                <a:latin typeface="Calibri" panose="020F0502020204030204" pitchFamily="34" charset="0"/>
                <a:ea typeface="楷体_GB2312" pitchFamily="49" charset="-122"/>
              </a:rPr>
              <a:t>结合性</a:t>
            </a:r>
            <a:endParaRPr lang="zh-CN" altLang="en-US" sz="2000" dirty="0">
              <a:latin typeface="Calibri" panose="020F0502020204030204" pitchFamily="34" charset="0"/>
              <a:ea typeface="楷体_GB2312" pitchFamily="49" charset="-122"/>
            </a:endParaRPr>
          </a:p>
        </p:txBody>
      </p:sp>
      <p:sp>
        <p:nvSpPr>
          <p:cNvPr id="45062" name="TextBox 7"/>
          <p:cNvSpPr txBox="1"/>
          <p:nvPr/>
        </p:nvSpPr>
        <p:spPr>
          <a:xfrm>
            <a:off x="4859338" y="3284538"/>
            <a:ext cx="1752600" cy="1044575"/>
          </a:xfrm>
          <a:prstGeom prst="rect">
            <a:avLst/>
          </a:prstGeom>
          <a:noFill/>
          <a:ln w="38100" cap="flat" cmpd="sng">
            <a:solidFill>
              <a:srgbClr val="FFC000"/>
            </a:solidFill>
            <a:prstDash val="dash"/>
            <a:miter/>
            <a:headEnd type="none" w="med" len="med"/>
            <a:tailEnd type="none" w="med" len="med"/>
          </a:ln>
        </p:spPr>
        <p:txBody>
          <a:bodyPr anchor="t" anchorCtr="0">
            <a:spAutoFit/>
          </a:bodyPr>
          <a:p>
            <a:pPr algn="ctr"/>
            <a:r>
              <a:rPr lang="en-US" altLang="zh-CN" sz="2000">
                <a:latin typeface="Calibri" panose="020F0502020204030204" pitchFamily="34" charset="0"/>
                <a:ea typeface="楷体_GB2312" pitchFamily="49" charset="-122"/>
              </a:rPr>
              <a:t>C, C++</a:t>
            </a:r>
            <a:r>
              <a:rPr lang="zh-CN" altLang="en-US" sz="2000" dirty="0">
                <a:latin typeface="Calibri" panose="020F0502020204030204" pitchFamily="34" charset="0"/>
                <a:ea typeface="楷体_GB2312" pitchFamily="49" charset="-122"/>
              </a:rPr>
              <a:t>操作符</a:t>
            </a:r>
            <a:endParaRPr lang="en-US" altLang="zh-CN" sz="2000">
              <a:latin typeface="Calibri" panose="020F0502020204030204" pitchFamily="34" charset="0"/>
              <a:ea typeface="楷体_GB2312" pitchFamily="49" charset="-122"/>
            </a:endParaRPr>
          </a:p>
          <a:p>
            <a:pPr algn="ctr"/>
            <a:r>
              <a:rPr lang="zh-CN" altLang="en-US" sz="2000" dirty="0">
                <a:latin typeface="Calibri" panose="020F0502020204030204" pitchFamily="34" charset="0"/>
                <a:ea typeface="楷体_GB2312" pitchFamily="49" charset="-122"/>
              </a:rPr>
              <a:t>优先级</a:t>
            </a:r>
            <a:endParaRPr lang="en-US" altLang="zh-CN" sz="2000">
              <a:latin typeface="Calibri" panose="020F0502020204030204" pitchFamily="34" charset="0"/>
              <a:ea typeface="楷体_GB2312" pitchFamily="49" charset="-122"/>
            </a:endParaRPr>
          </a:p>
          <a:p>
            <a:pPr algn="ctr"/>
            <a:r>
              <a:rPr lang="zh-CN" altLang="en-US" sz="2000" dirty="0">
                <a:latin typeface="Calibri" panose="020F0502020204030204" pitchFamily="34" charset="0"/>
                <a:ea typeface="楷体_GB2312" pitchFamily="49" charset="-122"/>
              </a:rPr>
              <a:t>结合性</a:t>
            </a:r>
            <a:endParaRPr lang="zh-CN" altLang="en-US" sz="2000" dirty="0">
              <a:latin typeface="Calibri" panose="020F0502020204030204" pitchFamily="34" charset="0"/>
              <a:ea typeface="楷体_GB2312" pitchFamily="49" charset="-122"/>
            </a:endParaRPr>
          </a:p>
        </p:txBody>
      </p:sp>
      <p:sp>
        <p:nvSpPr>
          <p:cNvPr id="9" name="TextBox 8"/>
          <p:cNvSpPr txBox="1"/>
          <p:nvPr/>
        </p:nvSpPr>
        <p:spPr>
          <a:xfrm>
            <a:off x="3995738" y="3429000"/>
            <a:ext cx="720725" cy="701675"/>
          </a:xfrm>
          <a:prstGeom prst="rect">
            <a:avLst/>
          </a:prstGeom>
          <a:noFill/>
          <a:ln w="9525">
            <a:noFill/>
          </a:ln>
        </p:spPr>
        <p:txBody>
          <a:bodyPr anchor="t" anchorCtr="0">
            <a:spAutoFit/>
          </a:bodyPr>
          <a:p>
            <a:r>
              <a:rPr lang="en-US" altLang="zh-CN" sz="4000" b="1">
                <a:latin typeface="Arial" panose="020B0604020202020204" pitchFamily="34" charset="0"/>
                <a:ea typeface="宋体" panose="02010600030101010101" pitchFamily="2" charset="-122"/>
              </a:rPr>
              <a:t>≈</a:t>
            </a:r>
            <a:endParaRPr lang="zh-CN" altLang="en-US" sz="4000" b="1" dirty="0">
              <a:latin typeface="Arial" panose="020B0604020202020204" pitchFamily="34" charset="0"/>
              <a:ea typeface="宋体" panose="02010600030101010101" pitchFamily="2" charset="-122"/>
            </a:endParaRPr>
          </a:p>
        </p:txBody>
      </p:sp>
      <p:sp>
        <p:nvSpPr>
          <p:cNvPr id="7172" name="Text Box 4"/>
          <p:cNvSpPr txBox="1">
            <a:spLocks noChangeArrowheads="1"/>
          </p:cNvSpPr>
          <p:nvPr/>
        </p:nvSpPr>
        <p:spPr bwMode="auto">
          <a:xfrm>
            <a:off x="1116013" y="188913"/>
            <a:ext cx="7500938" cy="701675"/>
          </a:xfrm>
          <a:prstGeom prst="rect">
            <a:avLst/>
          </a:prstGeom>
          <a:noFill/>
          <a:ln w="9525">
            <a:noFill/>
            <a:miter lim="800000"/>
          </a:ln>
          <a:effectLst/>
        </p:spPr>
        <p:txBody>
          <a:bodyPr>
            <a:spAutoFit/>
          </a:bodyPr>
          <a:p>
            <a:pPr algn="just">
              <a:spcBef>
                <a:spcPct val="50000"/>
              </a:spcBef>
            </a:pPr>
            <a:r>
              <a:rPr lang="en-US" altLang="zh-CN" sz="4000" b="1" noProof="1">
                <a:solidFill>
                  <a:schemeClr val="hlink"/>
                </a:solidFill>
                <a:effectLst>
                  <a:outerShdw blurRad="38100" dist="38100" dir="2700000">
                    <a:srgbClr val="000000"/>
                  </a:outerShdw>
                </a:effectLst>
                <a:latin typeface="Calibri" panose="020F0502020204030204" pitchFamily="34" charset="0"/>
                <a:ea typeface="宋体" panose="02010600030101010101" pitchFamily="2" charset="-122"/>
                <a:cs typeface="+mn-cs"/>
              </a:rPr>
              <a:t>2.2</a:t>
            </a:r>
            <a:r>
              <a:rPr lang="zh-CN" altLang="en-US" sz="4000" b="1" noProof="1" dirty="0">
                <a:solidFill>
                  <a:schemeClr val="hlink"/>
                </a:solidFill>
                <a:effectLst>
                  <a:outerShdw blurRad="38100" dist="38100" dir="2700000">
                    <a:srgbClr val="000000"/>
                  </a:outerShdw>
                </a:effectLst>
                <a:latin typeface="Times New Roman" panose="02020603050405020304" pitchFamily="18" charset="0"/>
                <a:ea typeface="宋体" panose="02010600030101010101" pitchFamily="2" charset="-122"/>
                <a:cs typeface="+mn-cs"/>
              </a:rPr>
              <a:t>　</a:t>
            </a:r>
            <a:r>
              <a:rPr lang="zh-CN" altLang="en-US" sz="4000" b="1" noProof="1" dirty="0">
                <a:solidFill>
                  <a:schemeClr val="hlink"/>
                </a:solidFill>
                <a:effectLst>
                  <a:outerShdw blurRad="38100" dist="38100" dir="2700000">
                    <a:srgbClr val="000000"/>
                  </a:outerShdw>
                </a:effectLst>
                <a:latin typeface="楷体_GB2312" pitchFamily="49" charset="-122"/>
                <a:ea typeface="楷体_GB2312" pitchFamily="49" charset="-122"/>
                <a:cs typeface="+mn-cs"/>
              </a:rPr>
              <a:t>操作符</a:t>
            </a:r>
            <a:endParaRPr lang="zh-CN" altLang="en-US" sz="4000" b="1" noProof="1" dirty="0">
              <a:solidFill>
                <a:schemeClr val="hlink"/>
              </a:solidFill>
              <a:effectLst>
                <a:outerShdw blurRad="38100" dist="38100" dir="2700000">
                  <a:srgbClr val="000000"/>
                </a:outerShdw>
              </a:effectLst>
              <a:latin typeface="楷体_GB2312" pitchFamily="49" charset="-122"/>
              <a:ea typeface="楷体_GB2312" pitchFamily="49"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checkerboard(across)">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25605" name="Text Box 5"/>
          <p:cNvSpPr txBox="1">
            <a:spLocks noChangeArrowheads="1"/>
          </p:cNvSpPr>
          <p:nvPr/>
        </p:nvSpPr>
        <p:spPr bwMode="auto">
          <a:xfrm>
            <a:off x="1281113" y="115888"/>
            <a:ext cx="7467600" cy="701675"/>
          </a:xfrm>
          <a:prstGeom prst="rect">
            <a:avLst/>
          </a:prstGeom>
          <a:noFill/>
          <a:ln w="9525">
            <a:noFill/>
            <a:miter lim="800000"/>
          </a:ln>
          <a:effectLst/>
        </p:spPr>
        <p:txBody>
          <a:bodyPr>
            <a:spAutoFit/>
          </a:bodyPr>
          <a:lstStyle/>
          <a:p>
            <a:pPr marR="0" defTabSz="914400">
              <a:spcBef>
                <a:spcPct val="50000"/>
              </a:spcBef>
              <a:buClrTx/>
              <a:buSzTx/>
              <a:defRPr/>
            </a:pPr>
            <a:r>
              <a:rPr kumimoji="1" lang="en-US" altLang="zh-CN" sz="4000" b="1" kern="1200" cap="none" spc="0" normalizeH="0" baseline="0" noProof="0">
                <a:solidFill>
                  <a:srgbClr val="FF0000"/>
                </a:solidFill>
                <a:effectLst>
                  <a:outerShdw blurRad="38100" dist="38100" dir="2700000" algn="tl">
                    <a:srgbClr val="000000"/>
                  </a:outerShdw>
                </a:effectLst>
                <a:latin typeface="Times New Roman" panose="02020603050405020304" pitchFamily="18" charset="0"/>
                <a:ea typeface="宋体" panose="02010600030101010101" pitchFamily="2" charset="-122"/>
                <a:cs typeface="+mn-cs"/>
              </a:rPr>
              <a:t>2.2</a:t>
            </a:r>
            <a:r>
              <a:rPr kumimoji="1" lang="zh-CN" altLang="en-US" sz="4000" b="1" kern="1200" cap="none" spc="0" normalizeH="0" baseline="0" noProof="0">
                <a:solidFill>
                  <a:srgbClr val="FF0000"/>
                </a:solidFill>
                <a:effectLst>
                  <a:outerShdw blurRad="38100" dist="38100" dir="2700000" algn="tl">
                    <a:srgbClr val="000000"/>
                  </a:outerShdw>
                </a:effectLst>
                <a:latin typeface="Times New Roman" panose="02020603050405020304" pitchFamily="18" charset="0"/>
                <a:ea typeface="宋体" panose="02010600030101010101" pitchFamily="2" charset="-122"/>
                <a:cs typeface="+mn-cs"/>
              </a:rPr>
              <a:t>　操作符</a:t>
            </a:r>
            <a:endParaRPr kumimoji="1" lang="zh-CN" altLang="en-US" sz="4000" b="1" kern="1200" cap="none" spc="0" normalizeH="0" baseline="0" noProof="0">
              <a:solidFill>
                <a:srgbClr val="FF0000"/>
              </a:solidFill>
              <a:effectLst>
                <a:outerShdw blurRad="38100" dist="38100" dir="2700000" algn="tl">
                  <a:srgbClr val="000000"/>
                </a:outerShdw>
              </a:effectLst>
              <a:latin typeface="Times New Roman" panose="02020603050405020304" pitchFamily="18" charset="0"/>
              <a:ea typeface="宋体" panose="02010600030101010101" pitchFamily="2" charset="-122"/>
              <a:cs typeface="+mn-cs"/>
            </a:endParaRPr>
          </a:p>
        </p:txBody>
      </p:sp>
      <p:pic>
        <p:nvPicPr>
          <p:cNvPr id="47107"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47108" name="Rectangle 3"/>
          <p:cNvSpPr/>
          <p:nvPr/>
        </p:nvSpPr>
        <p:spPr>
          <a:xfrm>
            <a:off x="971550" y="1052513"/>
            <a:ext cx="7772400" cy="5029200"/>
          </a:xfrm>
          <a:prstGeom prst="rect">
            <a:avLst/>
          </a:prstGeom>
          <a:noFill/>
          <a:ln w="9525">
            <a:noFill/>
          </a:ln>
        </p:spPr>
        <p:txBody>
          <a:bodyPr anchor="t" anchorCtr="0"/>
          <a:p>
            <a:pPr marL="1143000" lvl="2" indent="-228600" eaLnBrk="1" hangingPunct="1">
              <a:spcBef>
                <a:spcPct val="20000"/>
              </a:spcBef>
              <a:buSzPct val="85000"/>
              <a:buFont typeface="Wingdings" panose="05000000000000000000" pitchFamily="2" charset="2"/>
              <a:buChar char="l"/>
            </a:pPr>
            <a:r>
              <a:rPr lang="zh-CN" altLang="en-US" sz="2400" dirty="0">
                <a:solidFill>
                  <a:srgbClr val="000000"/>
                </a:solidFill>
                <a:latin typeface="Arial" panose="020B0604020202020204" pitchFamily="34" charset="0"/>
                <a:ea typeface="宋体" panose="02010600030101010101" pitchFamily="2" charset="-122"/>
              </a:rPr>
              <a:t>赋值操作符       </a:t>
            </a:r>
            <a:r>
              <a:rPr lang="en-US" altLang="zh-CN" sz="2400" dirty="0">
                <a:solidFill>
                  <a:srgbClr val="000000"/>
                </a:solidFill>
                <a:latin typeface="Arial" panose="020B0604020202020204" pitchFamily="34" charset="0"/>
                <a:ea typeface="宋体" panose="02010600030101010101" pitchFamily="2" charset="-122"/>
              </a:rPr>
              <a:t>=</a:t>
            </a:r>
            <a:endParaRPr lang="en-US" altLang="zh-CN" sz="2400" dirty="0">
              <a:solidFill>
                <a:srgbClr val="000000"/>
              </a:solidFill>
              <a:latin typeface="Arial" panose="020B0604020202020204" pitchFamily="34" charset="0"/>
              <a:ea typeface="宋体" panose="02010600030101010101" pitchFamily="2" charset="-122"/>
            </a:endParaRPr>
          </a:p>
          <a:p>
            <a:pPr marL="1143000" lvl="2" indent="-228600" eaLnBrk="1" hangingPunct="1">
              <a:spcBef>
                <a:spcPct val="20000"/>
              </a:spcBef>
              <a:buSzPct val="85000"/>
              <a:buFont typeface="Wingdings" panose="05000000000000000000" pitchFamily="2" charset="2"/>
              <a:buChar char="l"/>
            </a:pPr>
            <a:r>
              <a:rPr lang="zh-CN" altLang="en-US" sz="2400" dirty="0">
                <a:solidFill>
                  <a:srgbClr val="000000"/>
                </a:solidFill>
                <a:latin typeface="Arial" panose="020B0604020202020204" pitchFamily="34" charset="0"/>
                <a:ea typeface="宋体" panose="02010600030101010101" pitchFamily="2" charset="-122"/>
              </a:rPr>
              <a:t>数学操作符</a:t>
            </a:r>
            <a:r>
              <a:rPr lang="en-US" altLang="zh-CN" sz="2400" dirty="0">
                <a:solidFill>
                  <a:srgbClr val="000000"/>
                </a:solidFill>
                <a:latin typeface="Arial" panose="020B0604020202020204" pitchFamily="34" charset="0"/>
                <a:ea typeface="宋体" panose="02010600030101010101" pitchFamily="2" charset="-122"/>
              </a:rPr>
              <a:t>       </a:t>
            </a:r>
            <a:r>
              <a:rPr lang="zh-CN" altLang="en-US" sz="2400" dirty="0">
                <a:solidFill>
                  <a:srgbClr val="000000"/>
                </a:solidFill>
                <a:latin typeface="Arial" panose="020B0604020202020204" pitchFamily="34" charset="0"/>
                <a:ea typeface="宋体" panose="02010600030101010101" pitchFamily="2" charset="-122"/>
              </a:rPr>
              <a:t>+</a:t>
            </a:r>
            <a:r>
              <a:rPr lang="en-US" altLang="zh-CN" sz="2400" dirty="0">
                <a:solidFill>
                  <a:srgbClr val="000000"/>
                </a:solidFill>
                <a:latin typeface="Arial" panose="020B0604020202020204" pitchFamily="34" charset="0"/>
                <a:ea typeface="宋体" panose="02010600030101010101" pitchFamily="2" charset="-122"/>
              </a:rPr>
              <a:t>, -,  * ,  /,  %</a:t>
            </a:r>
            <a:endParaRPr lang="en-US" altLang="zh-CN" sz="2400" dirty="0">
              <a:solidFill>
                <a:srgbClr val="000000"/>
              </a:solidFill>
              <a:latin typeface="Arial" panose="020B0604020202020204" pitchFamily="34" charset="0"/>
              <a:ea typeface="宋体" panose="02010600030101010101" pitchFamily="2" charset="-122"/>
            </a:endParaRPr>
          </a:p>
          <a:p>
            <a:pPr marL="1143000" lvl="2" indent="-228600" eaLnBrk="1" hangingPunct="1">
              <a:spcBef>
                <a:spcPct val="20000"/>
              </a:spcBef>
              <a:buSzPct val="85000"/>
              <a:buFont typeface="Wingdings" panose="05000000000000000000" pitchFamily="2" charset="2"/>
              <a:buChar char="l"/>
            </a:pPr>
            <a:r>
              <a:rPr lang="zh-CN" altLang="en-US" sz="2400" dirty="0">
                <a:solidFill>
                  <a:srgbClr val="000000"/>
                </a:solidFill>
                <a:latin typeface="Arial" panose="020B0604020202020204" pitchFamily="34" charset="0"/>
                <a:ea typeface="宋体" panose="02010600030101010101" pitchFamily="2" charset="-122"/>
              </a:rPr>
              <a:t>关系操作符</a:t>
            </a:r>
            <a:r>
              <a:rPr lang="en-US" altLang="zh-CN" sz="2400" dirty="0">
                <a:solidFill>
                  <a:srgbClr val="000000"/>
                </a:solidFill>
                <a:latin typeface="Arial" panose="020B0604020202020204" pitchFamily="34" charset="0"/>
                <a:ea typeface="宋体" panose="02010600030101010101" pitchFamily="2" charset="-122"/>
              </a:rPr>
              <a:t>       </a:t>
            </a:r>
            <a:r>
              <a:rPr lang="zh-CN" altLang="en-US" sz="2400" dirty="0">
                <a:solidFill>
                  <a:srgbClr val="000000"/>
                </a:solidFill>
                <a:latin typeface="Arial" panose="020B0604020202020204" pitchFamily="34" charset="0"/>
                <a:ea typeface="宋体" panose="02010600030101010101" pitchFamily="2" charset="-122"/>
              </a:rPr>
              <a:t>&lt;, &gt;, &lt;=, &gt;=, = =, !=        ( </a:t>
            </a:r>
            <a:r>
              <a:rPr lang="en-US" altLang="zh-CN" sz="2400" dirty="0">
                <a:solidFill>
                  <a:srgbClr val="000000"/>
                </a:solidFill>
                <a:latin typeface="Arial" panose="020B0604020202020204" pitchFamily="34" charset="0"/>
                <a:ea typeface="宋体" panose="02010600030101010101" pitchFamily="2" charset="-122"/>
              </a:rPr>
              <a:t>equals </a:t>
            </a:r>
            <a:r>
              <a:rPr lang="zh-CN" altLang="en-US" sz="2400" dirty="0">
                <a:solidFill>
                  <a:srgbClr val="000000"/>
                </a:solidFill>
                <a:latin typeface="Arial" panose="020B0604020202020204" pitchFamily="34" charset="0"/>
                <a:ea typeface="宋体" panose="02010600030101010101" pitchFamily="2" charset="-122"/>
              </a:rPr>
              <a:t>)</a:t>
            </a:r>
            <a:endParaRPr lang="en-US" altLang="zh-CN" sz="2400" dirty="0">
              <a:solidFill>
                <a:srgbClr val="000000"/>
              </a:solidFill>
              <a:latin typeface="Arial" panose="020B0604020202020204" pitchFamily="34" charset="0"/>
              <a:ea typeface="宋体" panose="02010600030101010101" pitchFamily="2" charset="-122"/>
            </a:endParaRPr>
          </a:p>
          <a:p>
            <a:pPr marL="1143000" lvl="2" indent="-228600" eaLnBrk="1" hangingPunct="1">
              <a:spcBef>
                <a:spcPct val="20000"/>
              </a:spcBef>
              <a:buSzPct val="85000"/>
              <a:buFont typeface="Wingdings" panose="05000000000000000000" pitchFamily="2" charset="2"/>
              <a:buChar char="l"/>
            </a:pPr>
            <a:r>
              <a:rPr lang="zh-CN" altLang="en-US" sz="2400" dirty="0">
                <a:solidFill>
                  <a:srgbClr val="000000"/>
                </a:solidFill>
                <a:latin typeface="Arial" panose="020B0604020202020204" pitchFamily="34" charset="0"/>
                <a:ea typeface="宋体" panose="02010600030101010101" pitchFamily="2" charset="-122"/>
              </a:rPr>
              <a:t>逻辑操作符</a:t>
            </a:r>
            <a:r>
              <a:rPr lang="en-US" altLang="zh-CN" sz="2400" dirty="0">
                <a:solidFill>
                  <a:srgbClr val="000000"/>
                </a:solidFill>
                <a:latin typeface="Arial" panose="020B0604020202020204" pitchFamily="34" charset="0"/>
                <a:ea typeface="宋体" panose="02010600030101010101" pitchFamily="2" charset="-122"/>
              </a:rPr>
              <a:t>       </a:t>
            </a:r>
            <a:r>
              <a:rPr lang="zh-CN" altLang="en-US" sz="2400" dirty="0">
                <a:solidFill>
                  <a:srgbClr val="000000"/>
                </a:solidFill>
                <a:latin typeface="Arial" panose="020B0604020202020204" pitchFamily="34" charset="0"/>
                <a:ea typeface="宋体" panose="02010600030101010101" pitchFamily="2" charset="-122"/>
              </a:rPr>
              <a:t>&amp;&amp;, ||, !</a:t>
            </a:r>
            <a:endParaRPr lang="en-US" altLang="zh-CN" sz="2400" dirty="0">
              <a:solidFill>
                <a:srgbClr val="000000"/>
              </a:solidFill>
              <a:latin typeface="Arial" panose="020B0604020202020204" pitchFamily="34" charset="0"/>
              <a:ea typeface="宋体" panose="02010600030101010101" pitchFamily="2" charset="-122"/>
            </a:endParaRPr>
          </a:p>
          <a:p>
            <a:pPr marL="1143000" lvl="2" indent="-228600" eaLnBrk="1" hangingPunct="1">
              <a:spcBef>
                <a:spcPct val="20000"/>
              </a:spcBef>
              <a:buSzPct val="85000"/>
              <a:buFont typeface="Wingdings" panose="05000000000000000000" pitchFamily="2" charset="2"/>
              <a:buChar char="l"/>
            </a:pPr>
            <a:r>
              <a:rPr lang="zh-CN" altLang="en-US" sz="2400" dirty="0">
                <a:solidFill>
                  <a:srgbClr val="000000"/>
                </a:solidFill>
                <a:latin typeface="Arial" panose="020B0604020202020204" pitchFamily="34" charset="0"/>
                <a:ea typeface="宋体" panose="02010600030101010101" pitchFamily="2" charset="-122"/>
              </a:rPr>
              <a:t>位操作符</a:t>
            </a:r>
            <a:r>
              <a:rPr lang="en-US" altLang="zh-CN" sz="2400" dirty="0">
                <a:solidFill>
                  <a:srgbClr val="000000"/>
                </a:solidFill>
                <a:latin typeface="Arial" panose="020B0604020202020204" pitchFamily="34" charset="0"/>
                <a:ea typeface="宋体" panose="02010600030101010101" pitchFamily="2" charset="-122"/>
              </a:rPr>
              <a:t>           </a:t>
            </a:r>
            <a:r>
              <a:rPr lang="zh-CN" altLang="en-US" sz="2400" dirty="0">
                <a:solidFill>
                  <a:srgbClr val="000000"/>
                </a:solidFill>
                <a:latin typeface="Arial" panose="020B0604020202020204" pitchFamily="34" charset="0"/>
                <a:ea typeface="宋体" panose="02010600030101010101" pitchFamily="2" charset="-122"/>
              </a:rPr>
              <a:t>&amp;, |, ^, ~</a:t>
            </a:r>
            <a:endParaRPr lang="en-US" altLang="zh-CN" sz="2400" dirty="0">
              <a:solidFill>
                <a:srgbClr val="000000"/>
              </a:solidFill>
              <a:latin typeface="Arial" panose="020B0604020202020204" pitchFamily="34" charset="0"/>
              <a:ea typeface="宋体" panose="02010600030101010101" pitchFamily="2" charset="-122"/>
            </a:endParaRPr>
          </a:p>
          <a:p>
            <a:pPr marL="1143000" lvl="2" indent="-228600" eaLnBrk="1" hangingPunct="1">
              <a:spcBef>
                <a:spcPct val="20000"/>
              </a:spcBef>
              <a:buSzPct val="85000"/>
              <a:buFont typeface="Wingdings" panose="05000000000000000000" pitchFamily="2" charset="2"/>
              <a:buChar char="l"/>
            </a:pPr>
            <a:r>
              <a:rPr lang="zh-CN" altLang="en-US" sz="2400" dirty="0">
                <a:solidFill>
                  <a:srgbClr val="000000"/>
                </a:solidFill>
                <a:latin typeface="Arial" panose="020B0604020202020204" pitchFamily="34" charset="0"/>
                <a:ea typeface="宋体" panose="02010600030101010101" pitchFamily="2" charset="-122"/>
              </a:rPr>
              <a:t>移位操作符      </a:t>
            </a:r>
            <a:r>
              <a:rPr lang="en-US" altLang="zh-CN" sz="2400" dirty="0">
                <a:solidFill>
                  <a:srgbClr val="000000"/>
                </a:solidFill>
                <a:latin typeface="Arial" panose="020B0604020202020204" pitchFamily="34" charset="0"/>
                <a:ea typeface="宋体" panose="02010600030101010101" pitchFamily="2" charset="-122"/>
              </a:rPr>
              <a:t>&gt;&gt;, &lt;&lt;, &gt;&gt;&gt;</a:t>
            </a:r>
            <a:endParaRPr lang="en-US" altLang="zh-CN" sz="2400" dirty="0">
              <a:solidFill>
                <a:srgbClr val="000000"/>
              </a:solidFill>
              <a:latin typeface="Arial" panose="020B0604020202020204" pitchFamily="34" charset="0"/>
              <a:ea typeface="宋体" panose="02010600030101010101" pitchFamily="2" charset="-122"/>
            </a:endParaRPr>
          </a:p>
          <a:p>
            <a:pPr marL="1143000" lvl="2" indent="-228600" eaLnBrk="1" hangingPunct="1">
              <a:spcBef>
                <a:spcPct val="20000"/>
              </a:spcBef>
              <a:buSzPct val="85000"/>
              <a:buFont typeface="Wingdings" panose="05000000000000000000" pitchFamily="2" charset="2"/>
              <a:buChar char="l"/>
            </a:pPr>
            <a:r>
              <a:rPr lang="zh-CN" altLang="en-US" sz="2400" dirty="0">
                <a:solidFill>
                  <a:srgbClr val="000000"/>
                </a:solidFill>
                <a:latin typeface="Arial" panose="020B0604020202020204" pitchFamily="34" charset="0"/>
                <a:ea typeface="宋体" panose="02010600030101010101" pitchFamily="2" charset="-122"/>
              </a:rPr>
              <a:t>字符串操作符</a:t>
            </a:r>
            <a:r>
              <a:rPr lang="en-US" altLang="zh-CN" sz="2400" dirty="0">
                <a:solidFill>
                  <a:srgbClr val="000000"/>
                </a:solidFill>
                <a:latin typeface="Arial" panose="020B0604020202020204" pitchFamily="34" charset="0"/>
                <a:ea typeface="宋体" panose="02010600030101010101" pitchFamily="2" charset="-122"/>
              </a:rPr>
              <a:t>   +   +=</a:t>
            </a:r>
            <a:endParaRPr lang="en-US" altLang="zh-CN" sz="2400" dirty="0">
              <a:solidFill>
                <a:srgbClr val="000000"/>
              </a:solidFill>
              <a:latin typeface="Arial" panose="020B0604020202020204" pitchFamily="34" charset="0"/>
              <a:ea typeface="宋体" panose="02010600030101010101" pitchFamily="2" charset="-122"/>
            </a:endParaRPr>
          </a:p>
          <a:p>
            <a:pPr marL="1143000" lvl="2" indent="-228600" eaLnBrk="1" hangingPunct="1">
              <a:spcBef>
                <a:spcPct val="20000"/>
              </a:spcBef>
              <a:buSzPct val="85000"/>
              <a:buFont typeface="Wingdings" panose="05000000000000000000" pitchFamily="2" charset="2"/>
              <a:buChar char="l"/>
            </a:pPr>
            <a:r>
              <a:rPr lang="zh-CN" altLang="en-US" sz="2400" dirty="0">
                <a:solidFill>
                  <a:srgbClr val="000000"/>
                </a:solidFill>
                <a:latin typeface="Arial" panose="020B0604020202020204" pitchFamily="34" charset="0"/>
                <a:ea typeface="宋体" panose="02010600030101010101" pitchFamily="2" charset="-122"/>
              </a:rPr>
              <a:t>类型转换操作符</a:t>
            </a:r>
            <a:endParaRPr lang="en-US" altLang="zh-CN" sz="2400" dirty="0">
              <a:solidFill>
                <a:srgbClr val="000000"/>
              </a:solidFill>
              <a:latin typeface="Arial" panose="020B0604020202020204" pitchFamily="34" charset="0"/>
              <a:ea typeface="宋体" panose="02010600030101010101" pitchFamily="2" charset="-122"/>
            </a:endParaRPr>
          </a:p>
          <a:p>
            <a:pPr marL="1143000" lvl="2" indent="-228600" eaLnBrk="1" hangingPunct="1">
              <a:spcBef>
                <a:spcPct val="20000"/>
              </a:spcBef>
              <a:buSzPct val="85000"/>
              <a:buFont typeface="Wingdings" panose="05000000000000000000" pitchFamily="2" charset="2"/>
              <a:buChar char="l"/>
            </a:pPr>
            <a:r>
              <a:rPr lang="zh-CN" altLang="en-US" sz="2400" dirty="0">
                <a:solidFill>
                  <a:srgbClr val="000000"/>
                </a:solidFill>
                <a:latin typeface="Arial" panose="020B0604020202020204" pitchFamily="34" charset="0"/>
                <a:ea typeface="宋体" panose="02010600030101010101" pitchFamily="2" charset="-122"/>
              </a:rPr>
              <a:t>三元条件操作符 </a:t>
            </a:r>
            <a:r>
              <a:rPr lang="en-US" altLang="zh-CN" sz="2400" dirty="0">
                <a:solidFill>
                  <a:srgbClr val="000000"/>
                </a:solidFill>
                <a:latin typeface="Arial" panose="020B0604020202020204" pitchFamily="34" charset="0"/>
                <a:ea typeface="宋体" panose="02010600030101010101" pitchFamily="2" charset="-122"/>
              </a:rPr>
              <a:t>a?b:c</a:t>
            </a:r>
            <a:endParaRPr lang="zh-CN" altLang="zh-CN" sz="2400" dirty="0">
              <a:solidFill>
                <a:srgbClr val="000000"/>
              </a:solidFill>
              <a:latin typeface="Arial" panose="020B0604020202020204" pitchFamily="34" charset="0"/>
              <a:ea typeface="宋体" panose="02010600030101010101" pitchFamily="2" charset="-122"/>
            </a:endParaRPr>
          </a:p>
          <a:p>
            <a:pPr marL="1143000" lvl="2" indent="-228600" eaLnBrk="1" hangingPunct="1">
              <a:spcBef>
                <a:spcPct val="20000"/>
              </a:spcBef>
              <a:buClr>
                <a:schemeClr val="hlink"/>
              </a:buClr>
              <a:buSzPct val="85000"/>
              <a:buFont typeface="Wingdings" panose="05000000000000000000" pitchFamily="2" charset="2"/>
              <a:buChar char="v"/>
            </a:pPr>
            <a:endParaRPr lang="en-US" altLang="zh-CN" sz="2400" dirty="0">
              <a:solidFill>
                <a:srgbClr val="000000"/>
              </a:solidFill>
              <a:latin typeface="Arial" panose="020B0604020202020204" pitchFamily="34" charset="0"/>
              <a:ea typeface="宋体" panose="02010600030101010101" pitchFamily="2" charset="-122"/>
            </a:endParaRPr>
          </a:p>
          <a:p>
            <a:pPr marL="342900" indent="-342900">
              <a:spcBef>
                <a:spcPct val="20000"/>
              </a:spcBef>
              <a:buClr>
                <a:schemeClr val="hlink"/>
              </a:buClr>
              <a:buSzPct val="75000"/>
              <a:buFont typeface="Wingdings" panose="05000000000000000000" pitchFamily="2" charset="2"/>
              <a:buChar char="v"/>
            </a:pPr>
            <a:endParaRPr lang="en-US" altLang="zh-CN" sz="3200" dirty="0">
              <a:solidFill>
                <a:srgbClr val="000000"/>
              </a:solidFill>
              <a:latin typeface="Arial" panose="020B0604020202020204" pitchFamily="34" charset="0"/>
              <a:ea typeface="宋体" panose="02010600030101010101" pitchFamily="2" charset="-122"/>
            </a:endParaRPr>
          </a:p>
          <a:p>
            <a:pPr marL="342900" indent="-342900">
              <a:spcBef>
                <a:spcPct val="20000"/>
              </a:spcBef>
              <a:buClr>
                <a:schemeClr val="hlink"/>
              </a:buClr>
              <a:buSzPct val="75000"/>
              <a:buFont typeface="Wingdings" panose="05000000000000000000" pitchFamily="2" charset="2"/>
              <a:buChar char="v"/>
            </a:pPr>
            <a:endParaRPr lang="en-US" altLang="zh-CN" sz="3200" dirty="0">
              <a:latin typeface="Arial" panose="020B0604020202020204" pitchFamily="34" charset="0"/>
              <a:ea typeface="宋体" panose="02010600030101010101" pitchFamily="2" charset="-122"/>
            </a:endParaRP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sp>
        <p:nvSpPr>
          <p:cNvPr id="49154" name="Text Box 4"/>
          <p:cNvSpPr txBox="1"/>
          <p:nvPr/>
        </p:nvSpPr>
        <p:spPr>
          <a:xfrm>
            <a:off x="936625" y="1341438"/>
            <a:ext cx="8207375" cy="579437"/>
          </a:xfrm>
          <a:prstGeom prst="rect">
            <a:avLst/>
          </a:prstGeom>
          <a:noFill/>
          <a:ln w="9525">
            <a:noFill/>
          </a:ln>
        </p:spPr>
        <p:txBody>
          <a:bodyPr anchor="t" anchorCtr="0">
            <a:spAutoFit/>
          </a:bodyPr>
          <a:p>
            <a:pPr>
              <a:spcBef>
                <a:spcPct val="50000"/>
              </a:spcBef>
              <a:buChar char="•"/>
            </a:pPr>
            <a:endParaRPr lang="zh-CN" altLang="en-US" sz="3200" dirty="0">
              <a:solidFill>
                <a:srgbClr val="0000FF"/>
              </a:solidFill>
              <a:latin typeface="Times New Roman" panose="02020603050405020304" pitchFamily="18" charset="0"/>
              <a:ea typeface="宋体" panose="02010600030101010101" pitchFamily="2" charset="-122"/>
            </a:endParaRPr>
          </a:p>
        </p:txBody>
      </p:sp>
      <p:pic>
        <p:nvPicPr>
          <p:cNvPr id="49155"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49156" name="Rectangle 18"/>
          <p:cNvSpPr/>
          <p:nvPr/>
        </p:nvSpPr>
        <p:spPr>
          <a:xfrm>
            <a:off x="971550" y="1052513"/>
            <a:ext cx="7961313" cy="1833562"/>
          </a:xfrm>
          <a:prstGeom prst="rect">
            <a:avLst/>
          </a:prstGeom>
          <a:noFill/>
          <a:ln w="9525">
            <a:noFill/>
          </a:ln>
        </p:spPr>
        <p:txBody>
          <a:bodyPr anchor="t" anchorCtr="0">
            <a:spAutoFit/>
          </a:bodyPr>
          <a:p>
            <a:pPr>
              <a:spcBef>
                <a:spcPct val="20000"/>
              </a:spcBef>
              <a:buFont typeface="Wingdings" panose="05000000000000000000" pitchFamily="2" charset="2"/>
              <a:buChar char="l"/>
            </a:pPr>
            <a:r>
              <a:rPr lang="zh-CN" altLang="en-US" sz="2800" dirty="0">
                <a:solidFill>
                  <a:srgbClr val="000000"/>
                </a:solidFill>
                <a:latin typeface="Calibri" panose="020F0502020204030204" pitchFamily="34" charset="0"/>
                <a:ea typeface="楷体_GB2312" pitchFamily="49" charset="-122"/>
              </a:rPr>
              <a:t>在</a:t>
            </a:r>
            <a:r>
              <a:rPr lang="en-US" altLang="zh-CN" sz="2800">
                <a:solidFill>
                  <a:srgbClr val="000000"/>
                </a:solidFill>
                <a:latin typeface="Calibri" panose="020F0502020204030204" pitchFamily="34" charset="0"/>
                <a:ea typeface="楷体_GB2312" pitchFamily="49" charset="-122"/>
              </a:rPr>
              <a:t>Java</a:t>
            </a:r>
            <a:r>
              <a:rPr lang="zh-CN" altLang="en-US" sz="2800" dirty="0">
                <a:solidFill>
                  <a:srgbClr val="000000"/>
                </a:solidFill>
                <a:latin typeface="Calibri" panose="020F0502020204030204" pitchFamily="34" charset="0"/>
                <a:ea typeface="楷体_GB2312" pitchFamily="49" charset="-122"/>
              </a:rPr>
              <a:t>中赋值操作是用‘</a:t>
            </a:r>
            <a:r>
              <a:rPr lang="en-US" altLang="zh-CN" sz="2800">
                <a:solidFill>
                  <a:srgbClr val="000000"/>
                </a:solidFill>
                <a:latin typeface="Calibri" panose="020F0502020204030204" pitchFamily="34" charset="0"/>
                <a:ea typeface="楷体_GB2312" pitchFamily="49" charset="-122"/>
              </a:rPr>
              <a:t>=</a:t>
            </a:r>
            <a:r>
              <a:rPr lang="zh-CN" altLang="en-US" sz="2800" dirty="0">
                <a:solidFill>
                  <a:srgbClr val="000000"/>
                </a:solidFill>
                <a:latin typeface="Calibri" panose="020F0502020204030204" pitchFamily="34" charset="0"/>
                <a:ea typeface="楷体_GB2312" pitchFamily="49" charset="-122"/>
              </a:rPr>
              <a:t>’进行的。</a:t>
            </a:r>
            <a:endParaRPr lang="en-US" altLang="zh-CN" sz="2800">
              <a:solidFill>
                <a:srgbClr val="000000"/>
              </a:solidFill>
              <a:latin typeface="Calibri" panose="020F0502020204030204" pitchFamily="34" charset="0"/>
              <a:ea typeface="楷体_GB2312" pitchFamily="49" charset="-122"/>
            </a:endParaRPr>
          </a:p>
          <a:p>
            <a:pPr>
              <a:spcBef>
                <a:spcPct val="20000"/>
              </a:spcBef>
            </a:pPr>
            <a:r>
              <a:rPr lang="en-US" altLang="zh-CN" sz="2400">
                <a:solidFill>
                  <a:srgbClr val="000000"/>
                </a:solidFill>
                <a:latin typeface="Times New Roman" panose="02020603050405020304" pitchFamily="18" charset="0"/>
                <a:ea typeface="楷体" panose="02010609060101010101" pitchFamily="49" charset="-122"/>
              </a:rPr>
              <a:t>	 </a:t>
            </a:r>
            <a:r>
              <a:rPr lang="en-US" altLang="zh-CN" sz="2400" dirty="0" err="1">
                <a:solidFill>
                  <a:srgbClr val="7030A0"/>
                </a:solidFill>
                <a:latin typeface="Calibri" panose="020F0502020204030204" pitchFamily="34" charset="0"/>
                <a:ea typeface="楷体" panose="02010609060101010101" pitchFamily="49" charset="-122"/>
              </a:rPr>
              <a:t>int</a:t>
            </a:r>
            <a:r>
              <a:rPr lang="en-US" altLang="zh-CN" sz="2400">
                <a:solidFill>
                  <a:srgbClr val="000000"/>
                </a:solidFill>
                <a:latin typeface="Calibri" panose="020F0502020204030204" pitchFamily="34" charset="0"/>
                <a:ea typeface="楷体" panose="02010609060101010101" pitchFamily="49" charset="-122"/>
              </a:rPr>
              <a:t> a = 1;</a:t>
            </a:r>
            <a:endParaRPr lang="en-US" altLang="zh-CN" sz="2400">
              <a:solidFill>
                <a:srgbClr val="000000"/>
              </a:solidFill>
              <a:latin typeface="Calibri" panose="020F0502020204030204" pitchFamily="34" charset="0"/>
              <a:ea typeface="楷体" panose="02010609060101010101" pitchFamily="49" charset="-122"/>
            </a:endParaRPr>
          </a:p>
          <a:p>
            <a:pPr>
              <a:spcBef>
                <a:spcPct val="20000"/>
              </a:spcBef>
            </a:pPr>
            <a:r>
              <a:rPr lang="en-US" altLang="zh-CN" sz="2400">
                <a:solidFill>
                  <a:srgbClr val="000000"/>
                </a:solidFill>
                <a:latin typeface="Calibri" panose="020F0502020204030204" pitchFamily="34" charset="0"/>
                <a:ea typeface="楷体" panose="02010609060101010101" pitchFamily="49" charset="-122"/>
              </a:rPr>
              <a:t>              </a:t>
            </a:r>
            <a:r>
              <a:rPr lang="en-US" altLang="zh-CN" sz="2400" dirty="0" err="1">
                <a:solidFill>
                  <a:srgbClr val="7030A0"/>
                </a:solidFill>
                <a:latin typeface="Calibri" panose="020F0502020204030204" pitchFamily="34" charset="0"/>
                <a:ea typeface="楷体" panose="02010609060101010101" pitchFamily="49" charset="-122"/>
              </a:rPr>
              <a:t>int</a:t>
            </a:r>
            <a:r>
              <a:rPr lang="en-US" altLang="zh-CN" sz="2400">
                <a:solidFill>
                  <a:srgbClr val="000000"/>
                </a:solidFill>
                <a:latin typeface="Calibri" panose="020F0502020204030204" pitchFamily="34" charset="0"/>
                <a:ea typeface="楷体" panose="02010609060101010101" pitchFamily="49" charset="-122"/>
              </a:rPr>
              <a:t> b = a+2</a:t>
            </a:r>
            <a:r>
              <a:rPr lang="zh-CN" altLang="en-US" sz="2400" dirty="0">
                <a:solidFill>
                  <a:srgbClr val="000000"/>
                </a:solidFill>
                <a:latin typeface="Calibri" panose="020F0502020204030204" pitchFamily="34" charset="0"/>
                <a:ea typeface="楷体" panose="02010609060101010101" pitchFamily="49" charset="-122"/>
              </a:rPr>
              <a:t>；</a:t>
            </a:r>
            <a:endParaRPr lang="en-US" altLang="zh-CN" sz="2400">
              <a:solidFill>
                <a:srgbClr val="000000"/>
              </a:solidFill>
              <a:latin typeface="Calibri" panose="020F0502020204030204" pitchFamily="34" charset="0"/>
              <a:ea typeface="楷体" panose="02010609060101010101" pitchFamily="49" charset="-122"/>
            </a:endParaRPr>
          </a:p>
          <a:p>
            <a:pPr>
              <a:spcBef>
                <a:spcPct val="20000"/>
              </a:spcBef>
              <a:buFont typeface="Wingdings" panose="05000000000000000000" pitchFamily="2" charset="2"/>
              <a:buChar char="l"/>
            </a:pPr>
            <a:r>
              <a:rPr lang="zh-CN" altLang="en-US" sz="2400" dirty="0">
                <a:solidFill>
                  <a:srgbClr val="000000"/>
                </a:solidFill>
                <a:latin typeface="Calibri" panose="020F0502020204030204" pitchFamily="34" charset="0"/>
                <a:ea typeface="楷体_GB2312" pitchFamily="49" charset="-122"/>
              </a:rPr>
              <a:t>“取得右边的值，把它复制到左边”。</a:t>
            </a:r>
            <a:endParaRPr lang="en-US" altLang="zh-CN" sz="2400">
              <a:solidFill>
                <a:srgbClr val="000000"/>
              </a:solidFill>
              <a:latin typeface="Calibri" panose="020F0502020204030204" pitchFamily="34" charset="0"/>
              <a:ea typeface="楷体_GB2312" pitchFamily="49" charset="-122"/>
            </a:endParaRPr>
          </a:p>
        </p:txBody>
      </p:sp>
      <p:sp>
        <p:nvSpPr>
          <p:cNvPr id="49157" name="Text Box 20"/>
          <p:cNvSpPr txBox="1"/>
          <p:nvPr/>
        </p:nvSpPr>
        <p:spPr>
          <a:xfrm>
            <a:off x="1042988" y="276225"/>
            <a:ext cx="5832475" cy="579438"/>
          </a:xfrm>
          <a:prstGeom prst="rect">
            <a:avLst/>
          </a:prstGeom>
          <a:noFill/>
          <a:ln w="9525">
            <a:noFill/>
          </a:ln>
        </p:spPr>
        <p:txBody>
          <a:bodyPr anchor="t" anchorCtr="0">
            <a:spAutoFit/>
          </a:bodyPr>
          <a:p>
            <a:pPr>
              <a:spcBef>
                <a:spcPct val="50000"/>
              </a:spcBef>
            </a:pPr>
            <a:r>
              <a:rPr lang="en-US" altLang="zh-CN" sz="3200" b="1">
                <a:solidFill>
                  <a:srgbClr val="0000FF"/>
                </a:solidFill>
                <a:latin typeface="Calibri" panose="020F0502020204030204" pitchFamily="34" charset="0"/>
                <a:ea typeface="楷体_GB2312" pitchFamily="49" charset="-122"/>
              </a:rPr>
              <a:t>1. </a:t>
            </a:r>
            <a:r>
              <a:rPr lang="zh-CN" altLang="en-US" sz="3200" b="1" dirty="0">
                <a:solidFill>
                  <a:srgbClr val="0000FF"/>
                </a:solidFill>
                <a:latin typeface="Calibri" panose="020F0502020204030204" pitchFamily="34" charset="0"/>
                <a:ea typeface="楷体_GB2312" pitchFamily="49" charset="-122"/>
              </a:rPr>
              <a:t>赋值操作符</a:t>
            </a:r>
            <a:endParaRPr lang="en-US" altLang="zh-CN">
              <a:solidFill>
                <a:srgbClr val="000000"/>
              </a:solidFill>
              <a:latin typeface="Calibri" panose="020F0502020204030204" pitchFamily="34" charset="0"/>
              <a:ea typeface="楷体_GB2312" pitchFamily="49" charset="-122"/>
            </a:endParaRPr>
          </a:p>
        </p:txBody>
      </p:sp>
      <p:sp>
        <p:nvSpPr>
          <p:cNvPr id="7" name="矩形 6"/>
          <p:cNvSpPr/>
          <p:nvPr/>
        </p:nvSpPr>
        <p:spPr>
          <a:xfrm>
            <a:off x="1908175" y="2924175"/>
            <a:ext cx="2376488" cy="457200"/>
          </a:xfrm>
          <a:prstGeom prst="rect">
            <a:avLst/>
          </a:prstGeom>
          <a:noFill/>
          <a:ln w="9525">
            <a:noFill/>
          </a:ln>
        </p:spPr>
        <p:txBody>
          <a:bodyPr wrap="none" anchor="t" anchorCtr="0">
            <a:spAutoFit/>
          </a:bodyPr>
          <a:p>
            <a:r>
              <a:rPr lang="en-US" altLang="zh-CN" sz="2400">
                <a:solidFill>
                  <a:srgbClr val="C00000"/>
                </a:solidFill>
                <a:latin typeface="Calibri" panose="020F0502020204030204" pitchFamily="34" charset="0"/>
                <a:ea typeface="楷体" panose="02010609060101010101" pitchFamily="49" charset="-122"/>
              </a:rPr>
              <a:t>1 = a; </a:t>
            </a:r>
            <a:r>
              <a:rPr lang="en-US" altLang="zh-CN" sz="2400">
                <a:latin typeface="Calibri" panose="020F0502020204030204" pitchFamily="34" charset="0"/>
                <a:ea typeface="楷体" panose="02010609060101010101" pitchFamily="49" charset="-122"/>
              </a:rPr>
              <a:t>\\</a:t>
            </a:r>
            <a:r>
              <a:rPr lang="zh-CN" altLang="en-US" sz="2400" dirty="0">
                <a:latin typeface="Calibri" panose="020F0502020204030204" pitchFamily="34" charset="0"/>
                <a:ea typeface="楷体_GB2312" pitchFamily="49" charset="-122"/>
              </a:rPr>
              <a:t>不允许的</a:t>
            </a:r>
            <a:endParaRPr lang="zh-CN" altLang="en-US" sz="2400" dirty="0">
              <a:latin typeface="Arial" panose="020B0604020202020204" pitchFamily="34" charset="0"/>
              <a:ea typeface="楷体_GB2312" pitchFamily="49"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1"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sp>
        <p:nvSpPr>
          <p:cNvPr id="51202" name="Text Box 4"/>
          <p:cNvSpPr txBox="1"/>
          <p:nvPr/>
        </p:nvSpPr>
        <p:spPr>
          <a:xfrm>
            <a:off x="936625" y="1341438"/>
            <a:ext cx="8207375" cy="579437"/>
          </a:xfrm>
          <a:prstGeom prst="rect">
            <a:avLst/>
          </a:prstGeom>
          <a:noFill/>
          <a:ln w="9525">
            <a:noFill/>
          </a:ln>
        </p:spPr>
        <p:txBody>
          <a:bodyPr anchor="t" anchorCtr="0">
            <a:spAutoFit/>
          </a:bodyPr>
          <a:p>
            <a:pPr>
              <a:spcBef>
                <a:spcPct val="50000"/>
              </a:spcBef>
              <a:buChar char="•"/>
            </a:pPr>
            <a:endParaRPr lang="zh-CN" altLang="en-US" sz="3200" dirty="0">
              <a:solidFill>
                <a:srgbClr val="0000FF"/>
              </a:solidFill>
              <a:latin typeface="Times New Roman" panose="02020603050405020304" pitchFamily="18" charset="0"/>
              <a:ea typeface="宋体" panose="02010600030101010101" pitchFamily="2" charset="-122"/>
            </a:endParaRPr>
          </a:p>
        </p:txBody>
      </p:sp>
      <p:pic>
        <p:nvPicPr>
          <p:cNvPr id="51203"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9233" name="Rectangle 18"/>
          <p:cNvSpPr/>
          <p:nvPr/>
        </p:nvSpPr>
        <p:spPr>
          <a:xfrm>
            <a:off x="971550" y="260350"/>
            <a:ext cx="7961313" cy="946150"/>
          </a:xfrm>
          <a:prstGeom prst="rect">
            <a:avLst/>
          </a:prstGeom>
          <a:noFill/>
          <a:ln w="9525">
            <a:noFill/>
          </a:ln>
        </p:spPr>
        <p:txBody>
          <a:bodyPr anchor="t" anchorCtr="0">
            <a:spAutoFit/>
          </a:bodyPr>
          <a:p>
            <a:pPr>
              <a:spcBef>
                <a:spcPct val="20000"/>
              </a:spcBef>
            </a:pPr>
            <a:endParaRPr lang="zh-CN" altLang="en-US" sz="2800" dirty="0">
              <a:solidFill>
                <a:srgbClr val="000000"/>
              </a:solidFill>
              <a:latin typeface="Times New Roman" panose="02020603050405020304" pitchFamily="18" charset="0"/>
              <a:ea typeface="楷体_GB2312" pitchFamily="49" charset="-122"/>
            </a:endParaRPr>
          </a:p>
          <a:p>
            <a:pPr lvl="1" indent="0" eaLnBrk="1" hangingPunct="1">
              <a:lnSpc>
                <a:spcPct val="80000"/>
              </a:lnSpc>
              <a:spcBef>
                <a:spcPct val="20000"/>
              </a:spcBef>
            </a:pPr>
            <a:endParaRPr lang="en-US" altLang="zh-CN" sz="2800" dirty="0">
              <a:solidFill>
                <a:srgbClr val="000000"/>
              </a:solidFill>
              <a:latin typeface="Times New Roman" panose="02020603050405020304" pitchFamily="18" charset="0"/>
              <a:ea typeface="楷体_GB2312" pitchFamily="49" charset="-122"/>
            </a:endParaRPr>
          </a:p>
        </p:txBody>
      </p:sp>
      <p:sp>
        <p:nvSpPr>
          <p:cNvPr id="51205" name="Rectangle 4"/>
          <p:cNvSpPr/>
          <p:nvPr/>
        </p:nvSpPr>
        <p:spPr>
          <a:xfrm>
            <a:off x="971550" y="188913"/>
            <a:ext cx="7739063" cy="850900"/>
          </a:xfrm>
          <a:prstGeom prst="rect">
            <a:avLst/>
          </a:prstGeom>
          <a:solidFill>
            <a:schemeClr val="bg1"/>
          </a:solidFill>
          <a:ln w="28575" cap="flat" cmpd="sng">
            <a:solidFill>
              <a:srgbClr val="0000FF"/>
            </a:solidFill>
            <a:prstDash val="solid"/>
            <a:miter/>
            <a:headEnd type="none" w="med" len="med"/>
            <a:tailEnd type="none" w="med" len="med"/>
          </a:ln>
        </p:spPr>
        <p:txBody>
          <a:bodyPr anchor="t" anchorCtr="0">
            <a:spAutoFit/>
          </a:bodyPr>
          <a:p>
            <a:r>
              <a:rPr lang="en-US" altLang="zh-CN" sz="2400" b="1" dirty="0">
                <a:solidFill>
                  <a:srgbClr val="0000FF"/>
                </a:solidFill>
                <a:latin typeface="Arial" panose="020B0604020202020204" pitchFamily="34" charset="0"/>
                <a:ea typeface="宋体" panose="02010600030101010101" pitchFamily="2" charset="-122"/>
              </a:rPr>
              <a:t>[</a:t>
            </a:r>
            <a:r>
              <a:rPr lang="zh-CN" altLang="en-US" sz="2400" b="1" dirty="0">
                <a:solidFill>
                  <a:srgbClr val="0000FF"/>
                </a:solidFill>
                <a:latin typeface="Arial" panose="020B0604020202020204" pitchFamily="34" charset="0"/>
                <a:ea typeface="宋体" panose="02010600030101010101" pitchFamily="2" charset="-122"/>
              </a:rPr>
              <a:t>例</a:t>
            </a:r>
            <a:r>
              <a:rPr lang="en-US" altLang="zh-CN" sz="2400" b="1" dirty="0">
                <a:solidFill>
                  <a:srgbClr val="0000FF"/>
                </a:solidFill>
                <a:latin typeface="Arial" panose="020B0604020202020204" pitchFamily="34" charset="0"/>
                <a:ea typeface="宋体" panose="02010600030101010101" pitchFamily="2" charset="-122"/>
              </a:rPr>
              <a:t>2.2] </a:t>
            </a:r>
            <a:r>
              <a:rPr lang="zh-CN" altLang="en-US" sz="2400" b="1" dirty="0">
                <a:solidFill>
                  <a:srgbClr val="0000FF"/>
                </a:solidFill>
                <a:latin typeface="Arial" panose="020B0604020202020204" pitchFamily="34" charset="0"/>
                <a:ea typeface="宋体" panose="02010600030101010101" pitchFamily="2" charset="-122"/>
              </a:rPr>
              <a:t>引用类型赋值在堆和栈的区别。</a:t>
            </a:r>
            <a:endParaRPr lang="zh-CN" altLang="en-US" sz="2400" b="1" dirty="0">
              <a:solidFill>
                <a:srgbClr val="0000FF"/>
              </a:solidFill>
              <a:latin typeface="Arial" panose="020B0604020202020204" pitchFamily="34" charset="0"/>
              <a:ea typeface="宋体" panose="02010600030101010101" pitchFamily="2" charset="-122"/>
            </a:endParaRPr>
          </a:p>
          <a:p>
            <a:r>
              <a:rPr lang="en-US" altLang="zh-CN" sz="2400" dirty="0">
                <a:solidFill>
                  <a:srgbClr val="000000"/>
                </a:solidFill>
                <a:latin typeface="Arial" panose="020B0604020202020204" pitchFamily="34" charset="0"/>
                <a:ea typeface="宋体" panose="02010600030101010101" pitchFamily="2" charset="-122"/>
              </a:rPr>
              <a:t>&lt;SimpleApp2 .java&gt;</a:t>
            </a:r>
            <a:endParaRPr lang="en-US" altLang="zh-CN" sz="2400" dirty="0">
              <a:solidFill>
                <a:srgbClr val="000000"/>
              </a:solidFill>
              <a:latin typeface="Arial" panose="020B0604020202020204" pitchFamily="34" charset="0"/>
              <a:ea typeface="宋体" panose="02010600030101010101" pitchFamily="2" charset="-122"/>
            </a:endParaRPr>
          </a:p>
        </p:txBody>
      </p:sp>
      <p:sp>
        <p:nvSpPr>
          <p:cNvPr id="51206" name="Rectangle 5"/>
          <p:cNvSpPr/>
          <p:nvPr/>
        </p:nvSpPr>
        <p:spPr>
          <a:xfrm>
            <a:off x="6804025" y="1196975"/>
            <a:ext cx="2089150" cy="2838450"/>
          </a:xfrm>
          <a:prstGeom prst="rect">
            <a:avLst/>
          </a:prstGeom>
          <a:solidFill>
            <a:srgbClr val="000000"/>
          </a:solidFill>
          <a:ln w="9525">
            <a:noFill/>
          </a:ln>
        </p:spPr>
        <p:txBody>
          <a:bodyPr anchor="t" anchorCtr="0">
            <a:spAutoFit/>
          </a:bodyPr>
          <a:p>
            <a:r>
              <a:rPr lang="zh-CN" altLang="en-US" dirty="0">
                <a:solidFill>
                  <a:schemeClr val="bg1"/>
                </a:solidFill>
                <a:latin typeface="Arial" panose="020B0604020202020204" pitchFamily="34" charset="0"/>
                <a:ea typeface="宋体" panose="02010600030101010101" pitchFamily="2" charset="-122"/>
              </a:rPr>
              <a:t>输出结果：</a:t>
            </a:r>
            <a:endParaRPr lang="zh-CN" altLang="en-US" dirty="0">
              <a:solidFill>
                <a:schemeClr val="bg1"/>
              </a:solidFill>
              <a:latin typeface="Arial" panose="020B0604020202020204" pitchFamily="34" charset="0"/>
              <a:ea typeface="宋体" panose="02010600030101010101" pitchFamily="2" charset="-122"/>
            </a:endParaRPr>
          </a:p>
          <a:p>
            <a:r>
              <a:rPr lang="zh-CN" altLang="en-US" dirty="0">
                <a:solidFill>
                  <a:srgbClr val="FFFF00"/>
                </a:solidFill>
                <a:latin typeface="Arial" panose="020B0604020202020204" pitchFamily="34" charset="0"/>
                <a:ea typeface="宋体" panose="02010600030101010101" pitchFamily="2" charset="-122"/>
              </a:rPr>
              <a:t>第一次赋值 </a:t>
            </a:r>
            <a:endParaRPr lang="zh-CN" altLang="en-US" dirty="0">
              <a:solidFill>
                <a:srgbClr val="FFFF00"/>
              </a:solidFill>
              <a:latin typeface="Arial" panose="020B0604020202020204" pitchFamily="34" charset="0"/>
              <a:ea typeface="宋体" panose="02010600030101010101" pitchFamily="2" charset="-122"/>
            </a:endParaRPr>
          </a:p>
          <a:p>
            <a:r>
              <a:rPr lang="en-US" altLang="zh-CN" dirty="0">
                <a:solidFill>
                  <a:srgbClr val="FFFF00"/>
                </a:solidFill>
                <a:latin typeface="Arial" panose="020B0604020202020204" pitchFamily="34" charset="0"/>
                <a:ea typeface="宋体" panose="02010600030101010101" pitchFamily="2" charset="-122"/>
              </a:rPr>
              <a:t>n1.i: 9, n2.i: 47,</a:t>
            </a:r>
            <a:endParaRPr lang="en-US" altLang="zh-CN" dirty="0">
              <a:solidFill>
                <a:srgbClr val="FFFF00"/>
              </a:solidFill>
              <a:latin typeface="Arial" panose="020B0604020202020204" pitchFamily="34" charset="0"/>
              <a:ea typeface="宋体" panose="02010600030101010101" pitchFamily="2" charset="-122"/>
            </a:endParaRPr>
          </a:p>
          <a:p>
            <a:r>
              <a:rPr lang="en-US" altLang="zh-CN" dirty="0">
                <a:solidFill>
                  <a:srgbClr val="FFFF00"/>
                </a:solidFill>
                <a:latin typeface="Arial" panose="020B0604020202020204" pitchFamily="34" charset="0"/>
                <a:ea typeface="宋体" panose="02010600030101010101" pitchFamily="2" charset="-122"/>
              </a:rPr>
              <a:t> j: 9, k: 47</a:t>
            </a:r>
            <a:endParaRPr lang="en-US" altLang="zh-CN" dirty="0">
              <a:solidFill>
                <a:srgbClr val="FFFF00"/>
              </a:solidFill>
              <a:latin typeface="Arial" panose="020B0604020202020204" pitchFamily="34" charset="0"/>
              <a:ea typeface="宋体" panose="02010600030101010101" pitchFamily="2" charset="-122"/>
            </a:endParaRPr>
          </a:p>
          <a:p>
            <a:r>
              <a:rPr lang="zh-CN" altLang="en-US" dirty="0">
                <a:solidFill>
                  <a:srgbClr val="FFFF00"/>
                </a:solidFill>
                <a:latin typeface="Arial" panose="020B0604020202020204" pitchFamily="34" charset="0"/>
                <a:ea typeface="宋体" panose="02010600030101010101" pitchFamily="2" charset="-122"/>
              </a:rPr>
              <a:t>大二次赋值 </a:t>
            </a:r>
            <a:endParaRPr lang="zh-CN" altLang="en-US" dirty="0">
              <a:solidFill>
                <a:srgbClr val="FFFF00"/>
              </a:solidFill>
              <a:latin typeface="Arial" panose="020B0604020202020204" pitchFamily="34" charset="0"/>
              <a:ea typeface="宋体" panose="02010600030101010101" pitchFamily="2" charset="-122"/>
            </a:endParaRPr>
          </a:p>
          <a:p>
            <a:r>
              <a:rPr lang="en-US" altLang="zh-CN" dirty="0">
                <a:solidFill>
                  <a:srgbClr val="FFFF00"/>
                </a:solidFill>
                <a:latin typeface="Arial" panose="020B0604020202020204" pitchFamily="34" charset="0"/>
                <a:ea typeface="宋体" panose="02010600030101010101" pitchFamily="2" charset="-122"/>
              </a:rPr>
              <a:t>n1.i: 47, n2.i: 47, </a:t>
            </a:r>
            <a:endParaRPr lang="en-US" altLang="zh-CN" dirty="0">
              <a:solidFill>
                <a:srgbClr val="FFFF00"/>
              </a:solidFill>
              <a:latin typeface="Arial" panose="020B0604020202020204" pitchFamily="34" charset="0"/>
              <a:ea typeface="宋体" panose="02010600030101010101" pitchFamily="2" charset="-122"/>
            </a:endParaRPr>
          </a:p>
          <a:p>
            <a:r>
              <a:rPr lang="en-US" altLang="zh-CN" dirty="0">
                <a:solidFill>
                  <a:srgbClr val="FFFF00"/>
                </a:solidFill>
                <a:latin typeface="Arial" panose="020B0604020202020204" pitchFamily="34" charset="0"/>
                <a:ea typeface="宋体" panose="02010600030101010101" pitchFamily="2" charset="-122"/>
              </a:rPr>
              <a:t>j: 47, k: 47</a:t>
            </a:r>
            <a:endParaRPr lang="en-US" altLang="zh-CN" dirty="0">
              <a:solidFill>
                <a:srgbClr val="FFFF00"/>
              </a:solidFill>
              <a:latin typeface="Arial" panose="020B0604020202020204" pitchFamily="34" charset="0"/>
              <a:ea typeface="宋体" panose="02010600030101010101" pitchFamily="2" charset="-122"/>
            </a:endParaRPr>
          </a:p>
          <a:p>
            <a:r>
              <a:rPr lang="zh-CN" altLang="en-US" dirty="0">
                <a:solidFill>
                  <a:srgbClr val="FFFF00"/>
                </a:solidFill>
                <a:latin typeface="Arial" panose="020B0604020202020204" pitchFamily="34" charset="0"/>
                <a:ea typeface="宋体" panose="02010600030101010101" pitchFamily="2" charset="-122"/>
              </a:rPr>
              <a:t>第三次赋值 </a:t>
            </a:r>
            <a:endParaRPr lang="zh-CN" altLang="en-US" dirty="0">
              <a:solidFill>
                <a:srgbClr val="FFFF00"/>
              </a:solidFill>
              <a:latin typeface="Arial" panose="020B0604020202020204" pitchFamily="34" charset="0"/>
              <a:ea typeface="宋体" panose="02010600030101010101" pitchFamily="2" charset="-122"/>
            </a:endParaRPr>
          </a:p>
          <a:p>
            <a:r>
              <a:rPr lang="en-US" altLang="zh-CN" dirty="0">
                <a:solidFill>
                  <a:srgbClr val="FFFF00"/>
                </a:solidFill>
                <a:latin typeface="Arial" panose="020B0604020202020204" pitchFamily="34" charset="0"/>
                <a:ea typeface="宋体" panose="02010600030101010101" pitchFamily="2" charset="-122"/>
              </a:rPr>
              <a:t>n1.i: 27, n2.i: 27,</a:t>
            </a:r>
            <a:endParaRPr lang="en-US" altLang="zh-CN" dirty="0">
              <a:solidFill>
                <a:srgbClr val="FFFF00"/>
              </a:solidFill>
              <a:latin typeface="Arial" panose="020B0604020202020204" pitchFamily="34" charset="0"/>
              <a:ea typeface="宋体" panose="02010600030101010101" pitchFamily="2" charset="-122"/>
            </a:endParaRPr>
          </a:p>
          <a:p>
            <a:r>
              <a:rPr lang="en-US" altLang="zh-CN" dirty="0">
                <a:solidFill>
                  <a:srgbClr val="FFFF00"/>
                </a:solidFill>
                <a:latin typeface="Arial" panose="020B0604020202020204" pitchFamily="34" charset="0"/>
                <a:ea typeface="宋体" panose="02010600030101010101" pitchFamily="2" charset="-122"/>
              </a:rPr>
              <a:t> j: 27, k: 47</a:t>
            </a:r>
            <a:endParaRPr lang="en-US" altLang="zh-CN" dirty="0">
              <a:solidFill>
                <a:srgbClr val="FFFF00"/>
              </a:solidFill>
              <a:latin typeface="Arial" panose="020B0604020202020204" pitchFamily="34" charset="0"/>
              <a:ea typeface="宋体" panose="02010600030101010101" pitchFamily="2" charset="-122"/>
            </a:endParaRPr>
          </a:p>
        </p:txBody>
      </p:sp>
      <p:pic>
        <p:nvPicPr>
          <p:cNvPr id="51207" name="Picture 9"/>
          <p:cNvPicPr>
            <a:picLocks noChangeAspect="1"/>
          </p:cNvPicPr>
          <p:nvPr/>
        </p:nvPicPr>
        <p:blipFill>
          <a:blip r:embed="rId2"/>
          <a:stretch>
            <a:fillRect/>
          </a:stretch>
        </p:blipFill>
        <p:spPr>
          <a:xfrm>
            <a:off x="971550" y="1125538"/>
            <a:ext cx="5832475" cy="5118100"/>
          </a:xfrm>
          <a:prstGeom prst="rect">
            <a:avLst/>
          </a:prstGeom>
          <a:noFill/>
          <a:ln w="9525">
            <a:noFill/>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nodePh="1">
                                  <p:stCondLst>
                                    <p:cond delay="0"/>
                                  </p:stCondLst>
                                  <p:endCondLst>
                                    <p:cond evt="begin" delay="0">
                                      <p:tn val="5"/>
                                    </p:cond>
                                  </p:endCondLst>
                                  <p:childTnLst>
                                    <p:set>
                                      <p:cBhvr>
                                        <p:cTn id="6" dur="1" fill="hold">
                                          <p:stCondLst>
                                            <p:cond delay="0"/>
                                          </p:stCondLst>
                                        </p:cTn>
                                        <p:tgtEl>
                                          <p:spTgt spid="9233"/>
                                        </p:tgtEl>
                                        <p:attrNameLst>
                                          <p:attrName>style.visibility</p:attrName>
                                        </p:attrNameLst>
                                      </p:cBhvr>
                                      <p:to>
                                        <p:strVal val="visible"/>
                                      </p:to>
                                    </p:set>
                                    <p:animEffect transition="in" filter="blinds(horizontal)">
                                      <p:cBhvr>
                                        <p:cTn id="7" dur="500"/>
                                        <p:tgtEl>
                                          <p:spTgt spid="9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3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2225"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sp>
        <p:nvSpPr>
          <p:cNvPr id="52226" name="Text Box 4"/>
          <p:cNvSpPr txBox="1"/>
          <p:nvPr/>
        </p:nvSpPr>
        <p:spPr>
          <a:xfrm>
            <a:off x="936625" y="1341438"/>
            <a:ext cx="8207375" cy="579437"/>
          </a:xfrm>
          <a:prstGeom prst="rect">
            <a:avLst/>
          </a:prstGeom>
          <a:noFill/>
          <a:ln w="9525">
            <a:noFill/>
          </a:ln>
        </p:spPr>
        <p:txBody>
          <a:bodyPr anchor="t" anchorCtr="0">
            <a:spAutoFit/>
          </a:bodyPr>
          <a:p>
            <a:pPr>
              <a:spcBef>
                <a:spcPct val="50000"/>
              </a:spcBef>
              <a:buChar char="•"/>
            </a:pPr>
            <a:endParaRPr lang="zh-CN" altLang="en-US" sz="3200" dirty="0">
              <a:solidFill>
                <a:srgbClr val="0000FF"/>
              </a:solidFill>
              <a:latin typeface="Times New Roman" panose="02020603050405020304" pitchFamily="18" charset="0"/>
              <a:ea typeface="宋体" panose="02010600030101010101" pitchFamily="2" charset="-122"/>
            </a:endParaRPr>
          </a:p>
        </p:txBody>
      </p:sp>
      <p:pic>
        <p:nvPicPr>
          <p:cNvPr id="52227"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2228" name="Text Box 4"/>
          <p:cNvSpPr txBox="1"/>
          <p:nvPr/>
        </p:nvSpPr>
        <p:spPr>
          <a:xfrm>
            <a:off x="936625" y="1341438"/>
            <a:ext cx="8207375" cy="579437"/>
          </a:xfrm>
          <a:prstGeom prst="rect">
            <a:avLst/>
          </a:prstGeom>
          <a:noFill/>
          <a:ln w="9525">
            <a:noFill/>
          </a:ln>
        </p:spPr>
        <p:txBody>
          <a:bodyPr anchor="t" anchorCtr="0">
            <a:spAutoFit/>
          </a:bodyPr>
          <a:p>
            <a:pPr>
              <a:spcBef>
                <a:spcPct val="50000"/>
              </a:spcBef>
              <a:buChar char="•"/>
            </a:pPr>
            <a:endParaRPr lang="zh-CN" altLang="en-US" sz="3200" dirty="0">
              <a:solidFill>
                <a:srgbClr val="0000FF"/>
              </a:solidFill>
              <a:latin typeface="Times New Roman" panose="02020603050405020304" pitchFamily="18" charset="0"/>
              <a:ea typeface="宋体" panose="02010600030101010101" pitchFamily="2" charset="-122"/>
            </a:endParaRPr>
          </a:p>
        </p:txBody>
      </p:sp>
      <p:sp>
        <p:nvSpPr>
          <p:cNvPr id="52229" name="内容占位符 2"/>
          <p:cNvSpPr/>
          <p:nvPr/>
        </p:nvSpPr>
        <p:spPr>
          <a:xfrm>
            <a:off x="971550" y="981075"/>
            <a:ext cx="7772400" cy="5237163"/>
          </a:xfrm>
          <a:prstGeom prst="rect">
            <a:avLst/>
          </a:prstGeom>
          <a:noFill/>
          <a:ln w="9525">
            <a:noFill/>
          </a:ln>
        </p:spPr>
        <p:txBody>
          <a:bodyPr anchor="t" anchorCtr="0"/>
          <a:p>
            <a:pPr marL="342900" indent="-342900" eaLnBrk="0" hangingPunct="0">
              <a:spcBef>
                <a:spcPct val="20000"/>
              </a:spcBef>
              <a:buSzPct val="75000"/>
              <a:buFont typeface="Wingdings" panose="05000000000000000000" pitchFamily="2" charset="2"/>
              <a:buChar char="l"/>
            </a:pPr>
            <a:r>
              <a:rPr lang="zh-CN" altLang="en-US" sz="2800" dirty="0">
                <a:solidFill>
                  <a:srgbClr val="000000"/>
                </a:solidFill>
                <a:latin typeface="Calibri" panose="020F0502020204030204" pitchFamily="34" charset="0"/>
                <a:ea typeface="楷体_GB2312" pitchFamily="49" charset="-122"/>
              </a:rPr>
              <a:t>数学操作符并不改变操作数的值，而是返回一个必须赋给变量的值。</a:t>
            </a:r>
            <a:endParaRPr lang="zh-CN" altLang="en-US" sz="3200" dirty="0">
              <a:latin typeface="Calibri" panose="020F0502020204030204" pitchFamily="34" charset="0"/>
              <a:ea typeface="楷体_GB2312" pitchFamily="49" charset="-122"/>
            </a:endParaRPr>
          </a:p>
        </p:txBody>
      </p:sp>
      <p:graphicFrame>
        <p:nvGraphicFramePr>
          <p:cNvPr id="23599" name="Group 47"/>
          <p:cNvGraphicFramePr>
            <a:graphicFrameLocks noGrp="1"/>
          </p:cNvGraphicFramePr>
          <p:nvPr/>
        </p:nvGraphicFramePr>
        <p:xfrm>
          <a:off x="1692275" y="2133600"/>
          <a:ext cx="6264695" cy="2965450"/>
        </p:xfrm>
        <a:graphic>
          <a:graphicData uri="http://schemas.openxmlformats.org/drawingml/2006/table">
            <a:tbl>
              <a:tblPr/>
              <a:tblGrid>
                <a:gridCol w="1008112"/>
                <a:gridCol w="1224136"/>
                <a:gridCol w="1152128"/>
                <a:gridCol w="2880319"/>
              </a:tblGrid>
              <a:tr h="371475">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1" i="0" u="none" strike="noStrike" cap="none" normalizeH="0" baseline="0" dirty="0" smtClean="0">
                          <a:ln>
                            <a:noFill/>
                          </a:ln>
                          <a:solidFill>
                            <a:srgbClr val="FFFFFF"/>
                          </a:solidFill>
                          <a:effectLst/>
                          <a:latin typeface="楷体" panose="02010609060101010101" pitchFamily="49" charset="-122"/>
                          <a:ea typeface="楷体" panose="02010609060101010101" pitchFamily="49" charset="-122"/>
                        </a:rPr>
                        <a:t>运算符</a:t>
                      </a:r>
                      <a:endParaRPr kumimoji="0" lang="zh-CN" altLang="en-US" sz="1800" b="1" i="0" u="none" strike="noStrike" cap="none" normalizeH="0" baseline="0" dirty="0" smtClean="0">
                        <a:ln>
                          <a:noFill/>
                        </a:ln>
                        <a:solidFill>
                          <a:srgbClr val="FFFFFF"/>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1" i="0" u="none" strike="noStrike" cap="none" normalizeH="0" baseline="0" smtClean="0">
                          <a:ln>
                            <a:noFill/>
                          </a:ln>
                          <a:solidFill>
                            <a:srgbClr val="FFFFFF"/>
                          </a:solidFill>
                          <a:effectLst/>
                          <a:latin typeface="楷体" panose="02010609060101010101" pitchFamily="49" charset="-122"/>
                          <a:ea typeface="楷体" panose="02010609060101010101" pitchFamily="49" charset="-122"/>
                        </a:rPr>
                        <a:t>实际操作</a:t>
                      </a:r>
                      <a:endParaRPr kumimoji="0" lang="zh-CN" altLang="en-US" sz="1800" b="1" i="0" u="none" strike="noStrike" cap="none" normalizeH="0" baseline="0" smtClean="0">
                        <a:ln>
                          <a:noFill/>
                        </a:ln>
                        <a:solidFill>
                          <a:srgbClr val="FFFFFF"/>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1" i="0" u="none" strike="noStrike" cap="none" normalizeH="0" baseline="0" dirty="0" smtClean="0">
                          <a:ln>
                            <a:noFill/>
                          </a:ln>
                          <a:solidFill>
                            <a:srgbClr val="FFFFFF"/>
                          </a:solidFill>
                          <a:effectLst/>
                          <a:latin typeface="楷体" panose="02010609060101010101" pitchFamily="49" charset="-122"/>
                          <a:ea typeface="楷体" panose="02010609060101010101" pitchFamily="49" charset="-122"/>
                        </a:rPr>
                        <a:t>例子</a:t>
                      </a:r>
                      <a:endParaRPr kumimoji="0" lang="zh-CN" altLang="en-US" sz="1800" b="1" i="0" u="none" strike="noStrike" cap="none" normalizeH="0" baseline="0" dirty="0" smtClean="0">
                        <a:ln>
                          <a:noFill/>
                        </a:ln>
                        <a:solidFill>
                          <a:srgbClr val="FFFFFF"/>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1" i="0" u="none" strike="noStrike" cap="none" normalizeH="0" baseline="0" dirty="0" smtClean="0">
                          <a:ln>
                            <a:noFill/>
                          </a:ln>
                          <a:solidFill>
                            <a:srgbClr val="FFFFFF"/>
                          </a:solidFill>
                          <a:effectLst/>
                          <a:latin typeface="楷体" panose="02010609060101010101" pitchFamily="49" charset="-122"/>
                          <a:ea typeface="楷体" panose="02010609060101010101" pitchFamily="49" charset="-122"/>
                        </a:rPr>
                        <a:t>功能</a:t>
                      </a:r>
                      <a:endParaRPr kumimoji="0" lang="zh-CN" altLang="en-US" sz="1800" b="1" i="0" u="none" strike="noStrike" cap="none" normalizeH="0" baseline="0" dirty="0" smtClean="0">
                        <a:ln>
                          <a:noFill/>
                        </a:ln>
                        <a:solidFill>
                          <a:srgbClr val="FFFFFF"/>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2"/>
                    </a:solidFill>
                  </a:tcPr>
                </a:tc>
              </a:tr>
              <a:tr h="371475">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a:t>
                      </a:r>
                      <a:endPar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加运算</a:t>
                      </a:r>
                      <a:endPar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a+b</a:t>
                      </a:r>
                      <a:endPar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求</a:t>
                      </a:r>
                      <a:r>
                        <a:rPr kumimoji="0" lang="en-US" altLang="zh-CN"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a</a:t>
                      </a: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与</a:t>
                      </a:r>
                      <a:r>
                        <a:rPr kumimoji="0" lang="en-US" altLang="zh-CN"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b</a:t>
                      </a: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相加的和</a:t>
                      </a:r>
                      <a:endPar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r>
              <a:tr h="371475">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a:t>
                      </a:r>
                      <a:endPar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A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减运算</a:t>
                      </a:r>
                      <a:endPar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A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a-b</a:t>
                      </a:r>
                      <a:endPar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A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求</a:t>
                      </a:r>
                      <a:r>
                        <a:rPr kumimoji="0" lang="en-US" altLang="zh-CN"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a</a:t>
                      </a: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与</a:t>
                      </a:r>
                      <a:r>
                        <a:rPr kumimoji="0" lang="en-US" altLang="zh-CN"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b</a:t>
                      </a: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相减的差</a:t>
                      </a:r>
                      <a:endPar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AFF"/>
                    </a:solidFill>
                  </a:tcPr>
                </a:tc>
              </a:tr>
              <a:tr h="371475">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a:t>
                      </a:r>
                      <a:endPar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乘运算</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a*b</a:t>
                      </a:r>
                      <a:endPar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求</a:t>
                      </a:r>
                      <a:r>
                        <a:rPr kumimoji="0" lang="en-US" altLang="zh-CN"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a</a:t>
                      </a: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与</a:t>
                      </a:r>
                      <a:r>
                        <a:rPr kumimoji="0" lang="en-US" altLang="zh-CN"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b</a:t>
                      </a:r>
                      <a:r>
                        <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rPr>
                        <a:t>相乘的积</a:t>
                      </a:r>
                      <a:endParaRPr kumimoji="0" lang="zh-CN" altLang="en-US" sz="1800" b="0" i="0" u="none" strike="noStrike" cap="none" normalizeH="0" baseline="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r>
              <a:tr h="317500">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A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除运算</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A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a/b</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A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求</a:t>
                      </a: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a</a:t>
                      </a:r>
                      <a:r>
                        <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除以</a:t>
                      </a: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b</a:t>
                      </a:r>
                      <a:r>
                        <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的商</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AFF"/>
                    </a:solidFill>
                  </a:tcPr>
                </a:tc>
              </a:tr>
              <a:tr h="371475">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取模运算</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dirty="0" err="1" smtClean="0">
                          <a:ln>
                            <a:noFill/>
                          </a:ln>
                          <a:solidFill>
                            <a:srgbClr val="007A77"/>
                          </a:solidFill>
                          <a:effectLst/>
                          <a:latin typeface="楷体" panose="02010609060101010101" pitchFamily="49" charset="-122"/>
                          <a:ea typeface="楷体" panose="02010609060101010101" pitchFamily="49" charset="-122"/>
                        </a:rPr>
                        <a:t>a%b</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求</a:t>
                      </a: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a</a:t>
                      </a:r>
                      <a:r>
                        <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除以</a:t>
                      </a: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b</a:t>
                      </a:r>
                      <a:r>
                        <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的余数</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r>
              <a:tr h="371475">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defRPr/>
                      </a:pPr>
                      <a:r>
                        <a:rPr lang="zh-CN" altLang="en-US" dirty="0" smtClean="0">
                          <a:latin typeface="楷体" panose="02010609060101010101" pitchFamily="49" charset="-122"/>
                          <a:ea typeface="楷体" panose="02010609060101010101" pitchFamily="49" charset="-122"/>
                        </a:rPr>
                        <a:t>自加</a:t>
                      </a:r>
                      <a:r>
                        <a:rPr lang="en-US" altLang="zh-CN" dirty="0" smtClean="0">
                          <a:latin typeface="楷体" panose="02010609060101010101" pitchFamily="49" charset="-122"/>
                          <a:ea typeface="楷体" panose="02010609060101010101" pitchFamily="49" charset="-122"/>
                        </a:rPr>
                        <a:t>1</a:t>
                      </a:r>
                      <a:endParaRPr lang="zh-CN" altLang="en-US" dirty="0" smtClean="0">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a++</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defRPr/>
                      </a:pPr>
                      <a:r>
                        <a:rPr lang="zh-CN" altLang="en-US" dirty="0" smtClean="0">
                          <a:latin typeface="楷体" panose="02010609060101010101" pitchFamily="49" charset="-122"/>
                          <a:ea typeface="楷体" panose="02010609060101010101" pitchFamily="49" charset="-122"/>
                        </a:rPr>
                        <a:t>将</a:t>
                      </a:r>
                      <a:r>
                        <a:rPr lang="en-US" altLang="zh-CN" dirty="0" smtClean="0">
                          <a:latin typeface="楷体" panose="02010609060101010101" pitchFamily="49" charset="-122"/>
                          <a:ea typeface="楷体" panose="02010609060101010101" pitchFamily="49" charset="-122"/>
                        </a:rPr>
                        <a:t>a</a:t>
                      </a:r>
                      <a:r>
                        <a:rPr lang="zh-CN" altLang="en-US" dirty="0" smtClean="0">
                          <a:latin typeface="楷体" panose="02010609060101010101" pitchFamily="49" charset="-122"/>
                          <a:ea typeface="楷体" panose="02010609060101010101" pitchFamily="49" charset="-122"/>
                        </a:rPr>
                        <a:t>的值加</a:t>
                      </a:r>
                      <a:r>
                        <a:rPr lang="en-US" altLang="zh-CN" dirty="0" smtClean="0">
                          <a:latin typeface="楷体" panose="02010609060101010101" pitchFamily="49" charset="-122"/>
                          <a:ea typeface="楷体" panose="02010609060101010101" pitchFamily="49" charset="-122"/>
                        </a:rPr>
                        <a:t>1</a:t>
                      </a:r>
                      <a:r>
                        <a:rPr lang="zh-CN" altLang="en-US" dirty="0" smtClean="0">
                          <a:latin typeface="楷体" panose="02010609060101010101" pitchFamily="49" charset="-122"/>
                          <a:ea typeface="楷体" panose="02010609060101010101" pitchFamily="49" charset="-122"/>
                        </a:rPr>
                        <a:t>后再放回变量</a:t>
                      </a:r>
                      <a:r>
                        <a:rPr lang="en-US" altLang="zh-CN" dirty="0" smtClean="0">
                          <a:latin typeface="楷体" panose="02010609060101010101" pitchFamily="49" charset="-122"/>
                          <a:ea typeface="楷体" panose="02010609060101010101" pitchFamily="49" charset="-122"/>
                        </a:rPr>
                        <a:t>a</a:t>
                      </a: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 </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r>
              <a:tr h="371475">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defRPr/>
                      </a:pPr>
                      <a:r>
                        <a:rPr lang="zh-CN" altLang="en-US" dirty="0" smtClean="0">
                          <a:latin typeface="楷体" panose="02010609060101010101" pitchFamily="49" charset="-122"/>
                          <a:ea typeface="楷体" panose="02010609060101010101" pitchFamily="49" charset="-122"/>
                        </a:rPr>
                        <a:t>自减</a:t>
                      </a:r>
                      <a:r>
                        <a:rPr lang="en-US" altLang="zh-CN" dirty="0" smtClean="0">
                          <a:latin typeface="楷体" panose="02010609060101010101" pitchFamily="49" charset="-122"/>
                          <a:ea typeface="楷体" panose="02010609060101010101" pitchFamily="49" charset="-122"/>
                        </a:rPr>
                        <a:t>1</a:t>
                      </a:r>
                      <a:endParaRPr lang="zh-CN" altLang="en-US" dirty="0" smtClean="0">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pPr>
                      <a:r>
                        <a:rPr kumimoji="0" lang="en-US" altLang="zh-CN"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rPr>
                        <a:t>a--</a:t>
                      </a:r>
                      <a:endParaRPr kumimoji="0" lang="zh-CN" altLang="en-US" sz="1800" b="0" i="0" u="none" strike="noStrike" cap="none" normalizeH="0" baseline="0" dirty="0" smtClean="0">
                        <a:ln>
                          <a:noFill/>
                        </a:ln>
                        <a:solidFill>
                          <a:srgbClr val="007A77"/>
                        </a:solidFill>
                        <a:effectLst/>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c>
                  <a:txBody>
                    <a:bodyPr/>
                    <a:lstStyle/>
                    <a:p>
                      <a:pPr marL="0" marR="0" lvl="0" indent="0" algn="ctr" defTabSz="914400" rtl="0" eaLnBrk="1" fontAlgn="base" latinLnBrk="0" hangingPunct="1">
                        <a:spcBef>
                          <a:spcPct val="0"/>
                        </a:spcBef>
                        <a:spcAft>
                          <a:spcPct val="0"/>
                        </a:spcAft>
                        <a:buClrTx/>
                        <a:buSzTx/>
                        <a:buFontTx/>
                        <a:buNone/>
                        <a:defRPr/>
                      </a:pPr>
                      <a:r>
                        <a:rPr lang="zh-CN" altLang="en-US" dirty="0" smtClean="0">
                          <a:latin typeface="楷体" panose="02010609060101010101" pitchFamily="49" charset="-122"/>
                          <a:ea typeface="楷体" panose="02010609060101010101" pitchFamily="49" charset="-122"/>
                        </a:rPr>
                        <a:t>将</a:t>
                      </a:r>
                      <a:r>
                        <a:rPr lang="en-US" altLang="zh-CN" dirty="0" smtClean="0">
                          <a:latin typeface="楷体" panose="02010609060101010101" pitchFamily="49" charset="-122"/>
                          <a:ea typeface="楷体" panose="02010609060101010101" pitchFamily="49" charset="-122"/>
                        </a:rPr>
                        <a:t>x</a:t>
                      </a:r>
                      <a:r>
                        <a:rPr lang="zh-CN" altLang="en-US" dirty="0" smtClean="0">
                          <a:latin typeface="楷体" panose="02010609060101010101" pitchFamily="49" charset="-122"/>
                          <a:ea typeface="楷体" panose="02010609060101010101" pitchFamily="49" charset="-122"/>
                        </a:rPr>
                        <a:t>的值减</a:t>
                      </a:r>
                      <a:r>
                        <a:rPr lang="en-US" altLang="zh-CN" dirty="0" smtClean="0">
                          <a:latin typeface="楷体" panose="02010609060101010101" pitchFamily="49" charset="-122"/>
                          <a:ea typeface="楷体" panose="02010609060101010101" pitchFamily="49" charset="-122"/>
                        </a:rPr>
                        <a:t>1</a:t>
                      </a:r>
                      <a:r>
                        <a:rPr lang="zh-CN" altLang="en-US" dirty="0" smtClean="0">
                          <a:latin typeface="楷体" panose="02010609060101010101" pitchFamily="49" charset="-122"/>
                          <a:ea typeface="楷体" panose="02010609060101010101" pitchFamily="49" charset="-122"/>
                        </a:rPr>
                        <a:t>后再放回变量</a:t>
                      </a:r>
                      <a:r>
                        <a:rPr lang="en-US" altLang="zh-CN" dirty="0" smtClean="0">
                          <a:latin typeface="楷体" panose="02010609060101010101" pitchFamily="49" charset="-122"/>
                          <a:ea typeface="楷体" panose="02010609060101010101" pitchFamily="49" charset="-122"/>
                        </a:rPr>
                        <a:t>x</a:t>
                      </a:r>
                      <a:endParaRPr lang="zh-CN" altLang="en-US" dirty="0" smtClean="0">
                        <a:latin typeface="楷体" panose="02010609060101010101" pitchFamily="49" charset="-122"/>
                        <a:ea typeface="楷体" panose="02010609060101010101" pitchFamily="49"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D3FF"/>
                    </a:solidFill>
                  </a:tcPr>
                </a:tc>
              </a:tr>
            </a:tbl>
          </a:graphicData>
        </a:graphic>
      </p:graphicFrame>
      <p:sp>
        <p:nvSpPr>
          <p:cNvPr id="52277" name="Text Box 20"/>
          <p:cNvSpPr txBox="1"/>
          <p:nvPr/>
        </p:nvSpPr>
        <p:spPr>
          <a:xfrm>
            <a:off x="1042988" y="276225"/>
            <a:ext cx="5832475" cy="579438"/>
          </a:xfrm>
          <a:prstGeom prst="rect">
            <a:avLst/>
          </a:prstGeom>
          <a:noFill/>
          <a:ln w="9525">
            <a:noFill/>
          </a:ln>
        </p:spPr>
        <p:txBody>
          <a:bodyPr anchor="t" anchorCtr="0">
            <a:spAutoFit/>
          </a:bodyPr>
          <a:p>
            <a:pPr>
              <a:spcBef>
                <a:spcPct val="50000"/>
              </a:spcBef>
            </a:pPr>
            <a:r>
              <a:rPr lang="en-US" altLang="zh-CN" sz="3200" b="1">
                <a:solidFill>
                  <a:srgbClr val="0000FF"/>
                </a:solidFill>
                <a:latin typeface="Calibri" panose="020F0502020204030204" pitchFamily="34" charset="0"/>
                <a:ea typeface="楷体_GB2312" pitchFamily="49" charset="-122"/>
              </a:rPr>
              <a:t>2. </a:t>
            </a:r>
            <a:r>
              <a:rPr lang="zh-CN" altLang="en-US" sz="3200" b="1" dirty="0">
                <a:solidFill>
                  <a:srgbClr val="0000FF"/>
                </a:solidFill>
                <a:latin typeface="Calibri" panose="020F0502020204030204" pitchFamily="34" charset="0"/>
                <a:ea typeface="楷体_GB2312" pitchFamily="49" charset="-122"/>
              </a:rPr>
              <a:t>数学操作符</a:t>
            </a:r>
            <a:endParaRPr lang="en-US" altLang="zh-CN">
              <a:solidFill>
                <a:srgbClr val="000000"/>
              </a:solidFill>
              <a:latin typeface="Calibri" panose="020F0502020204030204" pitchFamily="34" charset="0"/>
              <a:ea typeface="楷体_GB2312" pitchFamily="49" charset="-122"/>
            </a:endParaRPr>
          </a:p>
        </p:txBody>
      </p:sp>
      <p:sp>
        <p:nvSpPr>
          <p:cNvPr id="9" name="矩形 8"/>
          <p:cNvSpPr/>
          <p:nvPr/>
        </p:nvSpPr>
        <p:spPr>
          <a:xfrm>
            <a:off x="1692275" y="5300663"/>
            <a:ext cx="4572000" cy="895350"/>
          </a:xfrm>
          <a:prstGeom prst="rect">
            <a:avLst/>
          </a:prstGeom>
          <a:noFill/>
          <a:ln w="9525">
            <a:noFill/>
          </a:ln>
        </p:spPr>
        <p:txBody>
          <a:bodyPr anchor="t" anchorCtr="0">
            <a:spAutoFit/>
          </a:bodyPr>
          <a:p>
            <a:pPr marL="342900" indent="-342900" eaLnBrk="0" hangingPunct="0">
              <a:spcBef>
                <a:spcPct val="20000"/>
              </a:spcBef>
              <a:buClr>
                <a:schemeClr val="hlink"/>
              </a:buClr>
              <a:buSzPct val="75000"/>
            </a:pPr>
            <a:r>
              <a:rPr lang="en-US" altLang="zh-CN" sz="2400">
                <a:solidFill>
                  <a:srgbClr val="7030A0"/>
                </a:solidFill>
                <a:latin typeface="Calibri" panose="020F0502020204030204" pitchFamily="34" charset="0"/>
                <a:ea typeface="楷体" panose="02010609060101010101" pitchFamily="49" charset="-122"/>
              </a:rPr>
              <a:t> </a:t>
            </a:r>
            <a:r>
              <a:rPr lang="en-US" altLang="zh-CN" sz="2400">
                <a:solidFill>
                  <a:srgbClr val="000000"/>
                </a:solidFill>
                <a:latin typeface="Calibri" panose="020F0502020204030204" pitchFamily="34" charset="0"/>
                <a:ea typeface="楷体" panose="02010609060101010101" pitchFamily="49" charset="-122"/>
              </a:rPr>
              <a:t>a++; //a = a+1;</a:t>
            </a:r>
            <a:endParaRPr lang="en-US" altLang="zh-CN" sz="2400">
              <a:solidFill>
                <a:srgbClr val="000000"/>
              </a:solidFill>
              <a:latin typeface="Calibri" panose="020F0502020204030204" pitchFamily="34" charset="0"/>
              <a:ea typeface="楷体" panose="02010609060101010101" pitchFamily="49" charset="-122"/>
            </a:endParaRPr>
          </a:p>
          <a:p>
            <a:pPr marL="342900" indent="-342900" eaLnBrk="0" hangingPunct="0">
              <a:spcBef>
                <a:spcPct val="20000"/>
              </a:spcBef>
              <a:buClr>
                <a:schemeClr val="hlink"/>
              </a:buClr>
              <a:buSzPct val="75000"/>
            </a:pPr>
            <a:r>
              <a:rPr lang="en-US" altLang="zh-CN" sz="2400">
                <a:solidFill>
                  <a:srgbClr val="000000"/>
                </a:solidFill>
                <a:latin typeface="Calibri" panose="020F0502020204030204" pitchFamily="34" charset="0"/>
                <a:ea typeface="楷体" panose="02010609060101010101" pitchFamily="49" charset="-122"/>
              </a:rPr>
              <a:t> a--; //a = a-1; </a:t>
            </a:r>
            <a:endParaRPr lang="en-US" altLang="zh-CN" sz="2400">
              <a:solidFill>
                <a:srgbClr val="000000"/>
              </a:solidFill>
              <a:latin typeface="Calibri" panose="020F0502020204030204" pitchFamily="34" charset="0"/>
              <a:ea typeface="楷体" panose="02010609060101010101" pitchFamily="49"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heckerboard(across)">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sp>
        <p:nvSpPr>
          <p:cNvPr id="53250" name="Text Box 4"/>
          <p:cNvSpPr txBox="1"/>
          <p:nvPr/>
        </p:nvSpPr>
        <p:spPr>
          <a:xfrm>
            <a:off x="936625" y="1341438"/>
            <a:ext cx="8207375" cy="579437"/>
          </a:xfrm>
          <a:prstGeom prst="rect">
            <a:avLst/>
          </a:prstGeom>
          <a:noFill/>
          <a:ln w="9525">
            <a:noFill/>
          </a:ln>
        </p:spPr>
        <p:txBody>
          <a:bodyPr anchor="t" anchorCtr="0">
            <a:spAutoFit/>
          </a:bodyPr>
          <a:p>
            <a:pPr>
              <a:spcBef>
                <a:spcPct val="50000"/>
              </a:spcBef>
              <a:buChar char="•"/>
            </a:pPr>
            <a:endParaRPr lang="zh-CN" altLang="en-US" sz="3200" dirty="0">
              <a:solidFill>
                <a:srgbClr val="0000FF"/>
              </a:solidFill>
              <a:latin typeface="Times New Roman" panose="02020603050405020304" pitchFamily="18" charset="0"/>
              <a:ea typeface="宋体" panose="02010600030101010101" pitchFamily="2" charset="-122"/>
            </a:endParaRPr>
          </a:p>
        </p:txBody>
      </p:sp>
      <p:pic>
        <p:nvPicPr>
          <p:cNvPr id="53251"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3252" name="Text Box 4"/>
          <p:cNvSpPr txBox="1"/>
          <p:nvPr/>
        </p:nvSpPr>
        <p:spPr>
          <a:xfrm>
            <a:off x="936625" y="1341438"/>
            <a:ext cx="8207375" cy="579437"/>
          </a:xfrm>
          <a:prstGeom prst="rect">
            <a:avLst/>
          </a:prstGeom>
          <a:noFill/>
          <a:ln w="9525">
            <a:noFill/>
          </a:ln>
        </p:spPr>
        <p:txBody>
          <a:bodyPr anchor="t" anchorCtr="0">
            <a:spAutoFit/>
          </a:bodyPr>
          <a:p>
            <a:pPr>
              <a:spcBef>
                <a:spcPct val="50000"/>
              </a:spcBef>
              <a:buChar char="•"/>
            </a:pPr>
            <a:endParaRPr lang="zh-CN" altLang="en-US" sz="3200" dirty="0">
              <a:solidFill>
                <a:srgbClr val="0000FF"/>
              </a:solidFill>
              <a:latin typeface="Times New Roman" panose="02020603050405020304" pitchFamily="18" charset="0"/>
              <a:ea typeface="宋体" panose="02010600030101010101" pitchFamily="2" charset="-122"/>
            </a:endParaRPr>
          </a:p>
        </p:txBody>
      </p:sp>
      <p:sp>
        <p:nvSpPr>
          <p:cNvPr id="53253" name="内容占位符 2"/>
          <p:cNvSpPr/>
          <p:nvPr/>
        </p:nvSpPr>
        <p:spPr>
          <a:xfrm>
            <a:off x="971550" y="260350"/>
            <a:ext cx="7772400" cy="5237163"/>
          </a:xfrm>
          <a:prstGeom prst="rect">
            <a:avLst/>
          </a:prstGeom>
          <a:noFill/>
          <a:ln w="9525">
            <a:noFill/>
          </a:ln>
        </p:spPr>
        <p:txBody>
          <a:bodyPr anchor="t" anchorCtr="0"/>
          <a:p>
            <a:pPr marL="342900" indent="-342900" eaLnBrk="0" hangingPunct="0">
              <a:spcBef>
                <a:spcPct val="20000"/>
              </a:spcBef>
              <a:buClr>
                <a:schemeClr val="hlink"/>
              </a:buClr>
              <a:buSzPct val="75000"/>
            </a:pPr>
            <a:r>
              <a:rPr lang="en-US" altLang="zh-CN" sz="3200" b="1" dirty="0">
                <a:solidFill>
                  <a:srgbClr val="0000FF"/>
                </a:solidFill>
                <a:latin typeface="Arial" panose="020B0604020202020204" pitchFamily="34" charset="0"/>
                <a:ea typeface="宋体" panose="02010600030101010101" pitchFamily="2" charset="-122"/>
              </a:rPr>
              <a:t>2.</a:t>
            </a:r>
            <a:r>
              <a:rPr lang="zh-CN" altLang="en-US" sz="3200" b="1" dirty="0">
                <a:solidFill>
                  <a:srgbClr val="0000FF"/>
                </a:solidFill>
                <a:latin typeface="Arial" panose="020B0604020202020204" pitchFamily="34" charset="0"/>
                <a:ea typeface="宋体" panose="02010600030101010101" pitchFamily="2" charset="-122"/>
              </a:rPr>
              <a:t>数学操作符</a:t>
            </a:r>
            <a:r>
              <a:rPr lang="en-US" altLang="zh-CN" sz="3200" b="1" dirty="0">
                <a:solidFill>
                  <a:srgbClr val="0000FF"/>
                </a:solidFill>
                <a:latin typeface="Arial" panose="020B0604020202020204" pitchFamily="34" charset="0"/>
                <a:ea typeface="宋体" panose="02010600030101010101" pitchFamily="2" charset="-122"/>
              </a:rPr>
              <a:t> </a:t>
            </a:r>
            <a:endParaRPr lang="en-US" altLang="zh-CN" sz="3200" dirty="0">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r>
              <a:rPr lang="zh-CN" altLang="en-US" sz="3200" dirty="0">
                <a:solidFill>
                  <a:srgbClr val="000000"/>
                </a:solidFill>
                <a:latin typeface="Times New Roman" panose="02020603050405020304" pitchFamily="18" charset="0"/>
                <a:ea typeface="宋体" panose="02010600030101010101" pitchFamily="2" charset="-122"/>
              </a:rPr>
              <a:t>数学操作符 </a:t>
            </a:r>
            <a:r>
              <a:rPr lang="en-US" altLang="zh-CN" sz="3200" dirty="0">
                <a:solidFill>
                  <a:srgbClr val="000000"/>
                </a:solidFill>
                <a:latin typeface="Times New Roman" panose="02020603050405020304" pitchFamily="18" charset="0"/>
                <a:ea typeface="宋体" panose="02010600030101010101" pitchFamily="2" charset="-122"/>
              </a:rPr>
              <a:t>+ - * / %  += </a:t>
            </a:r>
            <a:endParaRPr lang="en-US" altLang="zh-CN" sz="3200" dirty="0">
              <a:solidFill>
                <a:srgbClr val="000000"/>
              </a:solidFill>
              <a:latin typeface="Times New Roman" panose="02020603050405020304" pitchFamily="18" charset="0"/>
              <a:ea typeface="宋体" panose="02010600030101010101" pitchFamily="2" charset="-122"/>
            </a:endParaRPr>
          </a:p>
          <a:p>
            <a:pPr marL="342900" indent="-342900" eaLnBrk="0" hangingPunct="0">
              <a:spcBef>
                <a:spcPct val="20000"/>
              </a:spcBef>
              <a:buSzPct val="75000"/>
              <a:buFont typeface="Wingdings" panose="05000000000000000000" pitchFamily="2" charset="2"/>
              <a:buChar char="l"/>
            </a:pPr>
            <a:r>
              <a:rPr lang="zh-CN" altLang="en-US" sz="3200" dirty="0">
                <a:solidFill>
                  <a:srgbClr val="000000"/>
                </a:solidFill>
                <a:latin typeface="Arial" panose="020B0604020202020204" pitchFamily="34" charset="0"/>
                <a:ea typeface="宋体" panose="02010600030101010101" pitchFamily="2" charset="-122"/>
              </a:rPr>
              <a:t>一元操作符</a:t>
            </a:r>
            <a:endParaRPr lang="zh-CN" altLang="en-US"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SzPct val="75000"/>
              <a:buFont typeface="Wingdings" panose="05000000000000000000" pitchFamily="2" charset="2"/>
              <a:buChar char="l"/>
            </a:pPr>
            <a:endParaRPr lang="en-US" altLang="zh-CN"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SzPct val="75000"/>
              <a:buFont typeface="Wingdings" panose="05000000000000000000" pitchFamily="2" charset="2"/>
              <a:buChar char="l"/>
            </a:pPr>
            <a:endParaRPr lang="en-US" altLang="zh-CN"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SzPct val="75000"/>
              <a:buFont typeface="Wingdings" panose="05000000000000000000" pitchFamily="2" charset="2"/>
              <a:buChar char="l"/>
            </a:pPr>
            <a:endParaRPr lang="en-US" altLang="zh-CN"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SzPct val="75000"/>
              <a:buFont typeface="Wingdings" panose="05000000000000000000" pitchFamily="2" charset="2"/>
              <a:buChar char="l"/>
            </a:pPr>
            <a:endParaRPr lang="en-US" altLang="zh-CN"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SzPct val="75000"/>
              <a:buFont typeface="Wingdings" panose="05000000000000000000" pitchFamily="2" charset="2"/>
              <a:buChar char="l"/>
            </a:pPr>
            <a:r>
              <a:rPr lang="zh-CN" altLang="en-US" sz="3200" dirty="0">
                <a:solidFill>
                  <a:srgbClr val="000000"/>
                </a:solidFill>
                <a:latin typeface="Arial" panose="020B0604020202020204" pitchFamily="34" charset="0"/>
                <a:ea typeface="宋体" panose="02010600030101010101" pitchFamily="2" charset="-122"/>
              </a:rPr>
              <a:t>自增、自减操作符</a:t>
            </a:r>
            <a:endParaRPr lang="zh-CN" altLang="en-US"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r>
              <a:rPr lang="en-US" altLang="zh-CN" sz="3200" dirty="0">
                <a:latin typeface="Arial" panose="020B0604020202020204" pitchFamily="34" charset="0"/>
                <a:ea typeface="宋体" panose="02010600030101010101" pitchFamily="2" charset="-122"/>
              </a:rPr>
              <a:t>		</a:t>
            </a:r>
            <a:r>
              <a:rPr lang="en-US" altLang="zh-CN" sz="3200" dirty="0">
                <a:solidFill>
                  <a:srgbClr val="000000"/>
                </a:solidFill>
                <a:latin typeface="Arial" panose="020B0604020202020204" pitchFamily="34" charset="0"/>
                <a:ea typeface="宋体" panose="02010600030101010101" pitchFamily="2" charset="-122"/>
              </a:rPr>
              <a:t>i = 1</a:t>
            </a:r>
            <a:r>
              <a:rPr lang="zh-CN" altLang="en-US" sz="3200" dirty="0">
                <a:solidFill>
                  <a:srgbClr val="000000"/>
                </a:solidFill>
                <a:latin typeface="Arial" panose="020B0604020202020204" pitchFamily="34" charset="0"/>
                <a:ea typeface="宋体" panose="02010600030101010101" pitchFamily="2" charset="-122"/>
              </a:rPr>
              <a:t>；</a:t>
            </a:r>
            <a:r>
              <a:rPr lang="en-US" altLang="zh-CN" sz="3200" dirty="0">
                <a:solidFill>
                  <a:srgbClr val="000000"/>
                </a:solidFill>
                <a:latin typeface="Arial" panose="020B0604020202020204" pitchFamily="34" charset="0"/>
                <a:ea typeface="宋体" panose="02010600030101010101" pitchFamily="2" charset="-122"/>
              </a:rPr>
              <a:t>j=1</a:t>
            </a:r>
            <a:endParaRPr lang="en-US" altLang="zh-CN"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r>
              <a:rPr lang="en-US" altLang="zh-CN" sz="3200" dirty="0">
                <a:solidFill>
                  <a:srgbClr val="000000"/>
                </a:solidFill>
                <a:latin typeface="Arial" panose="020B0604020202020204" pitchFamily="34" charset="0"/>
                <a:ea typeface="宋体" panose="02010600030101010101" pitchFamily="2" charset="-122"/>
              </a:rPr>
              <a:t>        a = i++ ,b = ++j</a:t>
            </a:r>
            <a:endParaRPr lang="en-US" altLang="zh-CN"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r>
              <a:rPr lang="en-US" altLang="zh-CN" sz="3200" dirty="0">
                <a:solidFill>
                  <a:srgbClr val="000000"/>
                </a:solidFill>
                <a:latin typeface="Arial" panose="020B0604020202020204" pitchFamily="34" charset="0"/>
                <a:ea typeface="宋体" panose="02010600030101010101" pitchFamily="2" charset="-122"/>
              </a:rPr>
              <a:t>		</a:t>
            </a:r>
            <a:r>
              <a:rPr lang="zh-CN" altLang="en-US" sz="3200" dirty="0">
                <a:solidFill>
                  <a:srgbClr val="000000"/>
                </a:solidFill>
                <a:latin typeface="Arial" panose="020B0604020202020204" pitchFamily="34" charset="0"/>
                <a:ea typeface="宋体" panose="02010600030101010101" pitchFamily="2" charset="-122"/>
              </a:rPr>
              <a:t>结果 </a:t>
            </a:r>
            <a:r>
              <a:rPr lang="en-US" altLang="zh-CN" sz="3200" dirty="0">
                <a:solidFill>
                  <a:srgbClr val="000000"/>
                </a:solidFill>
                <a:latin typeface="Arial" panose="020B0604020202020204" pitchFamily="34" charset="0"/>
                <a:ea typeface="宋体" panose="02010600030101010101" pitchFamily="2" charset="-122"/>
              </a:rPr>
              <a:t>a=1,b=2;</a:t>
            </a:r>
            <a:endParaRPr lang="zh-CN" altLang="en-US"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SzPct val="75000"/>
              <a:buFont typeface="Wingdings" panose="05000000000000000000" pitchFamily="2" charset="2"/>
              <a:buChar char="l"/>
            </a:pPr>
            <a:endParaRPr lang="zh-CN" altLang="en-US"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endParaRPr lang="en-US" altLang="zh-CN" sz="3200" dirty="0">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endParaRPr lang="en-US" altLang="zh-CN" sz="3200" dirty="0">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endParaRPr lang="zh-CN" altLang="en-US" sz="3200" dirty="0">
              <a:latin typeface="Arial" panose="020B0604020202020204" pitchFamily="34" charset="0"/>
              <a:ea typeface="宋体" panose="02010600030101010101" pitchFamily="2" charset="-122"/>
            </a:endParaRPr>
          </a:p>
        </p:txBody>
      </p:sp>
      <p:pic>
        <p:nvPicPr>
          <p:cNvPr id="53254" name="Picture 10"/>
          <p:cNvPicPr>
            <a:picLocks noChangeAspect="1"/>
          </p:cNvPicPr>
          <p:nvPr/>
        </p:nvPicPr>
        <p:blipFill>
          <a:blip r:embed="rId2"/>
          <a:stretch>
            <a:fillRect/>
          </a:stretch>
        </p:blipFill>
        <p:spPr>
          <a:xfrm>
            <a:off x="1042988" y="2133600"/>
            <a:ext cx="7704137" cy="2139950"/>
          </a:xfrm>
          <a:prstGeom prst="rect">
            <a:avLst/>
          </a:prstGeom>
          <a:noFill/>
          <a:ln w="9525">
            <a:noFill/>
          </a:ln>
        </p:spPr>
      </p:pic>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3"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sp>
        <p:nvSpPr>
          <p:cNvPr id="54274" name="Text Box 4"/>
          <p:cNvSpPr txBox="1"/>
          <p:nvPr/>
        </p:nvSpPr>
        <p:spPr>
          <a:xfrm>
            <a:off x="936625" y="1341438"/>
            <a:ext cx="8207375" cy="579437"/>
          </a:xfrm>
          <a:prstGeom prst="rect">
            <a:avLst/>
          </a:prstGeom>
          <a:noFill/>
          <a:ln w="9525">
            <a:noFill/>
          </a:ln>
        </p:spPr>
        <p:txBody>
          <a:bodyPr anchor="t" anchorCtr="0">
            <a:spAutoFit/>
          </a:bodyPr>
          <a:p>
            <a:pPr>
              <a:spcBef>
                <a:spcPct val="50000"/>
              </a:spcBef>
              <a:buChar char="•"/>
            </a:pPr>
            <a:endParaRPr lang="zh-CN" altLang="en-US" sz="3200" dirty="0">
              <a:solidFill>
                <a:srgbClr val="0000FF"/>
              </a:solidFill>
              <a:latin typeface="Times New Roman" panose="02020603050405020304" pitchFamily="18" charset="0"/>
              <a:ea typeface="宋体" panose="02010600030101010101" pitchFamily="2" charset="-122"/>
            </a:endParaRPr>
          </a:p>
        </p:txBody>
      </p:sp>
      <p:pic>
        <p:nvPicPr>
          <p:cNvPr id="54275"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4276" name="Text Box 4"/>
          <p:cNvSpPr txBox="1"/>
          <p:nvPr/>
        </p:nvSpPr>
        <p:spPr>
          <a:xfrm>
            <a:off x="936625" y="1341438"/>
            <a:ext cx="8207375" cy="579437"/>
          </a:xfrm>
          <a:prstGeom prst="rect">
            <a:avLst/>
          </a:prstGeom>
          <a:noFill/>
          <a:ln w="9525">
            <a:noFill/>
          </a:ln>
        </p:spPr>
        <p:txBody>
          <a:bodyPr anchor="t" anchorCtr="0">
            <a:spAutoFit/>
          </a:bodyPr>
          <a:p>
            <a:pPr>
              <a:spcBef>
                <a:spcPct val="50000"/>
              </a:spcBef>
              <a:buChar char="•"/>
            </a:pPr>
            <a:endParaRPr lang="zh-CN" altLang="en-US" sz="3200" dirty="0">
              <a:solidFill>
                <a:srgbClr val="0000FF"/>
              </a:solidFill>
              <a:latin typeface="Times New Roman" panose="02020603050405020304" pitchFamily="18" charset="0"/>
              <a:ea typeface="宋体" panose="02010600030101010101" pitchFamily="2" charset="-122"/>
            </a:endParaRPr>
          </a:p>
        </p:txBody>
      </p:sp>
      <p:sp>
        <p:nvSpPr>
          <p:cNvPr id="54277" name="内容占位符 2"/>
          <p:cNvSpPr/>
          <p:nvPr/>
        </p:nvSpPr>
        <p:spPr>
          <a:xfrm>
            <a:off x="971550" y="260350"/>
            <a:ext cx="7772400" cy="5237163"/>
          </a:xfrm>
          <a:prstGeom prst="rect">
            <a:avLst/>
          </a:prstGeom>
          <a:noFill/>
          <a:ln w="9525">
            <a:noFill/>
          </a:ln>
        </p:spPr>
        <p:txBody>
          <a:bodyPr anchor="t" anchorCtr="0"/>
          <a:p>
            <a:pPr marL="342900" indent="-342900" eaLnBrk="0" hangingPunct="0">
              <a:spcBef>
                <a:spcPct val="20000"/>
              </a:spcBef>
              <a:buSzPct val="75000"/>
              <a:buFont typeface="Wingdings" panose="05000000000000000000" pitchFamily="2" charset="2"/>
              <a:buChar char="l"/>
            </a:pPr>
            <a:endParaRPr lang="zh-CN" altLang="en-US"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endParaRPr lang="en-US" altLang="zh-CN" sz="3200" dirty="0">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endParaRPr lang="en-US" altLang="zh-CN" sz="3200" dirty="0">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endParaRPr lang="zh-CN" altLang="en-US" sz="3200" dirty="0">
              <a:latin typeface="Arial" panose="020B0604020202020204" pitchFamily="34" charset="0"/>
              <a:ea typeface="宋体" panose="02010600030101010101" pitchFamily="2" charset="-122"/>
            </a:endParaRPr>
          </a:p>
        </p:txBody>
      </p:sp>
      <p:sp>
        <p:nvSpPr>
          <p:cNvPr id="54278" name="Rectangle 4"/>
          <p:cNvSpPr/>
          <p:nvPr/>
        </p:nvSpPr>
        <p:spPr>
          <a:xfrm>
            <a:off x="971550" y="188913"/>
            <a:ext cx="7739063" cy="850900"/>
          </a:xfrm>
          <a:prstGeom prst="rect">
            <a:avLst/>
          </a:prstGeom>
          <a:solidFill>
            <a:schemeClr val="bg1"/>
          </a:solidFill>
          <a:ln w="28575" cap="flat" cmpd="sng">
            <a:solidFill>
              <a:srgbClr val="0000FF"/>
            </a:solidFill>
            <a:prstDash val="solid"/>
            <a:miter/>
            <a:headEnd type="none" w="med" len="med"/>
            <a:tailEnd type="none" w="med" len="med"/>
          </a:ln>
        </p:spPr>
        <p:txBody>
          <a:bodyPr anchor="t" anchorCtr="0">
            <a:spAutoFit/>
          </a:bodyPr>
          <a:p>
            <a:r>
              <a:rPr lang="en-US" altLang="zh-CN" sz="2400" b="1" dirty="0">
                <a:solidFill>
                  <a:srgbClr val="0000FF"/>
                </a:solidFill>
                <a:latin typeface="Arial" panose="020B0604020202020204" pitchFamily="34" charset="0"/>
                <a:ea typeface="宋体" panose="02010600030101010101" pitchFamily="2" charset="-122"/>
              </a:rPr>
              <a:t>[</a:t>
            </a:r>
            <a:r>
              <a:rPr lang="zh-CN" altLang="en-US" sz="2400" b="1" dirty="0">
                <a:solidFill>
                  <a:srgbClr val="0000FF"/>
                </a:solidFill>
                <a:latin typeface="Arial" panose="020B0604020202020204" pitchFamily="34" charset="0"/>
                <a:ea typeface="宋体" panose="02010600030101010101" pitchFamily="2" charset="-122"/>
              </a:rPr>
              <a:t>例</a:t>
            </a:r>
            <a:r>
              <a:rPr lang="en-US" altLang="zh-CN" sz="2400" b="1" dirty="0">
                <a:solidFill>
                  <a:srgbClr val="0000FF"/>
                </a:solidFill>
                <a:latin typeface="Arial" panose="020B0604020202020204" pitchFamily="34" charset="0"/>
                <a:ea typeface="宋体" panose="02010600030101010101" pitchFamily="2" charset="-122"/>
              </a:rPr>
              <a:t>2.3] </a:t>
            </a:r>
            <a:r>
              <a:rPr lang="zh-CN" altLang="en-US" sz="2400" b="1" dirty="0">
                <a:solidFill>
                  <a:srgbClr val="0000FF"/>
                </a:solidFill>
                <a:latin typeface="Arial" panose="020B0604020202020204" pitchFamily="34" charset="0"/>
                <a:ea typeface="宋体" panose="02010600030101010101" pitchFamily="2" charset="-122"/>
              </a:rPr>
              <a:t>前递增（</a:t>
            </a:r>
            <a:r>
              <a:rPr lang="en-US" altLang="zh-CN" sz="2400" b="1" dirty="0">
                <a:solidFill>
                  <a:srgbClr val="0000FF"/>
                </a:solidFill>
                <a:latin typeface="Arial" panose="020B0604020202020204" pitchFamily="34" charset="0"/>
                <a:ea typeface="宋体" panose="02010600030101010101" pitchFamily="2" charset="-122"/>
              </a:rPr>
              <a:t>++i</a:t>
            </a:r>
            <a:r>
              <a:rPr lang="zh-CN" altLang="en-US" sz="2400" b="1" dirty="0">
                <a:solidFill>
                  <a:srgbClr val="0000FF"/>
                </a:solidFill>
                <a:latin typeface="Arial" panose="020B0604020202020204" pitchFamily="34" charset="0"/>
                <a:ea typeface="宋体" panose="02010600030101010101" pitchFamily="2" charset="-122"/>
              </a:rPr>
              <a:t>）和后递增（</a:t>
            </a:r>
            <a:r>
              <a:rPr lang="en-US" altLang="zh-CN" sz="2400" b="1" dirty="0">
                <a:solidFill>
                  <a:srgbClr val="0000FF"/>
                </a:solidFill>
                <a:latin typeface="Arial" panose="020B0604020202020204" pitchFamily="34" charset="0"/>
                <a:ea typeface="宋体" panose="02010600030101010101" pitchFamily="2" charset="-122"/>
              </a:rPr>
              <a:t>i++</a:t>
            </a:r>
            <a:r>
              <a:rPr lang="zh-CN" altLang="en-US" sz="2400" b="1" dirty="0">
                <a:solidFill>
                  <a:srgbClr val="0000FF"/>
                </a:solidFill>
                <a:latin typeface="Arial" panose="020B0604020202020204" pitchFamily="34" charset="0"/>
                <a:ea typeface="宋体" panose="02010600030101010101" pitchFamily="2" charset="-122"/>
              </a:rPr>
              <a:t>）的区别。</a:t>
            </a:r>
            <a:endParaRPr lang="zh-CN" altLang="en-US" sz="2400" b="1" dirty="0">
              <a:solidFill>
                <a:srgbClr val="0000FF"/>
              </a:solidFill>
              <a:latin typeface="Arial" panose="020B0604020202020204" pitchFamily="34" charset="0"/>
              <a:ea typeface="宋体" panose="02010600030101010101" pitchFamily="2" charset="-122"/>
            </a:endParaRPr>
          </a:p>
          <a:p>
            <a:r>
              <a:rPr lang="en-US" altLang="zh-CN" sz="2400" dirty="0">
                <a:solidFill>
                  <a:srgbClr val="000000"/>
                </a:solidFill>
                <a:latin typeface="Arial" panose="020B0604020202020204" pitchFamily="34" charset="0"/>
                <a:ea typeface="宋体" panose="02010600030101010101" pitchFamily="2" charset="-122"/>
              </a:rPr>
              <a:t>&lt;SimpleApp3.java&gt;</a:t>
            </a:r>
            <a:endParaRPr lang="en-US" altLang="zh-CN" sz="2400" dirty="0">
              <a:solidFill>
                <a:srgbClr val="000000"/>
              </a:solidFill>
              <a:latin typeface="Arial" panose="020B0604020202020204" pitchFamily="34" charset="0"/>
              <a:ea typeface="宋体" panose="02010600030101010101" pitchFamily="2" charset="-122"/>
            </a:endParaRPr>
          </a:p>
        </p:txBody>
      </p:sp>
      <p:pic>
        <p:nvPicPr>
          <p:cNvPr id="54279" name="Picture 9"/>
          <p:cNvPicPr>
            <a:picLocks noChangeAspect="1"/>
          </p:cNvPicPr>
          <p:nvPr/>
        </p:nvPicPr>
        <p:blipFill>
          <a:blip r:embed="rId2"/>
          <a:stretch>
            <a:fillRect/>
          </a:stretch>
        </p:blipFill>
        <p:spPr>
          <a:xfrm>
            <a:off x="971550" y="1052513"/>
            <a:ext cx="7704138" cy="4108450"/>
          </a:xfrm>
          <a:prstGeom prst="rect">
            <a:avLst/>
          </a:prstGeom>
          <a:noFill/>
          <a:ln w="9525">
            <a:noFill/>
          </a:ln>
        </p:spPr>
      </p:pic>
      <p:sp>
        <p:nvSpPr>
          <p:cNvPr id="54280" name="Rectangle 5"/>
          <p:cNvSpPr/>
          <p:nvPr/>
        </p:nvSpPr>
        <p:spPr>
          <a:xfrm>
            <a:off x="3779838" y="4437063"/>
            <a:ext cx="4392612" cy="2014537"/>
          </a:xfrm>
          <a:prstGeom prst="rect">
            <a:avLst/>
          </a:prstGeom>
          <a:solidFill>
            <a:srgbClr val="000000"/>
          </a:solidFill>
          <a:ln w="9525">
            <a:noFill/>
          </a:ln>
        </p:spPr>
        <p:txBody>
          <a:bodyPr anchor="t" anchorCtr="0">
            <a:spAutoFit/>
          </a:bodyPr>
          <a:p>
            <a:r>
              <a:rPr lang="zh-CN" altLang="en-US" dirty="0">
                <a:solidFill>
                  <a:schemeClr val="bg1"/>
                </a:solidFill>
                <a:latin typeface="Arial" panose="020B0604020202020204" pitchFamily="34" charset="0"/>
                <a:ea typeface="宋体" panose="02010600030101010101" pitchFamily="2" charset="-122"/>
              </a:rPr>
              <a:t>输出结果：</a:t>
            </a:r>
            <a:endParaRPr lang="zh-CN" altLang="en-US" dirty="0">
              <a:solidFill>
                <a:schemeClr val="bg1"/>
              </a:solidFill>
              <a:latin typeface="Arial" panose="020B0604020202020204" pitchFamily="34" charset="0"/>
              <a:ea typeface="宋体" panose="02010600030101010101" pitchFamily="2" charset="-122"/>
            </a:endParaRPr>
          </a:p>
          <a:p>
            <a:r>
              <a:rPr lang="en-US" altLang="zh-CN" dirty="0">
                <a:solidFill>
                  <a:srgbClr val="FFFF00"/>
                </a:solidFill>
                <a:latin typeface="Arial" panose="020B0604020202020204" pitchFamily="34" charset="0"/>
                <a:ea typeface="宋体" panose="02010600030101010101" pitchFamily="2" charset="-122"/>
              </a:rPr>
              <a:t>i</a:t>
            </a:r>
            <a:r>
              <a:rPr lang="zh-CN" altLang="en-US" dirty="0">
                <a:solidFill>
                  <a:srgbClr val="FFFF00"/>
                </a:solidFill>
                <a:latin typeface="Arial" panose="020B0604020202020204" pitchFamily="34" charset="0"/>
                <a:ea typeface="宋体" panose="02010600030101010101" pitchFamily="2" charset="-122"/>
              </a:rPr>
              <a:t>初始化为</a:t>
            </a:r>
            <a:r>
              <a:rPr lang="en-US" altLang="zh-CN" dirty="0">
                <a:solidFill>
                  <a:srgbClr val="FFFF00"/>
                </a:solidFill>
                <a:latin typeface="Arial" panose="020B0604020202020204" pitchFamily="34" charset="0"/>
                <a:ea typeface="宋体" panose="02010600030101010101" pitchFamily="2" charset="-122"/>
              </a:rPr>
              <a:t>2</a:t>
            </a:r>
            <a:endParaRPr lang="en-US" altLang="zh-CN" dirty="0">
              <a:solidFill>
                <a:srgbClr val="FFFF00"/>
              </a:solidFill>
              <a:latin typeface="Arial" panose="020B0604020202020204" pitchFamily="34" charset="0"/>
              <a:ea typeface="宋体" panose="02010600030101010101" pitchFamily="2" charset="-122"/>
            </a:endParaRPr>
          </a:p>
          <a:p>
            <a:r>
              <a:rPr lang="zh-CN" altLang="en-US" dirty="0">
                <a:solidFill>
                  <a:srgbClr val="FFFF00"/>
                </a:solidFill>
                <a:latin typeface="Arial" panose="020B0604020202020204" pitchFamily="34" charset="0"/>
                <a:ea typeface="宋体" panose="02010600030101010101" pitchFamily="2" charset="-122"/>
              </a:rPr>
              <a:t>做后递增运算后</a:t>
            </a:r>
            <a:r>
              <a:rPr lang="en-US" altLang="zh-CN" dirty="0">
                <a:solidFill>
                  <a:srgbClr val="FFFF00"/>
                </a:solidFill>
                <a:latin typeface="Arial" panose="020B0604020202020204" pitchFamily="34" charset="0"/>
                <a:ea typeface="宋体" panose="02010600030101010101" pitchFamily="2" charset="-122"/>
              </a:rPr>
              <a:t>i++</a:t>
            </a:r>
            <a:r>
              <a:rPr lang="zh-CN" altLang="en-US" dirty="0">
                <a:solidFill>
                  <a:srgbClr val="FFFF00"/>
                </a:solidFill>
                <a:latin typeface="Arial" panose="020B0604020202020204" pitchFamily="34" charset="0"/>
                <a:ea typeface="宋体" panose="02010600030101010101" pitchFamily="2" charset="-122"/>
              </a:rPr>
              <a:t>本身的值为 </a:t>
            </a:r>
            <a:r>
              <a:rPr lang="en-US" altLang="zh-CN" dirty="0">
                <a:solidFill>
                  <a:srgbClr val="FFFF00"/>
                </a:solidFill>
                <a:latin typeface="Arial" panose="020B0604020202020204" pitchFamily="34" charset="0"/>
                <a:ea typeface="宋体" panose="02010600030101010101" pitchFamily="2" charset="-122"/>
              </a:rPr>
              <a:t>2</a:t>
            </a:r>
            <a:endParaRPr lang="en-US" altLang="zh-CN" dirty="0">
              <a:solidFill>
                <a:srgbClr val="FFFF00"/>
              </a:solidFill>
              <a:latin typeface="Arial" panose="020B0604020202020204" pitchFamily="34" charset="0"/>
              <a:ea typeface="宋体" panose="02010600030101010101" pitchFamily="2" charset="-122"/>
            </a:endParaRPr>
          </a:p>
          <a:p>
            <a:r>
              <a:rPr lang="zh-CN" altLang="en-US" dirty="0">
                <a:solidFill>
                  <a:srgbClr val="FFFF00"/>
                </a:solidFill>
                <a:latin typeface="Arial" panose="020B0604020202020204" pitchFamily="34" charset="0"/>
                <a:ea typeface="宋体" panose="02010600030101010101" pitchFamily="2" charset="-122"/>
              </a:rPr>
              <a:t>做后递增运算后</a:t>
            </a:r>
            <a:r>
              <a:rPr lang="en-US" altLang="zh-CN" dirty="0">
                <a:solidFill>
                  <a:srgbClr val="FFFF00"/>
                </a:solidFill>
                <a:latin typeface="Arial" panose="020B0604020202020204" pitchFamily="34" charset="0"/>
                <a:ea typeface="宋体" panose="02010600030101010101" pitchFamily="2" charset="-122"/>
              </a:rPr>
              <a:t>i</a:t>
            </a:r>
            <a:r>
              <a:rPr lang="zh-CN" altLang="en-US" dirty="0">
                <a:solidFill>
                  <a:srgbClr val="FFFF00"/>
                </a:solidFill>
                <a:latin typeface="Arial" panose="020B0604020202020204" pitchFamily="34" charset="0"/>
                <a:ea typeface="宋体" panose="02010600030101010101" pitchFamily="2" charset="-122"/>
              </a:rPr>
              <a:t>的值为： </a:t>
            </a:r>
            <a:r>
              <a:rPr lang="en-US" altLang="zh-CN" dirty="0">
                <a:solidFill>
                  <a:srgbClr val="FFFF00"/>
                </a:solidFill>
                <a:latin typeface="Arial" panose="020B0604020202020204" pitchFamily="34" charset="0"/>
                <a:ea typeface="宋体" panose="02010600030101010101" pitchFamily="2" charset="-122"/>
              </a:rPr>
              <a:t>3</a:t>
            </a:r>
            <a:endParaRPr lang="en-US" altLang="zh-CN" dirty="0">
              <a:solidFill>
                <a:srgbClr val="FFFF00"/>
              </a:solidFill>
              <a:latin typeface="Arial" panose="020B0604020202020204" pitchFamily="34" charset="0"/>
              <a:ea typeface="宋体" panose="02010600030101010101" pitchFamily="2" charset="-122"/>
            </a:endParaRPr>
          </a:p>
          <a:p>
            <a:r>
              <a:rPr lang="en-US" altLang="zh-CN" dirty="0">
                <a:solidFill>
                  <a:srgbClr val="FFFF00"/>
                </a:solidFill>
                <a:latin typeface="Arial" panose="020B0604020202020204" pitchFamily="34" charset="0"/>
                <a:ea typeface="宋体" panose="02010600030101010101" pitchFamily="2" charset="-122"/>
              </a:rPr>
              <a:t>j</a:t>
            </a:r>
            <a:r>
              <a:rPr lang="zh-CN" altLang="en-US" dirty="0">
                <a:solidFill>
                  <a:srgbClr val="FFFF00"/>
                </a:solidFill>
                <a:latin typeface="Arial" panose="020B0604020202020204" pitchFamily="34" charset="0"/>
                <a:ea typeface="宋体" panose="02010600030101010101" pitchFamily="2" charset="-122"/>
              </a:rPr>
              <a:t>初始化为</a:t>
            </a:r>
            <a:r>
              <a:rPr lang="en-US" altLang="zh-CN" dirty="0">
                <a:solidFill>
                  <a:srgbClr val="FFFF00"/>
                </a:solidFill>
                <a:latin typeface="Arial" panose="020B0604020202020204" pitchFamily="34" charset="0"/>
                <a:ea typeface="宋体" panose="02010600030101010101" pitchFamily="2" charset="-122"/>
              </a:rPr>
              <a:t>2</a:t>
            </a:r>
            <a:endParaRPr lang="en-US" altLang="zh-CN" dirty="0">
              <a:solidFill>
                <a:srgbClr val="FFFF00"/>
              </a:solidFill>
              <a:latin typeface="Arial" panose="020B0604020202020204" pitchFamily="34" charset="0"/>
              <a:ea typeface="宋体" panose="02010600030101010101" pitchFamily="2" charset="-122"/>
            </a:endParaRPr>
          </a:p>
          <a:p>
            <a:r>
              <a:rPr lang="zh-CN" altLang="en-US" dirty="0">
                <a:solidFill>
                  <a:srgbClr val="FFFF00"/>
                </a:solidFill>
                <a:latin typeface="Arial" panose="020B0604020202020204" pitchFamily="34" charset="0"/>
                <a:ea typeface="宋体" panose="02010600030101010101" pitchFamily="2" charset="-122"/>
              </a:rPr>
              <a:t>做前递增运算后</a:t>
            </a:r>
            <a:r>
              <a:rPr lang="en-US" altLang="zh-CN" dirty="0">
                <a:solidFill>
                  <a:srgbClr val="FFFF00"/>
                </a:solidFill>
                <a:latin typeface="Arial" panose="020B0604020202020204" pitchFamily="34" charset="0"/>
                <a:ea typeface="宋体" panose="02010600030101010101" pitchFamily="2" charset="-122"/>
              </a:rPr>
              <a:t>++j</a:t>
            </a:r>
            <a:r>
              <a:rPr lang="zh-CN" altLang="en-US" dirty="0">
                <a:solidFill>
                  <a:srgbClr val="FFFF00"/>
                </a:solidFill>
                <a:latin typeface="Arial" panose="020B0604020202020204" pitchFamily="34" charset="0"/>
                <a:ea typeface="宋体" panose="02010600030101010101" pitchFamily="2" charset="-122"/>
              </a:rPr>
              <a:t>本身的值为 </a:t>
            </a:r>
            <a:r>
              <a:rPr lang="en-US" altLang="zh-CN" dirty="0">
                <a:solidFill>
                  <a:srgbClr val="FFFF00"/>
                </a:solidFill>
                <a:latin typeface="Arial" panose="020B0604020202020204" pitchFamily="34" charset="0"/>
                <a:ea typeface="宋体" panose="02010600030101010101" pitchFamily="2" charset="-122"/>
              </a:rPr>
              <a:t>3</a:t>
            </a:r>
            <a:endParaRPr lang="en-US" altLang="zh-CN" dirty="0">
              <a:solidFill>
                <a:srgbClr val="FFFF00"/>
              </a:solidFill>
              <a:latin typeface="Arial" panose="020B0604020202020204" pitchFamily="34" charset="0"/>
              <a:ea typeface="宋体" panose="02010600030101010101" pitchFamily="2" charset="-122"/>
            </a:endParaRPr>
          </a:p>
          <a:p>
            <a:r>
              <a:rPr lang="zh-CN" altLang="en-US" dirty="0">
                <a:solidFill>
                  <a:srgbClr val="FFFF00"/>
                </a:solidFill>
                <a:latin typeface="Arial" panose="020B0604020202020204" pitchFamily="34" charset="0"/>
                <a:ea typeface="宋体" panose="02010600030101010101" pitchFamily="2" charset="-122"/>
              </a:rPr>
              <a:t>做前递增运算后</a:t>
            </a:r>
            <a:r>
              <a:rPr lang="en-US" altLang="zh-CN" dirty="0">
                <a:solidFill>
                  <a:srgbClr val="FFFF00"/>
                </a:solidFill>
                <a:latin typeface="Arial" panose="020B0604020202020204" pitchFamily="34" charset="0"/>
                <a:ea typeface="宋体" panose="02010600030101010101" pitchFamily="2" charset="-122"/>
              </a:rPr>
              <a:t>j</a:t>
            </a:r>
            <a:r>
              <a:rPr lang="zh-CN" altLang="en-US" dirty="0">
                <a:solidFill>
                  <a:srgbClr val="FFFF00"/>
                </a:solidFill>
                <a:latin typeface="Arial" panose="020B0604020202020204" pitchFamily="34" charset="0"/>
                <a:ea typeface="宋体" panose="02010600030101010101" pitchFamily="2" charset="-122"/>
              </a:rPr>
              <a:t>的值为： </a:t>
            </a:r>
            <a:r>
              <a:rPr lang="en-US" altLang="zh-CN" dirty="0">
                <a:solidFill>
                  <a:srgbClr val="FFFF00"/>
                </a:solidFill>
                <a:latin typeface="Arial" panose="020B0604020202020204" pitchFamily="34" charset="0"/>
                <a:ea typeface="宋体" panose="02010600030101010101" pitchFamily="2" charset="-122"/>
              </a:rPr>
              <a:t>3</a:t>
            </a:r>
            <a:endParaRPr lang="zh-CN" altLang="en-US" dirty="0">
              <a:solidFill>
                <a:srgbClr val="FFFF00"/>
              </a:solidFill>
              <a:latin typeface="Arial" panose="020B0604020202020204" pitchFamily="34" charset="0"/>
              <a:ea typeface="宋体" panose="02010600030101010101" pitchFamily="2" charset="-122"/>
            </a:endParaRP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5297"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sp>
        <p:nvSpPr>
          <p:cNvPr id="55298" name="Text Box 4"/>
          <p:cNvSpPr txBox="1"/>
          <p:nvPr/>
        </p:nvSpPr>
        <p:spPr>
          <a:xfrm>
            <a:off x="936625" y="1341438"/>
            <a:ext cx="8207375" cy="579437"/>
          </a:xfrm>
          <a:prstGeom prst="rect">
            <a:avLst/>
          </a:prstGeom>
          <a:noFill/>
          <a:ln w="9525">
            <a:noFill/>
          </a:ln>
        </p:spPr>
        <p:txBody>
          <a:bodyPr anchor="t" anchorCtr="0">
            <a:spAutoFit/>
          </a:bodyPr>
          <a:p>
            <a:pPr>
              <a:spcBef>
                <a:spcPct val="50000"/>
              </a:spcBef>
              <a:buChar char="•"/>
            </a:pPr>
            <a:endParaRPr lang="zh-CN" altLang="en-US" sz="3200" dirty="0">
              <a:solidFill>
                <a:srgbClr val="0000FF"/>
              </a:solidFill>
              <a:latin typeface="Times New Roman" panose="02020603050405020304" pitchFamily="18" charset="0"/>
              <a:ea typeface="宋体" panose="02010600030101010101" pitchFamily="2" charset="-122"/>
            </a:endParaRPr>
          </a:p>
        </p:txBody>
      </p:sp>
      <p:pic>
        <p:nvPicPr>
          <p:cNvPr id="55299"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5300" name="Text Box 4"/>
          <p:cNvSpPr txBox="1"/>
          <p:nvPr/>
        </p:nvSpPr>
        <p:spPr>
          <a:xfrm>
            <a:off x="936625" y="1341438"/>
            <a:ext cx="8207375" cy="579437"/>
          </a:xfrm>
          <a:prstGeom prst="rect">
            <a:avLst/>
          </a:prstGeom>
          <a:noFill/>
          <a:ln w="9525">
            <a:noFill/>
          </a:ln>
        </p:spPr>
        <p:txBody>
          <a:bodyPr anchor="t" anchorCtr="0">
            <a:spAutoFit/>
          </a:bodyPr>
          <a:p>
            <a:pPr>
              <a:spcBef>
                <a:spcPct val="50000"/>
              </a:spcBef>
              <a:buChar char="•"/>
            </a:pPr>
            <a:endParaRPr lang="zh-CN" altLang="en-US" sz="3200" dirty="0">
              <a:solidFill>
                <a:srgbClr val="0000FF"/>
              </a:solidFill>
              <a:latin typeface="Times New Roman" panose="02020603050405020304" pitchFamily="18" charset="0"/>
              <a:ea typeface="宋体" panose="02010600030101010101" pitchFamily="2" charset="-122"/>
            </a:endParaRPr>
          </a:p>
        </p:txBody>
      </p:sp>
      <p:sp>
        <p:nvSpPr>
          <p:cNvPr id="55301" name="内容占位符 2"/>
          <p:cNvSpPr/>
          <p:nvPr/>
        </p:nvSpPr>
        <p:spPr>
          <a:xfrm>
            <a:off x="971550" y="260350"/>
            <a:ext cx="7772400" cy="5237163"/>
          </a:xfrm>
          <a:prstGeom prst="rect">
            <a:avLst/>
          </a:prstGeom>
          <a:noFill/>
          <a:ln w="9525">
            <a:noFill/>
          </a:ln>
        </p:spPr>
        <p:txBody>
          <a:bodyPr anchor="t" anchorCtr="0"/>
          <a:p>
            <a:pPr marL="342900" indent="-342900" eaLnBrk="0" hangingPunct="0">
              <a:spcBef>
                <a:spcPct val="20000"/>
              </a:spcBef>
              <a:buClr>
                <a:schemeClr val="hlink"/>
              </a:buClr>
              <a:buSzPct val="75000"/>
            </a:pPr>
            <a:r>
              <a:rPr lang="en-US" altLang="zh-CN" sz="3200" b="1" dirty="0">
                <a:solidFill>
                  <a:srgbClr val="0000FF"/>
                </a:solidFill>
                <a:latin typeface="Arial" panose="020B0604020202020204" pitchFamily="34" charset="0"/>
                <a:ea typeface="宋体" panose="02010600030101010101" pitchFamily="2" charset="-122"/>
              </a:rPr>
              <a:t>2. </a:t>
            </a:r>
            <a:r>
              <a:rPr lang="zh-CN" altLang="en-US" sz="3200" b="1" dirty="0">
                <a:solidFill>
                  <a:srgbClr val="0000FF"/>
                </a:solidFill>
                <a:latin typeface="Arial" panose="020B0604020202020204" pitchFamily="34" charset="0"/>
                <a:ea typeface="宋体" panose="02010600030101010101" pitchFamily="2" charset="-122"/>
              </a:rPr>
              <a:t>数学操作符</a:t>
            </a:r>
            <a:r>
              <a:rPr lang="en-US" altLang="zh-CN" sz="3200" b="1" dirty="0">
                <a:solidFill>
                  <a:srgbClr val="0000FF"/>
                </a:solidFill>
                <a:latin typeface="Arial" panose="020B0604020202020204" pitchFamily="34" charset="0"/>
                <a:ea typeface="宋体" panose="02010600030101010101" pitchFamily="2" charset="-122"/>
              </a:rPr>
              <a:t> </a:t>
            </a:r>
            <a:endParaRPr lang="en-US" altLang="zh-CN" sz="3200" dirty="0">
              <a:latin typeface="Arial" panose="020B0604020202020204" pitchFamily="34" charset="0"/>
              <a:ea typeface="宋体" panose="02010600030101010101" pitchFamily="2" charset="-122"/>
            </a:endParaRPr>
          </a:p>
          <a:p>
            <a:pPr marL="342900" indent="-342900" eaLnBrk="0" hangingPunct="0">
              <a:spcBef>
                <a:spcPct val="20000"/>
              </a:spcBef>
              <a:buSzPct val="75000"/>
              <a:buFont typeface="Wingdings" panose="05000000000000000000" pitchFamily="2" charset="2"/>
              <a:buChar char="l"/>
            </a:pPr>
            <a:r>
              <a:rPr lang="zh-CN" altLang="en-US" sz="3200" dirty="0">
                <a:solidFill>
                  <a:srgbClr val="000000"/>
                </a:solidFill>
                <a:latin typeface="Arial" panose="020B0604020202020204" pitchFamily="34" charset="0"/>
                <a:ea typeface="宋体" panose="02010600030101010101" pitchFamily="2" charset="-122"/>
              </a:rPr>
              <a:t>二元操作符</a:t>
            </a:r>
            <a:endParaRPr lang="zh-CN" altLang="en-US"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SzPct val="75000"/>
            </a:pPr>
            <a:r>
              <a:rPr lang="zh-CN" altLang="en-US" sz="3200" dirty="0">
                <a:solidFill>
                  <a:srgbClr val="000000"/>
                </a:solidFill>
                <a:latin typeface="Arial" panose="020B0604020202020204" pitchFamily="34" charset="0"/>
                <a:ea typeface="宋体" panose="02010600030101010101" pitchFamily="2" charset="-122"/>
              </a:rPr>
              <a:t>   </a:t>
            </a:r>
            <a:r>
              <a:rPr lang="zh-CN" altLang="en-US" sz="2800" dirty="0">
                <a:solidFill>
                  <a:srgbClr val="000000"/>
                </a:solidFill>
                <a:latin typeface="Times New Roman" panose="02020603050405020304" pitchFamily="18" charset="0"/>
                <a:ea typeface="楷体_GB2312" pitchFamily="49" charset="-122"/>
              </a:rPr>
              <a:t>算术操作符作为二元操作符，这种操作符并不改变操作数的值，而是返回一个必须赋给变量的值。二元算术操作符具有左结合性。 </a:t>
            </a:r>
            <a:endParaRPr lang="zh-CN" altLang="en-US" sz="2800" dirty="0">
              <a:solidFill>
                <a:srgbClr val="000000"/>
              </a:solidFill>
              <a:latin typeface="Times New Roman" panose="02020603050405020304" pitchFamily="18" charset="0"/>
              <a:ea typeface="楷体_GB2312" pitchFamily="49" charset="-122"/>
            </a:endParaRPr>
          </a:p>
          <a:p>
            <a:pPr marL="342900" indent="-342900" eaLnBrk="0" hangingPunct="0">
              <a:spcBef>
                <a:spcPct val="20000"/>
              </a:spcBef>
              <a:buSzPct val="75000"/>
              <a:buFont typeface="Wingdings" panose="05000000000000000000" pitchFamily="2" charset="2"/>
              <a:buChar char="l"/>
            </a:pPr>
            <a:endParaRPr lang="en-US" altLang="zh-CN" sz="2800" dirty="0">
              <a:solidFill>
                <a:srgbClr val="000000"/>
              </a:solidFill>
              <a:latin typeface="Times New Roman" panose="02020603050405020304" pitchFamily="18" charset="0"/>
              <a:ea typeface="楷体_GB2312" pitchFamily="49" charset="-122"/>
            </a:endParaRPr>
          </a:p>
          <a:p>
            <a:pPr marL="342900" indent="-342900" eaLnBrk="0" hangingPunct="0">
              <a:spcBef>
                <a:spcPct val="20000"/>
              </a:spcBef>
              <a:buSzPct val="75000"/>
              <a:buFont typeface="Wingdings" panose="05000000000000000000" pitchFamily="2" charset="2"/>
              <a:buChar char="l"/>
            </a:pPr>
            <a:endParaRPr lang="en-US" altLang="zh-CN"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SzPct val="75000"/>
              <a:buFont typeface="Wingdings" panose="05000000000000000000" pitchFamily="2" charset="2"/>
              <a:buChar char="l"/>
            </a:pPr>
            <a:endParaRPr lang="en-US" altLang="zh-CN"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SzPct val="75000"/>
              <a:buFont typeface="Wingdings" panose="05000000000000000000" pitchFamily="2" charset="2"/>
              <a:buChar char="l"/>
            </a:pPr>
            <a:endParaRPr lang="en-US" altLang="zh-CN"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SzPct val="75000"/>
              <a:buFont typeface="Wingdings" panose="05000000000000000000" pitchFamily="2" charset="2"/>
              <a:buChar char="l"/>
            </a:pPr>
            <a:endParaRPr lang="zh-CN" altLang="en-US" sz="3200" dirty="0">
              <a:solidFill>
                <a:srgbClr val="000000"/>
              </a:solidFill>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endParaRPr lang="en-US" altLang="zh-CN" sz="3200" dirty="0">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endParaRPr lang="en-US" altLang="zh-CN" sz="3200" dirty="0">
              <a:latin typeface="Arial" panose="020B0604020202020204" pitchFamily="34" charset="0"/>
              <a:ea typeface="宋体" panose="02010600030101010101" pitchFamily="2" charset="-122"/>
            </a:endParaRPr>
          </a:p>
          <a:p>
            <a:pPr marL="342900" indent="-342900" eaLnBrk="0" hangingPunct="0">
              <a:spcBef>
                <a:spcPct val="20000"/>
              </a:spcBef>
              <a:buClr>
                <a:schemeClr val="hlink"/>
              </a:buClr>
              <a:buSzPct val="75000"/>
            </a:pPr>
            <a:endParaRPr lang="zh-CN" altLang="en-US" sz="3200" dirty="0">
              <a:latin typeface="Arial" panose="020B0604020202020204" pitchFamily="34" charset="0"/>
              <a:ea typeface="宋体" panose="02010600030101010101" pitchFamily="2" charset="-122"/>
            </a:endParaRPr>
          </a:p>
        </p:txBody>
      </p:sp>
      <p:pic>
        <p:nvPicPr>
          <p:cNvPr id="55302" name="Picture 8"/>
          <p:cNvPicPr>
            <a:picLocks noChangeAspect="1"/>
          </p:cNvPicPr>
          <p:nvPr/>
        </p:nvPicPr>
        <p:blipFill>
          <a:blip r:embed="rId2"/>
          <a:stretch>
            <a:fillRect/>
          </a:stretch>
        </p:blipFill>
        <p:spPr>
          <a:xfrm>
            <a:off x="1116013" y="3357563"/>
            <a:ext cx="7343775" cy="2520950"/>
          </a:xfrm>
          <a:prstGeom prst="rect">
            <a:avLst/>
          </a:prstGeom>
          <a:noFill/>
          <a:ln w="9525">
            <a:noFill/>
          </a:ln>
        </p:spPr>
      </p:pic>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56322" name="Text Box 4"/>
          <p:cNvSpPr txBox="1"/>
          <p:nvPr/>
        </p:nvSpPr>
        <p:spPr>
          <a:xfrm>
            <a:off x="900113" y="1062038"/>
            <a:ext cx="8066087" cy="1860550"/>
          </a:xfrm>
          <a:prstGeom prst="rect">
            <a:avLst/>
          </a:prstGeom>
          <a:noFill/>
          <a:ln w="9525">
            <a:noFill/>
          </a:ln>
        </p:spPr>
        <p:txBody>
          <a:bodyPr anchor="t" anchorCtr="0">
            <a:spAutoFit/>
          </a:bodyPr>
          <a:p>
            <a:pPr>
              <a:spcBef>
                <a:spcPct val="50000"/>
              </a:spcBef>
            </a:pPr>
            <a:r>
              <a:rPr lang="en-US" altLang="zh-CN" sz="3200">
                <a:solidFill>
                  <a:srgbClr val="000000"/>
                </a:solidFill>
                <a:latin typeface="Times New Roman" panose="02020603050405020304" pitchFamily="18" charset="0"/>
                <a:ea typeface="宋体" panose="02010600030101010101" pitchFamily="2" charset="-122"/>
              </a:rPr>
              <a:t>                                      </a:t>
            </a:r>
            <a:endParaRPr lang="en-US" altLang="zh-CN" sz="3200">
              <a:solidFill>
                <a:srgbClr val="000000"/>
              </a:solidFill>
              <a:latin typeface="Times New Roman" panose="02020603050405020304" pitchFamily="18" charset="0"/>
              <a:ea typeface="宋体" panose="02010600030101010101" pitchFamily="2" charset="-122"/>
            </a:endParaRPr>
          </a:p>
          <a:p>
            <a:pPr>
              <a:lnSpc>
                <a:spcPct val="125000"/>
              </a:lnSpc>
              <a:spcBef>
                <a:spcPct val="50000"/>
              </a:spcBef>
              <a:buFont typeface="Wingdings" panose="05000000000000000000" pitchFamily="2" charset="2"/>
              <a:buChar char="l"/>
            </a:pPr>
            <a:r>
              <a:rPr lang="en-US" altLang="zh-CN" sz="2800">
                <a:solidFill>
                  <a:srgbClr val="000000"/>
                </a:solidFill>
                <a:latin typeface="Calibri" panose="020F0502020204030204" pitchFamily="34" charset="0"/>
                <a:ea typeface="楷体_GB2312" pitchFamily="49" charset="-122"/>
              </a:rPr>
              <a:t>Java</a:t>
            </a:r>
            <a:r>
              <a:rPr lang="zh-CN" altLang="en-US" sz="2800" dirty="0">
                <a:solidFill>
                  <a:srgbClr val="000000"/>
                </a:solidFill>
                <a:latin typeface="Calibri" panose="020F0502020204030204" pitchFamily="34" charset="0"/>
                <a:ea typeface="楷体_GB2312" pitchFamily="49" charset="-122"/>
              </a:rPr>
              <a:t>语言中关系运算的结果是逻辑型，当关系成立时结果为</a:t>
            </a:r>
            <a:r>
              <a:rPr lang="en-US" altLang="zh-CN" sz="2800">
                <a:solidFill>
                  <a:srgbClr val="000000"/>
                </a:solidFill>
                <a:latin typeface="Calibri" panose="020F0502020204030204" pitchFamily="34" charset="0"/>
                <a:ea typeface="楷体_GB2312" pitchFamily="49" charset="-122"/>
              </a:rPr>
              <a:t>true</a:t>
            </a:r>
            <a:r>
              <a:rPr lang="zh-CN" altLang="en-US" sz="2800" dirty="0">
                <a:solidFill>
                  <a:srgbClr val="000000"/>
                </a:solidFill>
                <a:latin typeface="Calibri" panose="020F0502020204030204" pitchFamily="34" charset="0"/>
                <a:ea typeface="楷体_GB2312" pitchFamily="49" charset="-122"/>
              </a:rPr>
              <a:t>，否则为</a:t>
            </a:r>
            <a:r>
              <a:rPr lang="en-US" altLang="zh-CN" sz="2800">
                <a:solidFill>
                  <a:srgbClr val="000000"/>
                </a:solidFill>
                <a:latin typeface="Calibri" panose="020F0502020204030204" pitchFamily="34" charset="0"/>
                <a:ea typeface="楷体_GB2312" pitchFamily="49" charset="-122"/>
              </a:rPr>
              <a:t>false</a:t>
            </a:r>
            <a:r>
              <a:rPr lang="zh-CN" altLang="en-US" sz="2800" dirty="0">
                <a:solidFill>
                  <a:srgbClr val="000000"/>
                </a:solidFill>
                <a:latin typeface="Calibri" panose="020F0502020204030204" pitchFamily="34" charset="0"/>
                <a:ea typeface="楷体_GB2312" pitchFamily="49" charset="-122"/>
              </a:rPr>
              <a:t>。</a:t>
            </a:r>
            <a:endParaRPr lang="en-US" altLang="zh-CN">
              <a:solidFill>
                <a:srgbClr val="000000"/>
              </a:solidFill>
              <a:latin typeface="Calibri" panose="020F0502020204030204" pitchFamily="34" charset="0"/>
              <a:ea typeface="楷体_GB2312" pitchFamily="49" charset="-122"/>
            </a:endParaRPr>
          </a:p>
        </p:txBody>
      </p:sp>
      <p:pic>
        <p:nvPicPr>
          <p:cNvPr id="56323"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6324" name="Text Box 20"/>
          <p:cNvSpPr txBox="1"/>
          <p:nvPr/>
        </p:nvSpPr>
        <p:spPr>
          <a:xfrm>
            <a:off x="1042988" y="276225"/>
            <a:ext cx="5832475" cy="579438"/>
          </a:xfrm>
          <a:prstGeom prst="rect">
            <a:avLst/>
          </a:prstGeom>
          <a:noFill/>
          <a:ln w="9525">
            <a:noFill/>
          </a:ln>
        </p:spPr>
        <p:txBody>
          <a:bodyPr anchor="t" anchorCtr="0">
            <a:spAutoFit/>
          </a:bodyPr>
          <a:p>
            <a:pPr>
              <a:spcBef>
                <a:spcPct val="50000"/>
              </a:spcBef>
            </a:pPr>
            <a:r>
              <a:rPr lang="en-US" altLang="zh-CN" sz="3200" b="1">
                <a:solidFill>
                  <a:srgbClr val="0000FF"/>
                </a:solidFill>
                <a:latin typeface="Calibri" panose="020F0502020204030204" pitchFamily="34" charset="0"/>
                <a:ea typeface="楷体_GB2312" pitchFamily="49" charset="-122"/>
              </a:rPr>
              <a:t>3. </a:t>
            </a:r>
            <a:r>
              <a:rPr lang="zh-CN" altLang="en-US" sz="3200" b="1" dirty="0">
                <a:solidFill>
                  <a:srgbClr val="0000FF"/>
                </a:solidFill>
                <a:latin typeface="Calibri" panose="020F0502020204030204" pitchFamily="34" charset="0"/>
                <a:ea typeface="楷体_GB2312" pitchFamily="49" charset="-122"/>
              </a:rPr>
              <a:t>关系操作符</a:t>
            </a:r>
            <a:endParaRPr lang="en-US" altLang="zh-CN">
              <a:solidFill>
                <a:srgbClr val="000000"/>
              </a:solidFill>
              <a:latin typeface="Calibri" panose="020F0502020204030204" pitchFamily="34" charset="0"/>
              <a:ea typeface="楷体_GB2312" pitchFamily="49" charset="-122"/>
            </a:endParaRPr>
          </a:p>
        </p:txBody>
      </p:sp>
      <p:sp>
        <p:nvSpPr>
          <p:cNvPr id="25607" name="Rectangle 7"/>
          <p:cNvSpPr/>
          <p:nvPr/>
        </p:nvSpPr>
        <p:spPr>
          <a:xfrm>
            <a:off x="2051050" y="1052513"/>
            <a:ext cx="660400" cy="579437"/>
          </a:xfrm>
          <a:prstGeom prst="rect">
            <a:avLst/>
          </a:prstGeom>
          <a:noFill/>
          <a:ln w="9525">
            <a:noFill/>
          </a:ln>
        </p:spPr>
        <p:txBody>
          <a:bodyPr wrap="none" anchor="t" anchorCtr="0">
            <a:spAutoFit/>
          </a:bodyPr>
          <a:p>
            <a:r>
              <a:rPr lang="en-US" altLang="zh-CN" sz="3200">
                <a:solidFill>
                  <a:srgbClr val="000000"/>
                </a:solidFill>
                <a:latin typeface="Arial" panose="020B0604020202020204" pitchFamily="34" charset="0"/>
                <a:ea typeface="宋体" panose="02010600030101010101" pitchFamily="2" charset="-122"/>
              </a:rPr>
              <a:t>==</a:t>
            </a:r>
            <a:endParaRPr lang="zh-CN" altLang="en-US" sz="3200" dirty="0">
              <a:solidFill>
                <a:srgbClr val="000000"/>
              </a:solidFill>
              <a:latin typeface="Arial" panose="020B0604020202020204" pitchFamily="34" charset="0"/>
              <a:ea typeface="宋体" panose="02010600030101010101" pitchFamily="2" charset="-122"/>
            </a:endParaRPr>
          </a:p>
        </p:txBody>
      </p:sp>
      <p:sp>
        <p:nvSpPr>
          <p:cNvPr id="25608" name="Rectangle 8"/>
          <p:cNvSpPr/>
          <p:nvPr/>
        </p:nvSpPr>
        <p:spPr>
          <a:xfrm>
            <a:off x="2916238" y="1052513"/>
            <a:ext cx="534987" cy="579437"/>
          </a:xfrm>
          <a:prstGeom prst="rect">
            <a:avLst/>
          </a:prstGeom>
          <a:noFill/>
          <a:ln w="9525">
            <a:noFill/>
          </a:ln>
        </p:spPr>
        <p:txBody>
          <a:bodyPr wrap="none" anchor="t" anchorCtr="0">
            <a:spAutoFit/>
          </a:bodyPr>
          <a:p>
            <a:r>
              <a:rPr lang="en-US" altLang="zh-CN" sz="3200">
                <a:solidFill>
                  <a:srgbClr val="000000"/>
                </a:solidFill>
                <a:latin typeface="Arial" panose="020B0604020202020204" pitchFamily="34" charset="0"/>
                <a:ea typeface="宋体" panose="02010600030101010101" pitchFamily="2" charset="-122"/>
              </a:rPr>
              <a:t>!=</a:t>
            </a:r>
            <a:endParaRPr lang="zh-CN" altLang="en-US" sz="3200" dirty="0">
              <a:solidFill>
                <a:srgbClr val="000000"/>
              </a:solidFill>
              <a:latin typeface="Arial" panose="020B0604020202020204" pitchFamily="34" charset="0"/>
              <a:ea typeface="宋体" panose="02010600030101010101" pitchFamily="2" charset="-122"/>
            </a:endParaRPr>
          </a:p>
        </p:txBody>
      </p:sp>
      <p:sp>
        <p:nvSpPr>
          <p:cNvPr id="56327" name="Rectangle 9"/>
          <p:cNvSpPr/>
          <p:nvPr/>
        </p:nvSpPr>
        <p:spPr>
          <a:xfrm>
            <a:off x="3563938" y="1052513"/>
            <a:ext cx="660400" cy="579437"/>
          </a:xfrm>
          <a:prstGeom prst="rect">
            <a:avLst/>
          </a:prstGeom>
          <a:noFill/>
          <a:ln w="9525">
            <a:noFill/>
          </a:ln>
        </p:spPr>
        <p:txBody>
          <a:bodyPr wrap="none" anchor="t" anchorCtr="0">
            <a:spAutoFit/>
          </a:bodyPr>
          <a:p>
            <a:r>
              <a:rPr lang="en-US" altLang="zh-CN" sz="3200">
                <a:solidFill>
                  <a:srgbClr val="000000"/>
                </a:solidFill>
                <a:latin typeface="Arial" panose="020B0604020202020204" pitchFamily="34" charset="0"/>
                <a:ea typeface="宋体" panose="02010600030101010101" pitchFamily="2" charset="-122"/>
              </a:rPr>
              <a:t>&gt;=</a:t>
            </a:r>
            <a:endParaRPr lang="en-US" altLang="zh-CN" sz="3200">
              <a:solidFill>
                <a:srgbClr val="000000"/>
              </a:solidFill>
              <a:latin typeface="Arial" panose="020B0604020202020204" pitchFamily="34" charset="0"/>
              <a:ea typeface="宋体" panose="02010600030101010101" pitchFamily="2" charset="-122"/>
            </a:endParaRPr>
          </a:p>
        </p:txBody>
      </p:sp>
      <p:sp>
        <p:nvSpPr>
          <p:cNvPr id="56328" name="Rectangle 10"/>
          <p:cNvSpPr/>
          <p:nvPr/>
        </p:nvSpPr>
        <p:spPr>
          <a:xfrm>
            <a:off x="4356100" y="1052513"/>
            <a:ext cx="660400" cy="579437"/>
          </a:xfrm>
          <a:prstGeom prst="rect">
            <a:avLst/>
          </a:prstGeom>
          <a:noFill/>
          <a:ln w="9525">
            <a:noFill/>
          </a:ln>
        </p:spPr>
        <p:txBody>
          <a:bodyPr wrap="none" anchor="t" anchorCtr="0">
            <a:spAutoFit/>
          </a:bodyPr>
          <a:p>
            <a:r>
              <a:rPr lang="en-US" altLang="zh-CN" sz="3200">
                <a:solidFill>
                  <a:srgbClr val="000000"/>
                </a:solidFill>
                <a:latin typeface="Arial" panose="020B0604020202020204" pitchFamily="34" charset="0"/>
                <a:ea typeface="宋体" panose="02010600030101010101" pitchFamily="2" charset="-122"/>
              </a:rPr>
              <a:t>&lt;=</a:t>
            </a:r>
            <a:endParaRPr lang="zh-CN" altLang="en-US" sz="3200" dirty="0">
              <a:solidFill>
                <a:srgbClr val="000000"/>
              </a:solidFill>
              <a:latin typeface="Arial" panose="020B0604020202020204" pitchFamily="34" charset="0"/>
              <a:ea typeface="宋体" panose="02010600030101010101" pitchFamily="2" charset="-122"/>
            </a:endParaRPr>
          </a:p>
        </p:txBody>
      </p:sp>
      <p:sp>
        <p:nvSpPr>
          <p:cNvPr id="56329" name="Rectangle 11"/>
          <p:cNvSpPr/>
          <p:nvPr/>
        </p:nvSpPr>
        <p:spPr>
          <a:xfrm>
            <a:off x="5219700" y="1052513"/>
            <a:ext cx="422275" cy="579437"/>
          </a:xfrm>
          <a:prstGeom prst="rect">
            <a:avLst/>
          </a:prstGeom>
          <a:noFill/>
          <a:ln w="9525">
            <a:noFill/>
          </a:ln>
        </p:spPr>
        <p:txBody>
          <a:bodyPr wrap="none" anchor="t" anchorCtr="0">
            <a:spAutoFit/>
          </a:bodyPr>
          <a:p>
            <a:r>
              <a:rPr lang="en-US" altLang="zh-CN" sz="3200">
                <a:solidFill>
                  <a:srgbClr val="000000"/>
                </a:solidFill>
                <a:latin typeface="Arial" panose="020B0604020202020204" pitchFamily="34" charset="0"/>
                <a:ea typeface="宋体" panose="02010600030101010101" pitchFamily="2" charset="-122"/>
              </a:rPr>
              <a:t>&gt;</a:t>
            </a:r>
            <a:endParaRPr lang="en-US" altLang="zh-CN" sz="3200">
              <a:solidFill>
                <a:srgbClr val="000000"/>
              </a:solidFill>
              <a:latin typeface="Arial" panose="020B0604020202020204" pitchFamily="34" charset="0"/>
              <a:ea typeface="宋体" panose="02010600030101010101" pitchFamily="2" charset="-122"/>
            </a:endParaRPr>
          </a:p>
        </p:txBody>
      </p:sp>
      <p:sp>
        <p:nvSpPr>
          <p:cNvPr id="56330" name="Rectangle 12"/>
          <p:cNvSpPr/>
          <p:nvPr/>
        </p:nvSpPr>
        <p:spPr>
          <a:xfrm>
            <a:off x="5867400" y="1052513"/>
            <a:ext cx="422275" cy="579437"/>
          </a:xfrm>
          <a:prstGeom prst="rect">
            <a:avLst/>
          </a:prstGeom>
          <a:noFill/>
          <a:ln w="9525">
            <a:noFill/>
          </a:ln>
        </p:spPr>
        <p:txBody>
          <a:bodyPr wrap="none" anchor="t" anchorCtr="0">
            <a:spAutoFit/>
          </a:bodyPr>
          <a:p>
            <a:r>
              <a:rPr lang="en-US" altLang="zh-CN" sz="3200">
                <a:solidFill>
                  <a:srgbClr val="000000"/>
                </a:solidFill>
                <a:latin typeface="Arial" panose="020B0604020202020204" pitchFamily="34" charset="0"/>
                <a:ea typeface="宋体" panose="02010600030101010101" pitchFamily="2" charset="-122"/>
              </a:rPr>
              <a:t>&lt;</a:t>
            </a:r>
            <a:endParaRPr lang="en-US" altLang="zh-CN" sz="3200">
              <a:solidFill>
                <a:srgbClr val="000000"/>
              </a:solidFill>
              <a:latin typeface="Arial" panose="020B0604020202020204" pitchFamily="34" charset="0"/>
              <a:ea typeface="宋体" panose="02010600030101010101" pitchFamily="2" charset="-122"/>
            </a:endParaRPr>
          </a:p>
        </p:txBody>
      </p:sp>
      <p:sp>
        <p:nvSpPr>
          <p:cNvPr id="56331" name="Rectangle 13"/>
          <p:cNvSpPr/>
          <p:nvPr/>
        </p:nvSpPr>
        <p:spPr>
          <a:xfrm>
            <a:off x="2339975" y="3141663"/>
            <a:ext cx="4572000" cy="1187450"/>
          </a:xfrm>
          <a:prstGeom prst="rect">
            <a:avLst/>
          </a:prstGeom>
          <a:noFill/>
          <a:ln w="9525">
            <a:noFill/>
          </a:ln>
        </p:spPr>
        <p:txBody>
          <a:bodyPr anchor="t" anchorCtr="0">
            <a:spAutoFit/>
          </a:bodyPr>
          <a:p>
            <a:r>
              <a:rPr lang="en-US" altLang="zh-CN" sz="2400" dirty="0" err="1">
                <a:solidFill>
                  <a:srgbClr val="7030A0"/>
                </a:solidFill>
                <a:latin typeface="Calibri" panose="020F0502020204030204" pitchFamily="34" charset="0"/>
                <a:ea typeface="楷体" panose="02010609060101010101" pitchFamily="49" charset="-122"/>
              </a:rPr>
              <a:t>int</a:t>
            </a:r>
            <a:r>
              <a:rPr lang="en-US" altLang="zh-CN" sz="2400">
                <a:solidFill>
                  <a:srgbClr val="000000"/>
                </a:solidFill>
                <a:latin typeface="Arial" panose="020B0604020202020204" pitchFamily="34" charset="0"/>
                <a:ea typeface="宋体" panose="02010600030101010101" pitchFamily="2" charset="-122"/>
              </a:rPr>
              <a:t> </a:t>
            </a:r>
            <a:r>
              <a:rPr lang="en-US" altLang="zh-CN" sz="2400">
                <a:solidFill>
                  <a:srgbClr val="000000"/>
                </a:solidFill>
                <a:latin typeface="Calibri" panose="020F0502020204030204" pitchFamily="34" charset="0"/>
                <a:ea typeface="楷体" panose="02010609060101010101" pitchFamily="49" charset="-122"/>
              </a:rPr>
              <a:t>a = 1</a:t>
            </a:r>
            <a:r>
              <a:rPr lang="zh-CN" altLang="en-US" sz="2400" dirty="0">
                <a:solidFill>
                  <a:srgbClr val="000000"/>
                </a:solidFill>
                <a:latin typeface="Calibri" panose="020F0502020204030204" pitchFamily="34" charset="0"/>
                <a:ea typeface="楷体" panose="02010609060101010101" pitchFamily="49" charset="-122"/>
              </a:rPr>
              <a:t>；</a:t>
            </a:r>
            <a:endParaRPr lang="zh-CN" altLang="en-US" sz="2400" dirty="0">
              <a:solidFill>
                <a:srgbClr val="000000"/>
              </a:solidFill>
              <a:latin typeface="Calibri" panose="020F0502020204030204" pitchFamily="34" charset="0"/>
              <a:ea typeface="楷体" panose="02010609060101010101" pitchFamily="49" charset="-122"/>
            </a:endParaRPr>
          </a:p>
          <a:p>
            <a:r>
              <a:rPr lang="en-US" altLang="zh-CN" sz="2400" dirty="0" err="1">
                <a:solidFill>
                  <a:srgbClr val="7030A0"/>
                </a:solidFill>
                <a:latin typeface="Calibri" panose="020F0502020204030204" pitchFamily="34" charset="0"/>
                <a:ea typeface="楷体" panose="02010609060101010101" pitchFamily="49" charset="-122"/>
              </a:rPr>
              <a:t>int</a:t>
            </a:r>
            <a:r>
              <a:rPr lang="en-US" altLang="zh-CN" sz="2400">
                <a:solidFill>
                  <a:srgbClr val="000000"/>
                </a:solidFill>
                <a:latin typeface="Arial" panose="020B0604020202020204" pitchFamily="34" charset="0"/>
                <a:ea typeface="宋体" panose="02010600030101010101" pitchFamily="2" charset="-122"/>
              </a:rPr>
              <a:t> </a:t>
            </a:r>
            <a:r>
              <a:rPr lang="en-US" altLang="zh-CN" sz="2400">
                <a:solidFill>
                  <a:srgbClr val="000000"/>
                </a:solidFill>
                <a:latin typeface="Calibri" panose="020F0502020204030204" pitchFamily="34" charset="0"/>
                <a:ea typeface="楷体" panose="02010609060101010101" pitchFamily="49" charset="-122"/>
              </a:rPr>
              <a:t>b = 2;</a:t>
            </a:r>
            <a:endParaRPr lang="en-US" altLang="zh-CN" sz="2400">
              <a:solidFill>
                <a:srgbClr val="000000"/>
              </a:solidFill>
              <a:latin typeface="Calibri" panose="020F0502020204030204" pitchFamily="34" charset="0"/>
              <a:ea typeface="楷体" panose="02010609060101010101" pitchFamily="49" charset="-122"/>
            </a:endParaRPr>
          </a:p>
          <a:p>
            <a:r>
              <a:rPr lang="en-US" altLang="zh-CN" sz="2400">
                <a:solidFill>
                  <a:srgbClr val="000000"/>
                </a:solidFill>
                <a:latin typeface="Calibri" panose="020F0502020204030204" pitchFamily="34" charset="0"/>
                <a:ea typeface="楷体" panose="02010609060101010101" pitchFamily="49" charset="-122"/>
              </a:rPr>
              <a:t>a == b ;    </a:t>
            </a:r>
            <a:r>
              <a:rPr lang="en-US" altLang="zh-CN" sz="2400">
                <a:latin typeface="Calibri" panose="020F0502020204030204" pitchFamily="34" charset="0"/>
                <a:ea typeface="楷体" panose="02010609060101010101" pitchFamily="49" charset="-122"/>
              </a:rPr>
              <a:t>//false</a:t>
            </a:r>
            <a:endParaRPr lang="en-US" altLang="zh-CN" sz="2400">
              <a:latin typeface="Calibri" panose="020F0502020204030204" pitchFamily="34" charset="0"/>
              <a:ea typeface="楷体" panose="02010609060101010101" pitchFamily="49" charset="-122"/>
            </a:endParaRPr>
          </a:p>
        </p:txBody>
      </p:sp>
      <p:sp>
        <p:nvSpPr>
          <p:cNvPr id="56332" name="文本框 2"/>
          <p:cNvSpPr txBox="1"/>
          <p:nvPr/>
        </p:nvSpPr>
        <p:spPr>
          <a:xfrm>
            <a:off x="1116013" y="4724400"/>
            <a:ext cx="7050087" cy="1006475"/>
          </a:xfrm>
          <a:prstGeom prst="rect">
            <a:avLst/>
          </a:prstGeom>
          <a:noFill/>
          <a:ln w="9525">
            <a:noFill/>
          </a:ln>
        </p:spPr>
        <p:txBody>
          <a:bodyPr wrap="square" anchor="t" anchorCtr="0">
            <a:spAutoFit/>
          </a:bodyPr>
          <a:p>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若想对比两个对象的实际内容是否相同，又该如何操作呢？此时，必须使用所有对象都适用的特殊方法</a:t>
            </a:r>
            <a:r>
              <a:rPr lang="en-US" altLang="zh-CN" sz="2000" dirty="0">
                <a:solidFill>
                  <a:srgbClr val="000000"/>
                </a:solidFill>
                <a:latin typeface="楷体" panose="02010609060101010101" pitchFamily="49" charset="-122"/>
                <a:ea typeface="楷体" panose="02010609060101010101" pitchFamily="49" charset="-122"/>
                <a:sym typeface="Arial" panose="020B0604020202020204" pitchFamily="34" charset="0"/>
              </a:rPr>
              <a:t>equals()</a:t>
            </a: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。但这个方法不适用于“基本类型”，那些类型直接使用</a:t>
            </a:r>
            <a:r>
              <a:rPr lang="en-US" altLang="zh-CN" sz="2000" dirty="0">
                <a:solidFill>
                  <a:srgbClr val="000000"/>
                </a:solidFill>
                <a:latin typeface="楷体" panose="02010609060101010101" pitchFamily="49" charset="-122"/>
                <a:ea typeface="楷体" panose="02010609060101010101" pitchFamily="49" charset="-122"/>
                <a:sym typeface="Arial" panose="020B0604020202020204" pitchFamily="34" charset="0"/>
              </a:rPr>
              <a:t>==</a:t>
            </a: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和</a:t>
            </a:r>
            <a:r>
              <a:rPr lang="en-US" altLang="zh-CN" sz="2000" dirty="0">
                <a:solidFill>
                  <a:srgbClr val="000000"/>
                </a:solidFill>
                <a:latin typeface="楷体" panose="02010609060101010101" pitchFamily="49" charset="-122"/>
                <a:ea typeface="楷体" panose="02010609060101010101" pitchFamily="49" charset="-122"/>
                <a:sym typeface="Arial" panose="020B0604020202020204" pitchFamily="34" charset="0"/>
              </a:rPr>
              <a:t>!=</a:t>
            </a: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即可</a:t>
            </a:r>
            <a:endParaRPr lang="zh-CN" altLang="en-US" sz="2000">
              <a:latin typeface="楷体" panose="02010609060101010101" pitchFamily="49" charset="-122"/>
              <a:ea typeface="楷体" panose="02010609060101010101" pitchFamily="49"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25607"/>
                                        </p:tgtEl>
                                        <p:attrNameLst>
                                          <p:attrName>style.color</p:attrName>
                                        </p:attrNameLst>
                                      </p:cBhvr>
                                      <p:to>
                                        <a:srgbClr val="FF0000"/>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500" fill="hold"/>
                                        <p:tgtEl>
                                          <p:spTgt spid="25608"/>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7" grpId="0"/>
      <p:bldP spid="2560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a:latin typeface="Arial" panose="020B0604020202020204" pitchFamily="34" charset="0"/>
              </a:rPr>
            </a:fld>
            <a:endParaRPr lang="en-US" altLang="zh-CN" sz="1400">
              <a:latin typeface="Arial" panose="020B0604020202020204" pitchFamily="34" charset="0"/>
            </a:endParaRPr>
          </a:p>
        </p:txBody>
      </p:sp>
      <p:sp>
        <p:nvSpPr>
          <p:cNvPr id="7172" name="Text Box 4"/>
          <p:cNvSpPr txBox="1">
            <a:spLocks noChangeArrowheads="1"/>
          </p:cNvSpPr>
          <p:nvPr/>
        </p:nvSpPr>
        <p:spPr bwMode="auto">
          <a:xfrm>
            <a:off x="1116013" y="188913"/>
            <a:ext cx="7500938" cy="701675"/>
          </a:xfrm>
          <a:prstGeom prst="rect">
            <a:avLst/>
          </a:prstGeom>
          <a:noFill/>
          <a:ln w="9525">
            <a:noFill/>
            <a:miter lim="800000"/>
          </a:ln>
          <a:effectLst/>
        </p:spPr>
        <p:txBody>
          <a:bodyPr>
            <a:spAutoFit/>
          </a:bodyPr>
          <a:p>
            <a:pPr algn="just">
              <a:spcBef>
                <a:spcPct val="50000"/>
              </a:spcBef>
            </a:pPr>
            <a:r>
              <a:rPr lang="en-US" altLang="zh-CN" sz="4000" b="1" noProof="1">
                <a:solidFill>
                  <a:schemeClr val="hlink"/>
                </a:solidFill>
                <a:effectLst>
                  <a:outerShdw blurRad="38100" dist="38100" dir="2700000">
                    <a:srgbClr val="000000"/>
                  </a:outerShdw>
                </a:effectLst>
                <a:latin typeface="Calibri" panose="020F0502020204030204" pitchFamily="34" charset="0"/>
                <a:ea typeface="宋体" panose="02010600030101010101" pitchFamily="2" charset="-122"/>
                <a:cs typeface="+mn-cs"/>
              </a:rPr>
              <a:t>2.1</a:t>
            </a:r>
            <a:r>
              <a:rPr lang="zh-CN" altLang="en-US" sz="4000" b="1" noProof="1" dirty="0">
                <a:solidFill>
                  <a:schemeClr val="hlink"/>
                </a:solidFill>
                <a:effectLst>
                  <a:outerShdw blurRad="38100" dist="38100" dir="2700000">
                    <a:srgbClr val="000000"/>
                  </a:outerShdw>
                </a:effectLst>
                <a:latin typeface="Times New Roman" panose="02020603050405020304" pitchFamily="18" charset="0"/>
                <a:ea typeface="宋体" panose="02010600030101010101" pitchFamily="2" charset="-122"/>
                <a:cs typeface="+mn-cs"/>
              </a:rPr>
              <a:t>　</a:t>
            </a:r>
            <a:r>
              <a:rPr lang="zh-CN" altLang="en-US" sz="4000" b="1" noProof="1" dirty="0">
                <a:solidFill>
                  <a:schemeClr val="hlink"/>
                </a:solidFill>
                <a:effectLst>
                  <a:outerShdw blurRad="38100" dist="38100" dir="2700000">
                    <a:srgbClr val="000000"/>
                  </a:outerShdw>
                </a:effectLst>
                <a:latin typeface="楷体_GB2312" pitchFamily="49" charset="-122"/>
                <a:ea typeface="楷体_GB2312" pitchFamily="49" charset="-122"/>
                <a:cs typeface="+mn-cs"/>
              </a:rPr>
              <a:t>标识符、关键字和数据类型</a:t>
            </a:r>
            <a:endParaRPr lang="zh-CN" altLang="en-US" sz="4000" b="1" noProof="1" dirty="0">
              <a:solidFill>
                <a:schemeClr val="hlink"/>
              </a:solidFill>
              <a:effectLst>
                <a:outerShdw blurRad="38100" dist="38100" dir="2700000">
                  <a:srgbClr val="000000"/>
                </a:outerShdw>
              </a:effectLst>
              <a:latin typeface="楷体_GB2312" pitchFamily="49" charset="-122"/>
              <a:ea typeface="楷体_GB2312" pitchFamily="49" charset="-122"/>
            </a:endParaRPr>
          </a:p>
        </p:txBody>
      </p:sp>
      <p:sp>
        <p:nvSpPr>
          <p:cNvPr id="10243" name="Text Box 5"/>
          <p:cNvSpPr txBox="1"/>
          <p:nvPr/>
        </p:nvSpPr>
        <p:spPr>
          <a:xfrm>
            <a:off x="1643063" y="1857375"/>
            <a:ext cx="6858000" cy="519113"/>
          </a:xfrm>
          <a:prstGeom prst="rect">
            <a:avLst/>
          </a:prstGeom>
          <a:noFill/>
          <a:ln w="9525">
            <a:noFill/>
          </a:ln>
        </p:spPr>
        <p:txBody>
          <a:bodyPr anchor="t" anchorCtr="0">
            <a:spAutoFit/>
          </a:bodyPr>
          <a:p>
            <a:pPr>
              <a:spcBef>
                <a:spcPct val="50000"/>
              </a:spcBef>
            </a:pPr>
            <a:endParaRPr lang="zh-CN" altLang="en-US" sz="2800" dirty="0">
              <a:solidFill>
                <a:srgbClr val="000000"/>
              </a:solidFill>
              <a:latin typeface="楷体_GB2312" pitchFamily="49" charset="-122"/>
              <a:ea typeface="楷体_GB2312" pitchFamily="49" charset="-122"/>
            </a:endParaRPr>
          </a:p>
        </p:txBody>
      </p:sp>
      <p:pic>
        <p:nvPicPr>
          <p:cNvPr id="10244"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10245" name="Text Box 4"/>
          <p:cNvSpPr txBox="1"/>
          <p:nvPr/>
        </p:nvSpPr>
        <p:spPr>
          <a:xfrm>
            <a:off x="971550" y="1052513"/>
            <a:ext cx="7993063" cy="2984500"/>
          </a:xfrm>
          <a:prstGeom prst="rect">
            <a:avLst/>
          </a:prstGeom>
          <a:noFill/>
          <a:ln w="9525">
            <a:noFill/>
          </a:ln>
        </p:spPr>
        <p:txBody>
          <a:bodyPr anchor="t" anchorCtr="0">
            <a:spAutoFit/>
          </a:bodyPr>
          <a:p>
            <a:pPr>
              <a:spcBef>
                <a:spcPct val="50000"/>
              </a:spcBef>
            </a:pPr>
            <a:r>
              <a:rPr lang="en-US" altLang="zh-CN" sz="3200" b="1">
                <a:solidFill>
                  <a:srgbClr val="0000FF"/>
                </a:solidFill>
                <a:latin typeface="Calibri" panose="020F0502020204030204" pitchFamily="34" charset="0"/>
                <a:ea typeface="楷体_GB2312" pitchFamily="49" charset="-122"/>
              </a:rPr>
              <a:t>1.</a:t>
            </a:r>
            <a:r>
              <a:rPr lang="zh-CN" altLang="en-US" sz="3200" b="1" dirty="0">
                <a:solidFill>
                  <a:srgbClr val="0000FF"/>
                </a:solidFill>
                <a:latin typeface="Calibri" panose="020F0502020204030204" pitchFamily="34" charset="0"/>
                <a:ea typeface="楷体_GB2312" pitchFamily="49" charset="-122"/>
              </a:rPr>
              <a:t> 标识符</a:t>
            </a:r>
            <a:r>
              <a:rPr lang="zh-CN" altLang="en-US" sz="3200" b="1" dirty="0">
                <a:solidFill>
                  <a:srgbClr val="0000FF"/>
                </a:solidFill>
                <a:latin typeface="Times New Roman" panose="02020603050405020304" pitchFamily="18" charset="0"/>
                <a:ea typeface="宋体" panose="02010600030101010101" pitchFamily="2" charset="-122"/>
                <a:sym typeface="Arial" panose="020B0604020202020204" pitchFamily="34" charset="0"/>
              </a:rPr>
              <a:t>和字符集</a:t>
            </a:r>
            <a:r>
              <a:rPr lang="en-US" altLang="zh-CN" sz="3200" b="1" dirty="0">
                <a:solidFill>
                  <a:srgbClr val="0000FF"/>
                </a:solidFill>
                <a:latin typeface="Times New Roman" panose="02020603050405020304" pitchFamily="18" charset="0"/>
                <a:ea typeface="宋体" panose="02010600030101010101" pitchFamily="2" charset="-122"/>
                <a:sym typeface="Arial" panose="020B0604020202020204" pitchFamily="34" charset="0"/>
              </a:rPr>
              <a:t>(</a:t>
            </a:r>
            <a:r>
              <a:rPr kumimoji="1" lang="en-US" altLang="zh-CN" sz="2800" b="1" dirty="0">
                <a:solidFill>
                  <a:srgbClr val="0000FF"/>
                </a:solidFill>
                <a:latin typeface="Times New Roman" panose="02020603050405020304" pitchFamily="18" charset="0"/>
                <a:cs typeface="Times New Roman" panose="02020603050405020304" pitchFamily="18" charset="0"/>
                <a:sym typeface="+mn-ea"/>
              </a:rPr>
              <a:t>Identifier </a:t>
            </a:r>
            <a:r>
              <a:rPr kumimoji="1" lang="en-US" altLang="zh-CN" sz="2800" b="1" dirty="0">
                <a:solidFill>
                  <a:srgbClr val="0000FF"/>
                </a:solidFill>
                <a:latin typeface="Times New Roman" panose="02020603050405020304" pitchFamily="18" charset="0"/>
                <a:cs typeface="Times New Roman" panose="02020603050405020304" pitchFamily="18" charset="0"/>
                <a:sym typeface="+mn-ea"/>
              </a:rPr>
              <a:t>and </a:t>
            </a:r>
            <a:r>
              <a:rPr kumimoji="1" lang="en-US" altLang="zh-CN" sz="2800" b="1" dirty="0">
                <a:solidFill>
                  <a:srgbClr val="0000FF"/>
                </a:solidFill>
                <a:latin typeface="Times New Roman" panose="02020603050405020304" pitchFamily="18" charset="0"/>
                <a:cs typeface="Times New Roman" panose="02020603050405020304" pitchFamily="18" charset="0"/>
                <a:sym typeface="+mn-ea"/>
              </a:rPr>
              <a:t>Character set</a:t>
            </a:r>
            <a:r>
              <a:rPr lang="en-US" altLang="zh-CN" sz="3200" b="1" dirty="0">
                <a:solidFill>
                  <a:srgbClr val="0000FF"/>
                </a:solidFill>
                <a:latin typeface="Times New Roman" panose="02020603050405020304" pitchFamily="18" charset="0"/>
                <a:ea typeface="宋体" panose="02010600030101010101" pitchFamily="2" charset="-122"/>
                <a:sym typeface="Arial" panose="020B0604020202020204" pitchFamily="34" charset="0"/>
              </a:rPr>
              <a:t>)</a:t>
            </a:r>
            <a:endParaRPr lang="en-US" altLang="zh-CN" sz="3200" b="1">
              <a:solidFill>
                <a:srgbClr val="0000FF"/>
              </a:solidFill>
              <a:latin typeface="Calibri" panose="020F0502020204030204" pitchFamily="34" charset="0"/>
              <a:ea typeface="楷体_GB2312" pitchFamily="49" charset="-122"/>
            </a:endParaRPr>
          </a:p>
          <a:p>
            <a:pPr>
              <a:lnSpc>
                <a:spcPct val="150000"/>
              </a:lnSpc>
              <a:spcBef>
                <a:spcPct val="25000"/>
              </a:spcBef>
              <a:buChar char="•"/>
            </a:pPr>
            <a:r>
              <a:rPr lang="en-US" altLang="zh-CN" sz="2400">
                <a:solidFill>
                  <a:srgbClr val="000000"/>
                </a:solidFill>
                <a:latin typeface="Calibri" panose="020F0502020204030204" pitchFamily="34" charset="0"/>
                <a:ea typeface="楷体_GB2312" pitchFamily="49" charset="-122"/>
              </a:rPr>
              <a:t>Java</a:t>
            </a:r>
            <a:r>
              <a:rPr lang="zh-CN" altLang="en-US" sz="2400" dirty="0">
                <a:solidFill>
                  <a:srgbClr val="000000"/>
                </a:solidFill>
                <a:latin typeface="Calibri" panose="020F0502020204030204" pitchFamily="34" charset="0"/>
                <a:ea typeface="楷体_GB2312" pitchFamily="49" charset="-122"/>
              </a:rPr>
              <a:t>对包、类、方法、参数和变量等要素命名时使用的字符串序列。</a:t>
            </a:r>
            <a:endParaRPr lang="zh-CN" altLang="en-US" sz="2400" dirty="0">
              <a:solidFill>
                <a:srgbClr val="000000"/>
              </a:solidFill>
              <a:latin typeface="Calibri" panose="020F0502020204030204" pitchFamily="34" charset="0"/>
              <a:ea typeface="楷体_GB2312" pitchFamily="49" charset="-122"/>
            </a:endParaRPr>
          </a:p>
          <a:p>
            <a:pPr>
              <a:lnSpc>
                <a:spcPct val="150000"/>
              </a:lnSpc>
              <a:spcBef>
                <a:spcPct val="25000"/>
              </a:spcBef>
              <a:buChar char="•"/>
            </a:pPr>
            <a:r>
              <a:rPr lang="en-US" altLang="zh-CN" sz="2400">
                <a:solidFill>
                  <a:srgbClr val="000000"/>
                </a:solidFill>
                <a:latin typeface="Calibri" panose="020F0502020204030204" pitchFamily="34" charset="0"/>
                <a:ea typeface="楷体_GB2312" pitchFamily="49" charset="-122"/>
              </a:rPr>
              <a:t>Java</a:t>
            </a:r>
            <a:r>
              <a:rPr lang="zh-CN" altLang="en-US" sz="2400" dirty="0">
                <a:solidFill>
                  <a:srgbClr val="000000"/>
                </a:solidFill>
                <a:latin typeface="Calibri" panose="020F0502020204030204" pitchFamily="34" charset="0"/>
                <a:ea typeface="楷体_GB2312" pitchFamily="49" charset="-122"/>
              </a:rPr>
              <a:t>语言的</a:t>
            </a:r>
            <a:r>
              <a:rPr lang="zh-CN" altLang="en-US" sz="2400" b="1" dirty="0">
                <a:solidFill>
                  <a:srgbClr val="0000FF"/>
                </a:solidFill>
                <a:latin typeface="Calibri" panose="020F0502020204030204" pitchFamily="34" charset="0"/>
                <a:ea typeface="楷体_GB2312" pitchFamily="49" charset="-122"/>
              </a:rPr>
              <a:t>标识符</a:t>
            </a:r>
            <a:r>
              <a:rPr lang="zh-CN" altLang="en-US" sz="2400" dirty="0">
                <a:solidFill>
                  <a:srgbClr val="000000"/>
                </a:solidFill>
                <a:latin typeface="Calibri" panose="020F0502020204030204" pitchFamily="34" charset="0"/>
                <a:ea typeface="楷体_GB2312" pitchFamily="49" charset="-122"/>
              </a:rPr>
              <a:t>是以字母、下划线或</a:t>
            </a:r>
            <a:r>
              <a:rPr lang="en-US" altLang="zh-CN" sz="2400">
                <a:solidFill>
                  <a:srgbClr val="000000"/>
                </a:solidFill>
                <a:latin typeface="Calibri" panose="020F0502020204030204" pitchFamily="34" charset="0"/>
                <a:ea typeface="楷体_GB2312" pitchFamily="49" charset="-122"/>
              </a:rPr>
              <a:t>$</a:t>
            </a:r>
            <a:r>
              <a:rPr lang="zh-CN" altLang="en-US" sz="2400" dirty="0">
                <a:solidFill>
                  <a:srgbClr val="000000"/>
                </a:solidFill>
                <a:latin typeface="Calibri" panose="020F0502020204030204" pitchFamily="34" charset="0"/>
                <a:ea typeface="楷体_GB2312" pitchFamily="49" charset="-122"/>
              </a:rPr>
              <a:t>符号开头的后面含有字母、下划线、</a:t>
            </a:r>
            <a:r>
              <a:rPr lang="en-US" altLang="zh-CN" sz="2400">
                <a:solidFill>
                  <a:srgbClr val="000000"/>
                </a:solidFill>
                <a:latin typeface="Calibri" panose="020F0502020204030204" pitchFamily="34" charset="0"/>
                <a:ea typeface="楷体_GB2312" pitchFamily="49" charset="-122"/>
              </a:rPr>
              <a:t>$</a:t>
            </a:r>
            <a:r>
              <a:rPr lang="zh-CN" altLang="en-US" sz="2400" dirty="0">
                <a:solidFill>
                  <a:srgbClr val="000000"/>
                </a:solidFill>
                <a:latin typeface="Calibri" panose="020F0502020204030204" pitchFamily="34" charset="0"/>
                <a:ea typeface="楷体_GB2312" pitchFamily="49" charset="-122"/>
              </a:rPr>
              <a:t>符号和数字的字符串。</a:t>
            </a:r>
            <a:endParaRPr lang="en-US" altLang="zh-CN" sz="2400">
              <a:solidFill>
                <a:srgbClr val="000000"/>
              </a:solidFill>
              <a:latin typeface="Calibri" panose="020F0502020204030204" pitchFamily="34" charset="0"/>
              <a:ea typeface="楷体_GB2312" pitchFamily="49" charset="-122"/>
            </a:endParaRPr>
          </a:p>
        </p:txBody>
      </p:sp>
      <p:sp>
        <p:nvSpPr>
          <p:cNvPr id="10246" name="TextBox 6"/>
          <p:cNvSpPr txBox="1"/>
          <p:nvPr/>
        </p:nvSpPr>
        <p:spPr>
          <a:xfrm>
            <a:off x="1692275" y="4292600"/>
            <a:ext cx="1152525" cy="368300"/>
          </a:xfrm>
          <a:prstGeom prst="rect">
            <a:avLst/>
          </a:prstGeom>
          <a:noFill/>
          <a:ln w="9525">
            <a:noFill/>
          </a:ln>
        </p:spPr>
        <p:txBody>
          <a:bodyPr anchor="t" anchorCtr="0">
            <a:spAutoFit/>
          </a:bodyPr>
          <a:p>
            <a:r>
              <a:rPr lang="en-US" altLang="zh-CN" err="1">
                <a:latin typeface="Calibri" panose="020F0502020204030204" pitchFamily="34" charset="0"/>
                <a:ea typeface="宋体" panose="02010600030101010101" pitchFamily="2" charset="-122"/>
              </a:rPr>
              <a:t>elcome</a:t>
            </a:r>
            <a:endParaRPr lang="zh-CN" altLang="en-US" dirty="0">
              <a:latin typeface="Calibri" panose="020F0502020204030204" pitchFamily="34" charset="0"/>
              <a:ea typeface="宋体" panose="02010600030101010101" pitchFamily="2" charset="-122"/>
            </a:endParaRPr>
          </a:p>
        </p:txBody>
      </p:sp>
      <p:sp>
        <p:nvSpPr>
          <p:cNvPr id="8" name="TextBox 7"/>
          <p:cNvSpPr txBox="1"/>
          <p:nvPr/>
        </p:nvSpPr>
        <p:spPr>
          <a:xfrm>
            <a:off x="1476375" y="4292600"/>
            <a:ext cx="431800" cy="368300"/>
          </a:xfrm>
          <a:prstGeom prst="rect">
            <a:avLst/>
          </a:prstGeom>
          <a:noFill/>
          <a:ln w="9525">
            <a:noFill/>
          </a:ln>
        </p:spPr>
        <p:txBody>
          <a:bodyPr anchor="t" anchorCtr="0">
            <a:spAutoFit/>
          </a:bodyPr>
          <a:p>
            <a:r>
              <a:rPr lang="en-US" altLang="zh-CN">
                <a:latin typeface="Calibri" panose="020F0502020204030204" pitchFamily="34" charset="0"/>
                <a:ea typeface="宋体" panose="02010600030101010101" pitchFamily="2" charset="-122"/>
              </a:rPr>
              <a:t>W</a:t>
            </a:r>
            <a:endParaRPr lang="zh-CN" altLang="en-US" dirty="0">
              <a:latin typeface="Calibri" panose="020F0502020204030204" pitchFamily="34" charset="0"/>
              <a:ea typeface="宋体" panose="02010600030101010101" pitchFamily="2" charset="-122"/>
            </a:endParaRPr>
          </a:p>
        </p:txBody>
      </p:sp>
      <p:sp>
        <p:nvSpPr>
          <p:cNvPr id="9" name="TextBox 8"/>
          <p:cNvSpPr txBox="1"/>
          <p:nvPr/>
        </p:nvSpPr>
        <p:spPr>
          <a:xfrm>
            <a:off x="2413000" y="4292600"/>
            <a:ext cx="1008063" cy="368300"/>
          </a:xfrm>
          <a:prstGeom prst="rect">
            <a:avLst/>
          </a:prstGeom>
          <a:noFill/>
          <a:ln w="9525">
            <a:noFill/>
          </a:ln>
        </p:spPr>
        <p:txBody>
          <a:bodyPr anchor="t" anchorCtr="0">
            <a:spAutoFit/>
          </a:bodyPr>
          <a:p>
            <a:r>
              <a:rPr lang="en-US" altLang="zh-CN">
                <a:latin typeface="Calibri" panose="020F0502020204030204" pitchFamily="34" charset="0"/>
                <a:ea typeface="宋体" panose="02010600030101010101" pitchFamily="2" charset="-122"/>
              </a:rPr>
              <a:t>_Java</a:t>
            </a:r>
            <a:endParaRPr lang="zh-CN" altLang="en-US" dirty="0">
              <a:latin typeface="Calibri" panose="020F0502020204030204" pitchFamily="34" charset="0"/>
              <a:ea typeface="宋体" panose="02010600030101010101" pitchFamily="2" charset="-122"/>
            </a:endParaRPr>
          </a:p>
        </p:txBody>
      </p:sp>
      <p:sp>
        <p:nvSpPr>
          <p:cNvPr id="10" name="矩形 9"/>
          <p:cNvSpPr/>
          <p:nvPr/>
        </p:nvSpPr>
        <p:spPr>
          <a:xfrm>
            <a:off x="2916238" y="4292600"/>
            <a:ext cx="647700" cy="366713"/>
          </a:xfrm>
          <a:prstGeom prst="rect">
            <a:avLst/>
          </a:prstGeom>
          <a:noFill/>
          <a:ln w="9525">
            <a:noFill/>
          </a:ln>
        </p:spPr>
        <p:txBody>
          <a:bodyPr wrap="none" anchor="t" anchorCtr="0">
            <a:spAutoFit/>
          </a:bodyPr>
          <a:p>
            <a:r>
              <a:rPr lang="en-US" altLang="zh-CN">
                <a:latin typeface="Calibri" panose="020F0502020204030204" pitchFamily="34" charset="0"/>
                <a:ea typeface="宋体" panose="02010600030101010101" pitchFamily="2" charset="-122"/>
              </a:rPr>
              <a:t>$200</a:t>
            </a:r>
            <a:endParaRPr lang="zh-CN" altLang="en-US" dirty="0">
              <a:latin typeface="Calibri" panose="020F0502020204030204" pitchFamily="34" charset="0"/>
              <a:ea typeface="宋体" panose="02010600030101010101" pitchFamily="2" charset="-122"/>
            </a:endParaRPr>
          </a:p>
        </p:txBody>
      </p:sp>
      <p:grpSp>
        <p:nvGrpSpPr>
          <p:cNvPr id="2" name="组合 15"/>
          <p:cNvGrpSpPr/>
          <p:nvPr/>
        </p:nvGrpSpPr>
        <p:grpSpPr>
          <a:xfrm>
            <a:off x="1116013" y="5013325"/>
            <a:ext cx="3168650" cy="438150"/>
            <a:chOff x="1403648" y="3933056"/>
            <a:chExt cx="3168352" cy="438165"/>
          </a:xfrm>
        </p:grpSpPr>
        <p:cxnSp>
          <p:nvCxnSpPr>
            <p:cNvPr id="14" name="直接箭头连接符 13"/>
            <p:cNvCxnSpPr/>
            <p:nvPr/>
          </p:nvCxnSpPr>
          <p:spPr>
            <a:xfrm>
              <a:off x="1403648" y="3933056"/>
              <a:ext cx="3168352" cy="0"/>
            </a:xfrm>
            <a:prstGeom prst="straightConnector1">
              <a:avLst/>
            </a:prstGeom>
            <a:ln>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10252" name="TextBox 14"/>
            <p:cNvSpPr txBox="1"/>
            <p:nvPr/>
          </p:nvSpPr>
          <p:spPr>
            <a:xfrm>
              <a:off x="1763977" y="4004496"/>
              <a:ext cx="2520713" cy="366725"/>
            </a:xfrm>
            <a:prstGeom prst="rect">
              <a:avLst/>
            </a:prstGeom>
            <a:noFill/>
            <a:ln w="9525">
              <a:noFill/>
            </a:ln>
          </p:spPr>
          <p:txBody>
            <a:bodyPr anchor="t" anchorCtr="0">
              <a:spAutoFit/>
            </a:bodyPr>
            <a:p>
              <a:r>
                <a:rPr lang="zh-CN" altLang="en-US" dirty="0">
                  <a:solidFill>
                    <a:srgbClr val="7030A0"/>
                  </a:solidFill>
                  <a:latin typeface="楷体_GB2312" pitchFamily="49" charset="-122"/>
                  <a:ea typeface="楷体_GB2312" pitchFamily="49" charset="-122"/>
                </a:rPr>
                <a:t>长度不超过</a:t>
              </a:r>
              <a:r>
                <a:rPr lang="en-US" altLang="zh-CN">
                  <a:solidFill>
                    <a:srgbClr val="7030A0"/>
                  </a:solidFill>
                  <a:latin typeface="楷体_GB2312" pitchFamily="49" charset="-122"/>
                  <a:ea typeface="楷体_GB2312" pitchFamily="49" charset="-122"/>
                </a:rPr>
                <a:t>255</a:t>
              </a:r>
              <a:r>
                <a:rPr lang="zh-CN" altLang="en-US" dirty="0">
                  <a:solidFill>
                    <a:srgbClr val="7030A0"/>
                  </a:solidFill>
                  <a:latin typeface="楷体_GB2312" pitchFamily="49" charset="-122"/>
                  <a:ea typeface="楷体_GB2312" pitchFamily="49" charset="-122"/>
                </a:rPr>
                <a:t>个字符</a:t>
              </a:r>
              <a:endParaRPr lang="zh-CN" altLang="en-US" dirty="0">
                <a:solidFill>
                  <a:srgbClr val="7030A0"/>
                </a:solidFill>
                <a:latin typeface="楷体_GB2312" pitchFamily="49" charset="-122"/>
                <a:ea typeface="楷体_GB2312" pitchFamily="49" charset="-122"/>
              </a:endParaRPr>
            </a:p>
          </p:txBody>
        </p:sp>
      </p:grpSp>
      <p:sp>
        <p:nvSpPr>
          <p:cNvPr id="17" name="矩形 16"/>
          <p:cNvSpPr/>
          <p:nvPr/>
        </p:nvSpPr>
        <p:spPr>
          <a:xfrm>
            <a:off x="1476375" y="5734050"/>
            <a:ext cx="2879725" cy="368300"/>
          </a:xfrm>
          <a:prstGeom prst="rect">
            <a:avLst/>
          </a:prstGeom>
          <a:noFill/>
          <a:ln w="9525">
            <a:noFill/>
          </a:ln>
        </p:spPr>
        <p:txBody>
          <a:bodyPr anchor="t" anchorCtr="0">
            <a:spAutoFit/>
          </a:bodyPr>
          <a:p>
            <a:r>
              <a:rPr lang="en-US" altLang="zh-CN">
                <a:solidFill>
                  <a:srgbClr val="0070C0"/>
                </a:solidFill>
                <a:latin typeface="Calibri" panose="020F0502020204030204" pitchFamily="34" charset="0"/>
                <a:ea typeface="宋体" panose="02010600030101010101" pitchFamily="2" charset="-122"/>
              </a:rPr>
              <a:t>Welcome ≠ WELCOME</a:t>
            </a:r>
            <a:endParaRPr lang="zh-CN" altLang="en-US" dirty="0">
              <a:solidFill>
                <a:srgbClr val="0070C0"/>
              </a:solidFill>
              <a:latin typeface="Calibri" panose="020F0502020204030204" pitchFamily="34" charset="0"/>
              <a:ea typeface="宋体" panose="02010600030101010101" pitchFamily="2" charset="-122"/>
            </a:endParaRPr>
          </a:p>
        </p:txBody>
      </p:sp>
      <p:pic>
        <p:nvPicPr>
          <p:cNvPr id="8218" name="Picture 26"/>
          <p:cNvPicPr>
            <a:picLocks noChangeAspect="1"/>
          </p:cNvPicPr>
          <p:nvPr/>
        </p:nvPicPr>
        <p:blipFill>
          <a:blip r:embed="rId2"/>
          <a:stretch>
            <a:fillRect/>
          </a:stretch>
        </p:blipFill>
        <p:spPr>
          <a:xfrm>
            <a:off x="900113" y="4076700"/>
            <a:ext cx="8243887" cy="2590800"/>
          </a:xfrm>
          <a:prstGeom prst="rect">
            <a:avLst/>
          </a:prstGeom>
          <a:noFill/>
          <a:ln w="9525">
            <a:noFill/>
          </a:ln>
        </p:spPr>
      </p:pic>
      <p:grpSp>
        <p:nvGrpSpPr>
          <p:cNvPr id="3" name="组合 24"/>
          <p:cNvGrpSpPr/>
          <p:nvPr/>
        </p:nvGrpSpPr>
        <p:grpSpPr>
          <a:xfrm>
            <a:off x="2484438" y="4437063"/>
            <a:ext cx="2592387" cy="1079500"/>
            <a:chOff x="2627784" y="4509120"/>
            <a:chExt cx="2592288" cy="1080120"/>
          </a:xfrm>
        </p:grpSpPr>
        <p:sp>
          <p:nvSpPr>
            <p:cNvPr id="10256" name="Line 19"/>
            <p:cNvSpPr/>
            <p:nvPr/>
          </p:nvSpPr>
          <p:spPr>
            <a:xfrm>
              <a:off x="2627784" y="4509120"/>
              <a:ext cx="936104" cy="0"/>
            </a:xfrm>
            <a:prstGeom prst="line">
              <a:avLst/>
            </a:prstGeom>
            <a:ln w="25400" cap="flat" cmpd="sng">
              <a:solidFill>
                <a:srgbClr val="FF0000"/>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10257" name="Line 20"/>
            <p:cNvSpPr/>
            <p:nvPr/>
          </p:nvSpPr>
          <p:spPr>
            <a:xfrm>
              <a:off x="3779912" y="4869160"/>
              <a:ext cx="648072" cy="0"/>
            </a:xfrm>
            <a:prstGeom prst="line">
              <a:avLst/>
            </a:prstGeom>
            <a:ln w="25400" cap="flat" cmpd="sng">
              <a:solidFill>
                <a:srgbClr val="FF0000"/>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10258" name="Line 21"/>
            <p:cNvSpPr/>
            <p:nvPr/>
          </p:nvSpPr>
          <p:spPr>
            <a:xfrm>
              <a:off x="3779912" y="5229200"/>
              <a:ext cx="1440160" cy="0"/>
            </a:xfrm>
            <a:prstGeom prst="line">
              <a:avLst/>
            </a:prstGeom>
            <a:ln w="25400" cap="flat" cmpd="sng">
              <a:solidFill>
                <a:srgbClr val="FF0000"/>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10259" name="Line 22"/>
            <p:cNvSpPr/>
            <p:nvPr/>
          </p:nvSpPr>
          <p:spPr>
            <a:xfrm>
              <a:off x="3275856" y="5589240"/>
              <a:ext cx="1368152" cy="0"/>
            </a:xfrm>
            <a:prstGeom prst="line">
              <a:avLst/>
            </a:prstGeom>
            <a:ln w="25400" cap="flat" cmpd="sng">
              <a:solidFill>
                <a:srgbClr val="FF0000"/>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heckerboard(across)">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checkerboard(across)">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mph" presetSubtype="0" fill="hold" grpId="0" nodeType="clickEffect">
                                  <p:stCondLst>
                                    <p:cond delay="0"/>
                                  </p:stCondLst>
                                  <p:childTnLst>
                                    <p:animScale>
                                      <p:cBhvr>
                                        <p:cTn id="16" dur="1000" fill="hold"/>
                                        <p:tgtEl>
                                          <p:spTgt spid="8"/>
                                        </p:tgtEl>
                                      </p:cBhvr>
                                      <p:by x="250000" y="250000"/>
                                    </p:animScale>
                                  </p:childTnLst>
                                </p:cTn>
                              </p:par>
                            </p:childTnLst>
                          </p:cTn>
                        </p:par>
                      </p:childTnLst>
                    </p:cTn>
                  </p:par>
                  <p:par>
                    <p:cTn id="17" fill="hold">
                      <p:stCondLst>
                        <p:cond delay="indefinite"/>
                      </p:stCondLst>
                      <p:childTnLst>
                        <p:par>
                          <p:cTn id="18" fill="hold">
                            <p:stCondLst>
                              <p:cond delay="0"/>
                            </p:stCondLst>
                            <p:childTnLst>
                              <p:par>
                                <p:cTn id="19" presetID="3" presetClass="entr" presetSubtype="5"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blinds(vertical)">
                                      <p:cBhvr>
                                        <p:cTn id="21" dur="5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 presetClass="entr" presetSubtype="2" fill="hold" nodeType="clickEffect">
                                  <p:stCondLst>
                                    <p:cond delay="0"/>
                                  </p:stCondLst>
                                  <p:childTnLst>
                                    <p:set>
                                      <p:cBhvr>
                                        <p:cTn id="29" dur="1" fill="hold">
                                          <p:stCondLst>
                                            <p:cond delay="0"/>
                                          </p:stCondLst>
                                        </p:cTn>
                                        <p:tgtEl>
                                          <p:spTgt spid="8218"/>
                                        </p:tgtEl>
                                        <p:attrNameLst>
                                          <p:attrName>style.visibility</p:attrName>
                                        </p:attrNameLst>
                                      </p:cBhvr>
                                      <p:to>
                                        <p:strVal val="visible"/>
                                      </p:to>
                                    </p:set>
                                    <p:anim calcmode="lin" valueType="num">
                                      <p:cBhvr>
                                        <p:cTn id="30" dur="1000" fill="hold"/>
                                        <p:tgtEl>
                                          <p:spTgt spid="8218"/>
                                        </p:tgtEl>
                                        <p:attrNameLst>
                                          <p:attrName>ppt_x</p:attrName>
                                        </p:attrNameLst>
                                      </p:cBhvr>
                                      <p:tavLst>
                                        <p:tav tm="0">
                                          <p:val>
                                            <p:strVal val="1+#ppt_w/2"/>
                                          </p:val>
                                        </p:tav>
                                        <p:tav tm="100000">
                                          <p:val>
                                            <p:strVal val="#ppt_x"/>
                                          </p:val>
                                        </p:tav>
                                      </p:tavLst>
                                    </p:anim>
                                    <p:anim calcmode="lin" valueType="num">
                                      <p:cBhvr>
                                        <p:cTn id="31" dur="1000" fill="hold"/>
                                        <p:tgtEl>
                                          <p:spTgt spid="8218"/>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3" presetClass="entr" presetSubtype="5" fill="hold" nodeType="click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blinds(vertical)">
                                      <p:cBhvr>
                                        <p:cTn id="3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pic>
        <p:nvPicPr>
          <p:cNvPr id="57346"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7347" name="Rectangle 4"/>
          <p:cNvSpPr/>
          <p:nvPr/>
        </p:nvSpPr>
        <p:spPr>
          <a:xfrm>
            <a:off x="971550" y="188913"/>
            <a:ext cx="7739063" cy="850900"/>
          </a:xfrm>
          <a:prstGeom prst="rect">
            <a:avLst/>
          </a:prstGeom>
          <a:solidFill>
            <a:schemeClr val="bg1"/>
          </a:solidFill>
          <a:ln w="28575" cap="flat" cmpd="sng">
            <a:solidFill>
              <a:srgbClr val="0000FF"/>
            </a:solidFill>
            <a:prstDash val="solid"/>
            <a:miter/>
            <a:headEnd type="none" w="med" len="med"/>
            <a:tailEnd type="none" w="med" len="med"/>
          </a:ln>
        </p:spPr>
        <p:txBody>
          <a:bodyPr anchor="t" anchorCtr="0">
            <a:spAutoFit/>
          </a:bodyPr>
          <a:p>
            <a:r>
              <a:rPr lang="en-US" altLang="zh-CN" sz="2400" b="1" dirty="0">
                <a:solidFill>
                  <a:srgbClr val="0000FF"/>
                </a:solidFill>
                <a:latin typeface="Arial" panose="020B0604020202020204" pitchFamily="34" charset="0"/>
                <a:ea typeface="宋体" panose="02010600030101010101" pitchFamily="2" charset="-122"/>
              </a:rPr>
              <a:t>[</a:t>
            </a:r>
            <a:r>
              <a:rPr lang="zh-CN" altLang="en-US" sz="2400" b="1" dirty="0">
                <a:solidFill>
                  <a:srgbClr val="0000FF"/>
                </a:solidFill>
                <a:latin typeface="Arial" panose="020B0604020202020204" pitchFamily="34" charset="0"/>
                <a:ea typeface="宋体" panose="02010600030101010101" pitchFamily="2" charset="-122"/>
              </a:rPr>
              <a:t>例</a:t>
            </a:r>
            <a:r>
              <a:rPr lang="en-US" altLang="zh-CN" sz="2400" b="1" dirty="0">
                <a:solidFill>
                  <a:srgbClr val="0000FF"/>
                </a:solidFill>
                <a:latin typeface="Arial" panose="020B0604020202020204" pitchFamily="34" charset="0"/>
                <a:ea typeface="宋体" panose="02010600030101010101" pitchFamily="2" charset="-122"/>
              </a:rPr>
              <a:t>2.4] ==</a:t>
            </a:r>
            <a:r>
              <a:rPr lang="zh-CN" altLang="en-US" sz="2400" b="1" dirty="0">
                <a:solidFill>
                  <a:srgbClr val="0000FF"/>
                </a:solidFill>
                <a:latin typeface="Arial" panose="020B0604020202020204" pitchFamily="34" charset="0"/>
                <a:ea typeface="宋体" panose="02010600030101010101" pitchFamily="2" charset="-122"/>
              </a:rPr>
              <a:t>和</a:t>
            </a:r>
            <a:r>
              <a:rPr lang="en-US" altLang="zh-CN" sz="2400" b="1" dirty="0">
                <a:solidFill>
                  <a:srgbClr val="0000FF"/>
                </a:solidFill>
                <a:latin typeface="Arial" panose="020B0604020202020204" pitchFamily="34" charset="0"/>
                <a:ea typeface="宋体" panose="02010600030101010101" pitchFamily="2" charset="-122"/>
              </a:rPr>
              <a:t>equals()</a:t>
            </a:r>
            <a:r>
              <a:rPr lang="zh-CN" altLang="en-US" sz="2400" b="1" dirty="0">
                <a:solidFill>
                  <a:srgbClr val="0000FF"/>
                </a:solidFill>
                <a:latin typeface="Arial" panose="020B0604020202020204" pitchFamily="34" charset="0"/>
                <a:ea typeface="宋体" panose="02010600030101010101" pitchFamily="2" charset="-122"/>
              </a:rPr>
              <a:t>方法的区别。</a:t>
            </a:r>
            <a:endParaRPr lang="zh-CN" altLang="en-US" sz="2400" b="1" dirty="0">
              <a:solidFill>
                <a:srgbClr val="0000FF"/>
              </a:solidFill>
              <a:latin typeface="Arial" panose="020B0604020202020204" pitchFamily="34" charset="0"/>
              <a:ea typeface="宋体" panose="02010600030101010101" pitchFamily="2" charset="-122"/>
            </a:endParaRPr>
          </a:p>
          <a:p>
            <a:r>
              <a:rPr lang="en-US" altLang="zh-CN" sz="2400" dirty="0">
                <a:solidFill>
                  <a:srgbClr val="000000"/>
                </a:solidFill>
                <a:latin typeface="Arial" panose="020B0604020202020204" pitchFamily="34" charset="0"/>
                <a:ea typeface="宋体" panose="02010600030101010101" pitchFamily="2" charset="-122"/>
              </a:rPr>
              <a:t>&lt;SimpleApp4.java&gt;</a:t>
            </a:r>
            <a:endParaRPr lang="en-US" altLang="zh-CN" sz="2400" dirty="0">
              <a:solidFill>
                <a:srgbClr val="000000"/>
              </a:solidFill>
              <a:latin typeface="Arial" panose="020B0604020202020204" pitchFamily="34" charset="0"/>
              <a:ea typeface="宋体" panose="02010600030101010101" pitchFamily="2" charset="-122"/>
            </a:endParaRPr>
          </a:p>
        </p:txBody>
      </p:sp>
      <p:pic>
        <p:nvPicPr>
          <p:cNvPr id="57348" name="Picture 6"/>
          <p:cNvPicPr>
            <a:picLocks noChangeAspect="1"/>
          </p:cNvPicPr>
          <p:nvPr/>
        </p:nvPicPr>
        <p:blipFill>
          <a:blip r:embed="rId2"/>
          <a:stretch>
            <a:fillRect/>
          </a:stretch>
        </p:blipFill>
        <p:spPr>
          <a:xfrm>
            <a:off x="827088" y="1052513"/>
            <a:ext cx="6985000" cy="4556125"/>
          </a:xfrm>
          <a:prstGeom prst="rect">
            <a:avLst/>
          </a:prstGeom>
          <a:noFill/>
          <a:ln w="9525">
            <a:noFill/>
          </a:ln>
        </p:spPr>
      </p:pic>
      <p:sp>
        <p:nvSpPr>
          <p:cNvPr id="57349" name="Rectangle 5"/>
          <p:cNvSpPr/>
          <p:nvPr/>
        </p:nvSpPr>
        <p:spPr>
          <a:xfrm>
            <a:off x="1476375" y="5157788"/>
            <a:ext cx="6983413" cy="1465262"/>
          </a:xfrm>
          <a:prstGeom prst="rect">
            <a:avLst/>
          </a:prstGeom>
          <a:solidFill>
            <a:srgbClr val="000000"/>
          </a:solidFill>
          <a:ln w="9525">
            <a:noFill/>
          </a:ln>
        </p:spPr>
        <p:txBody>
          <a:bodyPr anchor="t" anchorCtr="0">
            <a:spAutoFit/>
          </a:bodyPr>
          <a:p>
            <a:r>
              <a:rPr lang="zh-CN" altLang="en-US" dirty="0">
                <a:solidFill>
                  <a:schemeClr val="bg1"/>
                </a:solidFill>
                <a:latin typeface="Arial" panose="020B0604020202020204" pitchFamily="34" charset="0"/>
                <a:ea typeface="宋体" panose="02010600030101010101" pitchFamily="2" charset="-122"/>
              </a:rPr>
              <a:t>输出结果：</a:t>
            </a:r>
            <a:endParaRPr lang="zh-CN" altLang="en-US" dirty="0">
              <a:solidFill>
                <a:schemeClr val="bg1"/>
              </a:solidFill>
              <a:latin typeface="Arial" panose="020B0604020202020204" pitchFamily="34" charset="0"/>
              <a:ea typeface="宋体" panose="02010600030101010101" pitchFamily="2" charset="-122"/>
            </a:endParaRPr>
          </a:p>
          <a:p>
            <a:r>
              <a:rPr lang="zh-CN" altLang="en-US" dirty="0">
                <a:solidFill>
                  <a:srgbClr val="FFFF00"/>
                </a:solidFill>
                <a:latin typeface="Arial" panose="020B0604020202020204" pitchFamily="34" charset="0"/>
                <a:ea typeface="宋体" panose="02010600030101010101" pitchFamily="2" charset="-122"/>
              </a:rPr>
              <a:t>基本类型数据</a:t>
            </a:r>
            <a:r>
              <a:rPr lang="en-US" altLang="zh-CN" dirty="0">
                <a:solidFill>
                  <a:srgbClr val="FFFF00"/>
                </a:solidFill>
                <a:latin typeface="Arial" panose="020B0604020202020204" pitchFamily="34" charset="0"/>
                <a:ea typeface="宋体" panose="02010600030101010101" pitchFamily="2" charset="-122"/>
              </a:rPr>
              <a:t>i</a:t>
            </a:r>
            <a:r>
              <a:rPr lang="zh-CN" altLang="en-US" dirty="0">
                <a:solidFill>
                  <a:srgbClr val="FFFF00"/>
                </a:solidFill>
                <a:latin typeface="Arial" panose="020B0604020202020204" pitchFamily="34" charset="0"/>
                <a:ea typeface="宋体" panose="02010600030101010101" pitchFamily="2" charset="-122"/>
              </a:rPr>
              <a:t>和</a:t>
            </a:r>
            <a:r>
              <a:rPr lang="en-US" altLang="zh-CN" dirty="0">
                <a:solidFill>
                  <a:srgbClr val="FFFF00"/>
                </a:solidFill>
                <a:latin typeface="Arial" panose="020B0604020202020204" pitchFamily="34" charset="0"/>
                <a:ea typeface="宋体" panose="02010600030101010101" pitchFamily="2" charset="-122"/>
              </a:rPr>
              <a:t>j</a:t>
            </a:r>
            <a:r>
              <a:rPr lang="zh-CN" altLang="en-US" dirty="0">
                <a:solidFill>
                  <a:srgbClr val="FFFF00"/>
                </a:solidFill>
                <a:latin typeface="Arial" panose="020B0604020202020204" pitchFamily="34" charset="0"/>
                <a:ea typeface="宋体" panose="02010600030101010101" pitchFamily="2" charset="-122"/>
              </a:rPr>
              <a:t>用</a:t>
            </a:r>
            <a:r>
              <a:rPr lang="en-US" altLang="zh-CN" dirty="0">
                <a:solidFill>
                  <a:srgbClr val="FFFF00"/>
                </a:solidFill>
                <a:latin typeface="Arial" panose="020B0604020202020204" pitchFamily="34" charset="0"/>
                <a:ea typeface="宋体" panose="02010600030101010101" pitchFamily="2" charset="-122"/>
              </a:rPr>
              <a:t>==</a:t>
            </a:r>
            <a:r>
              <a:rPr lang="zh-CN" altLang="en-US" dirty="0">
                <a:solidFill>
                  <a:srgbClr val="FFFF00"/>
                </a:solidFill>
                <a:latin typeface="Arial" panose="020B0604020202020204" pitchFamily="34" charset="0"/>
                <a:ea typeface="宋体" panose="02010600030101010101" pitchFamily="2" charset="-122"/>
              </a:rPr>
              <a:t>来比较是否相等结果为</a:t>
            </a:r>
            <a:r>
              <a:rPr lang="en-US" altLang="zh-CN" dirty="0">
                <a:solidFill>
                  <a:srgbClr val="FFFF00"/>
                </a:solidFill>
                <a:latin typeface="Arial" panose="020B0604020202020204" pitchFamily="34" charset="0"/>
                <a:ea typeface="宋体" panose="02010600030101010101" pitchFamily="2" charset="-122"/>
              </a:rPr>
              <a:t>true</a:t>
            </a:r>
            <a:endParaRPr lang="en-US" altLang="zh-CN" dirty="0">
              <a:solidFill>
                <a:srgbClr val="FFFF00"/>
              </a:solidFill>
              <a:latin typeface="Arial" panose="020B0604020202020204" pitchFamily="34" charset="0"/>
              <a:ea typeface="宋体" panose="02010600030101010101" pitchFamily="2" charset="-122"/>
            </a:endParaRPr>
          </a:p>
          <a:p>
            <a:r>
              <a:rPr lang="zh-CN" altLang="en-US" dirty="0">
                <a:solidFill>
                  <a:srgbClr val="FFFF00"/>
                </a:solidFill>
                <a:latin typeface="Arial" panose="020B0604020202020204" pitchFamily="34" charset="0"/>
                <a:ea typeface="宋体" panose="02010600030101010101" pitchFamily="2" charset="-122"/>
              </a:rPr>
              <a:t>引用数据类型</a:t>
            </a:r>
            <a:r>
              <a:rPr lang="en-US" altLang="zh-CN" dirty="0">
                <a:solidFill>
                  <a:srgbClr val="FFFF00"/>
                </a:solidFill>
                <a:latin typeface="Arial" panose="020B0604020202020204" pitchFamily="34" charset="0"/>
                <a:ea typeface="宋体" panose="02010600030101010101" pitchFamily="2" charset="-122"/>
              </a:rPr>
              <a:t>n1</a:t>
            </a:r>
            <a:r>
              <a:rPr lang="zh-CN" altLang="en-US" dirty="0">
                <a:solidFill>
                  <a:srgbClr val="FFFF00"/>
                </a:solidFill>
                <a:latin typeface="Arial" panose="020B0604020202020204" pitchFamily="34" charset="0"/>
                <a:ea typeface="宋体" panose="02010600030101010101" pitchFamily="2" charset="-122"/>
              </a:rPr>
              <a:t>和</a:t>
            </a:r>
            <a:r>
              <a:rPr lang="en-US" altLang="zh-CN" dirty="0">
                <a:solidFill>
                  <a:srgbClr val="FFFF00"/>
                </a:solidFill>
                <a:latin typeface="Arial" panose="020B0604020202020204" pitchFamily="34" charset="0"/>
                <a:ea typeface="宋体" panose="02010600030101010101" pitchFamily="2" charset="-122"/>
              </a:rPr>
              <a:t>n2</a:t>
            </a:r>
            <a:r>
              <a:rPr lang="zh-CN" altLang="en-US" dirty="0">
                <a:solidFill>
                  <a:srgbClr val="FFFF00"/>
                </a:solidFill>
                <a:latin typeface="Arial" panose="020B0604020202020204" pitchFamily="34" charset="0"/>
                <a:ea typeface="宋体" panose="02010600030101010101" pitchFamily="2" charset="-122"/>
              </a:rPr>
              <a:t>用</a:t>
            </a:r>
            <a:r>
              <a:rPr lang="en-US" altLang="zh-CN" dirty="0">
                <a:solidFill>
                  <a:srgbClr val="FFFF00"/>
                </a:solidFill>
                <a:latin typeface="Arial" panose="020B0604020202020204" pitchFamily="34" charset="0"/>
                <a:ea typeface="宋体" panose="02010600030101010101" pitchFamily="2" charset="-122"/>
              </a:rPr>
              <a:t>==</a:t>
            </a:r>
            <a:r>
              <a:rPr lang="zh-CN" altLang="en-US" dirty="0">
                <a:solidFill>
                  <a:srgbClr val="FFFF00"/>
                </a:solidFill>
                <a:latin typeface="Arial" panose="020B0604020202020204" pitchFamily="34" charset="0"/>
                <a:ea typeface="宋体" panose="02010600030101010101" pitchFamily="2" charset="-122"/>
              </a:rPr>
              <a:t>来比较是否相等结果为</a:t>
            </a:r>
            <a:r>
              <a:rPr lang="en-US" altLang="zh-CN" dirty="0">
                <a:solidFill>
                  <a:srgbClr val="FFFF00"/>
                </a:solidFill>
                <a:latin typeface="Arial" panose="020B0604020202020204" pitchFamily="34" charset="0"/>
                <a:ea typeface="宋体" panose="02010600030101010101" pitchFamily="2" charset="-122"/>
              </a:rPr>
              <a:t>false</a:t>
            </a:r>
            <a:endParaRPr lang="en-US" altLang="zh-CN" dirty="0">
              <a:solidFill>
                <a:srgbClr val="FFFF00"/>
              </a:solidFill>
              <a:latin typeface="Arial" panose="020B0604020202020204" pitchFamily="34" charset="0"/>
              <a:ea typeface="宋体" panose="02010600030101010101" pitchFamily="2" charset="-122"/>
            </a:endParaRPr>
          </a:p>
          <a:p>
            <a:r>
              <a:rPr lang="zh-CN" altLang="en-US" dirty="0">
                <a:solidFill>
                  <a:srgbClr val="FFFF00"/>
                </a:solidFill>
                <a:latin typeface="Arial" panose="020B0604020202020204" pitchFamily="34" charset="0"/>
                <a:ea typeface="宋体" panose="02010600030101010101" pitchFamily="2" charset="-122"/>
              </a:rPr>
              <a:t>引用数据类型</a:t>
            </a:r>
            <a:r>
              <a:rPr lang="en-US" altLang="zh-CN" dirty="0">
                <a:solidFill>
                  <a:srgbClr val="FFFF00"/>
                </a:solidFill>
                <a:latin typeface="Arial" panose="020B0604020202020204" pitchFamily="34" charset="0"/>
                <a:ea typeface="宋体" panose="02010600030101010101" pitchFamily="2" charset="-122"/>
              </a:rPr>
              <a:t>n1</a:t>
            </a:r>
            <a:r>
              <a:rPr lang="zh-CN" altLang="en-US" dirty="0">
                <a:solidFill>
                  <a:srgbClr val="FFFF00"/>
                </a:solidFill>
                <a:latin typeface="Arial" panose="020B0604020202020204" pitchFamily="34" charset="0"/>
                <a:ea typeface="宋体" panose="02010600030101010101" pitchFamily="2" charset="-122"/>
              </a:rPr>
              <a:t>和</a:t>
            </a:r>
            <a:r>
              <a:rPr lang="en-US" altLang="zh-CN" dirty="0">
                <a:solidFill>
                  <a:srgbClr val="FFFF00"/>
                </a:solidFill>
                <a:latin typeface="Arial" panose="020B0604020202020204" pitchFamily="34" charset="0"/>
                <a:ea typeface="宋体" panose="02010600030101010101" pitchFamily="2" charset="-122"/>
              </a:rPr>
              <a:t>n2</a:t>
            </a:r>
            <a:r>
              <a:rPr lang="zh-CN" altLang="en-US" dirty="0">
                <a:solidFill>
                  <a:srgbClr val="FFFF00"/>
                </a:solidFill>
                <a:latin typeface="Arial" panose="020B0604020202020204" pitchFamily="34" charset="0"/>
                <a:ea typeface="宋体" panose="02010600030101010101" pitchFamily="2" charset="-122"/>
              </a:rPr>
              <a:t>用</a:t>
            </a:r>
            <a:r>
              <a:rPr lang="en-US" altLang="zh-CN" dirty="0">
                <a:solidFill>
                  <a:srgbClr val="FFFF00"/>
                </a:solidFill>
                <a:latin typeface="Arial" panose="020B0604020202020204" pitchFamily="34" charset="0"/>
                <a:ea typeface="宋体" panose="02010600030101010101" pitchFamily="2" charset="-122"/>
              </a:rPr>
              <a:t>equals</a:t>
            </a:r>
            <a:r>
              <a:rPr lang="zh-CN" altLang="en-US" dirty="0">
                <a:solidFill>
                  <a:srgbClr val="FFFF00"/>
                </a:solidFill>
                <a:latin typeface="Arial" panose="020B0604020202020204" pitchFamily="34" charset="0"/>
                <a:ea typeface="宋体" panose="02010600030101010101" pitchFamily="2" charset="-122"/>
              </a:rPr>
              <a:t>（）方法来比较是否相等结果为</a:t>
            </a:r>
            <a:r>
              <a:rPr lang="en-US" altLang="zh-CN" dirty="0">
                <a:solidFill>
                  <a:srgbClr val="FFFF00"/>
                </a:solidFill>
                <a:latin typeface="Arial" panose="020B0604020202020204" pitchFamily="34" charset="0"/>
                <a:ea typeface="宋体" panose="02010600030101010101" pitchFamily="2" charset="-122"/>
              </a:rPr>
              <a:t>true</a:t>
            </a:r>
            <a:endParaRPr lang="en-US" altLang="zh-CN" dirty="0">
              <a:solidFill>
                <a:srgbClr val="FFFF00"/>
              </a:solidFill>
              <a:latin typeface="Arial" panose="020B0604020202020204" pitchFamily="34" charset="0"/>
              <a:ea typeface="宋体" panose="02010600030101010101" pitchFamily="2" charset="-122"/>
            </a:endParaRPr>
          </a:p>
          <a:p>
            <a:endParaRPr lang="zh-CN" altLang="en-US" dirty="0">
              <a:solidFill>
                <a:schemeClr val="bg1"/>
              </a:solidFill>
              <a:latin typeface="Arial" panose="020B0604020202020204" pitchFamily="34" charset="0"/>
              <a:ea typeface="宋体" panose="02010600030101010101" pitchFamily="2" charset="-122"/>
            </a:endParaRP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369"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58370" name="Text Box 4"/>
          <p:cNvSpPr txBox="1"/>
          <p:nvPr/>
        </p:nvSpPr>
        <p:spPr>
          <a:xfrm>
            <a:off x="898525" y="188913"/>
            <a:ext cx="8066088" cy="2462212"/>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宋体" panose="02010600030101010101" pitchFamily="2" charset="-122"/>
                <a:ea typeface="宋体" panose="02010600030101010101" pitchFamily="2" charset="-122"/>
              </a:rPr>
              <a:t>4.</a:t>
            </a:r>
            <a:r>
              <a:rPr lang="zh-CN" altLang="en-US" sz="3200" b="1" dirty="0">
                <a:solidFill>
                  <a:srgbClr val="0000FF"/>
                </a:solidFill>
                <a:latin typeface="宋体" panose="02010600030101010101" pitchFamily="2" charset="-122"/>
                <a:ea typeface="宋体" panose="02010600030101010101" pitchFamily="2" charset="-122"/>
              </a:rPr>
              <a:t>逻辑操作符</a:t>
            </a:r>
            <a:endParaRPr lang="zh-CN" altLang="en-US" sz="3200" b="1" dirty="0">
              <a:solidFill>
                <a:srgbClr val="0000FF"/>
              </a:solidFill>
              <a:latin typeface="宋体" panose="02010600030101010101" pitchFamily="2" charset="-122"/>
              <a:ea typeface="宋体" panose="02010600030101010101" pitchFamily="2" charset="-122"/>
            </a:endParaRPr>
          </a:p>
          <a:p>
            <a:pPr>
              <a:spcBef>
                <a:spcPct val="50000"/>
              </a:spcBef>
            </a:pPr>
            <a:r>
              <a:rPr lang="zh-CN" altLang="en-US" sz="3200" dirty="0">
                <a:solidFill>
                  <a:srgbClr val="000000"/>
                </a:solidFill>
                <a:latin typeface="Times New Roman" panose="02020603050405020304" pitchFamily="18" charset="0"/>
                <a:ea typeface="宋体" panose="02010600030101010101" pitchFamily="2" charset="-122"/>
              </a:rPr>
              <a:t>逻辑操作符：</a:t>
            </a:r>
            <a:r>
              <a:rPr lang="en-US" altLang="zh-CN" sz="3200" dirty="0">
                <a:solidFill>
                  <a:srgbClr val="000000"/>
                </a:solidFill>
                <a:latin typeface="Times New Roman" panose="02020603050405020304" pitchFamily="18" charset="0"/>
                <a:ea typeface="宋体" panose="02010600030101010101" pitchFamily="2" charset="-122"/>
              </a:rPr>
              <a:t>!  &amp;  |  ^  &amp;&amp;  ||</a:t>
            </a:r>
            <a:endParaRPr lang="en-US" altLang="zh-CN" sz="3200" dirty="0">
              <a:solidFill>
                <a:srgbClr val="000000"/>
              </a:solidFill>
              <a:latin typeface="Times New Roman" panose="02020603050405020304" pitchFamily="18" charset="0"/>
              <a:ea typeface="宋体" panose="02010600030101010101" pitchFamily="2" charset="-122"/>
            </a:endParaRPr>
          </a:p>
          <a:p>
            <a:pPr>
              <a:spcBef>
                <a:spcPct val="50000"/>
              </a:spcBef>
            </a:pPr>
            <a:r>
              <a:rPr lang="zh-CN" altLang="en-US" sz="2800" b="1" u="sng" dirty="0">
                <a:solidFill>
                  <a:srgbClr val="FF0000"/>
                </a:solidFill>
                <a:latin typeface="Times New Roman" panose="02020603050405020304" pitchFamily="18" charset="0"/>
                <a:ea typeface="宋体" panose="02010600030101010101" pitchFamily="2" charset="-122"/>
              </a:rPr>
              <a:t>在</a:t>
            </a:r>
            <a:r>
              <a:rPr lang="en-US" altLang="zh-CN" sz="2800" b="1" u="sng" dirty="0">
                <a:solidFill>
                  <a:srgbClr val="FF0000"/>
                </a:solidFill>
                <a:latin typeface="Times New Roman" panose="02020603050405020304" pitchFamily="18" charset="0"/>
                <a:ea typeface="宋体" panose="02010600030101010101" pitchFamily="2" charset="-122"/>
              </a:rPr>
              <a:t>C</a:t>
            </a:r>
            <a:r>
              <a:rPr lang="zh-CN" altLang="en-US" sz="2800" b="1" u="sng" dirty="0">
                <a:solidFill>
                  <a:srgbClr val="FF0000"/>
                </a:solidFill>
                <a:latin typeface="Times New Roman" panose="02020603050405020304" pitchFamily="18" charset="0"/>
                <a:ea typeface="宋体" panose="02010600030101010101" pitchFamily="2" charset="-122"/>
              </a:rPr>
              <a:t>和</a:t>
            </a:r>
            <a:r>
              <a:rPr lang="en-US" altLang="zh-CN" sz="2800" b="1" u="sng" dirty="0">
                <a:solidFill>
                  <a:srgbClr val="FF0000"/>
                </a:solidFill>
                <a:latin typeface="Times New Roman" panose="02020603050405020304" pitchFamily="18" charset="0"/>
                <a:ea typeface="宋体" panose="02010600030101010101" pitchFamily="2" charset="-122"/>
              </a:rPr>
              <a:t>C++</a:t>
            </a:r>
            <a:r>
              <a:rPr lang="zh-CN" altLang="en-US" sz="2800" b="1" u="sng" dirty="0">
                <a:solidFill>
                  <a:srgbClr val="FF0000"/>
                </a:solidFill>
                <a:latin typeface="Times New Roman" panose="02020603050405020304" pitchFamily="18" charset="0"/>
                <a:ea typeface="宋体" panose="02010600030101010101" pitchFamily="2" charset="-122"/>
              </a:rPr>
              <a:t>中，用整型数据替代逻辑型数据；而</a:t>
            </a:r>
            <a:r>
              <a:rPr lang="en-US" altLang="zh-CN" sz="2800" b="1" u="sng" dirty="0">
                <a:solidFill>
                  <a:srgbClr val="FF0000"/>
                </a:solidFill>
                <a:latin typeface="Times New Roman" panose="02020603050405020304" pitchFamily="18" charset="0"/>
                <a:ea typeface="宋体" panose="02010600030101010101" pitchFamily="2" charset="-122"/>
              </a:rPr>
              <a:t>JAVA</a:t>
            </a:r>
            <a:r>
              <a:rPr lang="zh-CN" altLang="en-US" sz="2800" b="1" u="sng" dirty="0">
                <a:solidFill>
                  <a:srgbClr val="FF0000"/>
                </a:solidFill>
                <a:latin typeface="Times New Roman" panose="02020603050405020304" pitchFamily="18" charset="0"/>
                <a:ea typeface="宋体" panose="02010600030101010101" pitchFamily="2" charset="-122"/>
              </a:rPr>
              <a:t>中整型数据与逻辑型数据不存在互换关系。</a:t>
            </a:r>
            <a:r>
              <a:rPr lang="zh-CN" altLang="en-US" sz="3200" u="sng" dirty="0">
                <a:solidFill>
                  <a:srgbClr val="FF0000"/>
                </a:solidFill>
                <a:latin typeface="Times New Roman" panose="02020603050405020304" pitchFamily="18" charset="0"/>
                <a:ea typeface="宋体" panose="02010600030101010101" pitchFamily="2" charset="-122"/>
              </a:rPr>
              <a:t> </a:t>
            </a:r>
            <a:endParaRPr lang="zh-CN" altLang="en-US" sz="3200" u="sng" dirty="0">
              <a:solidFill>
                <a:srgbClr val="FF0000"/>
              </a:solidFill>
              <a:latin typeface="Times New Roman" panose="02020603050405020304" pitchFamily="18" charset="0"/>
              <a:ea typeface="宋体" panose="02010600030101010101" pitchFamily="2" charset="-122"/>
            </a:endParaRPr>
          </a:p>
        </p:txBody>
      </p:sp>
      <p:pic>
        <p:nvPicPr>
          <p:cNvPr id="58371"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pic>
        <p:nvPicPr>
          <p:cNvPr id="58372" name="Picture 4"/>
          <p:cNvPicPr>
            <a:picLocks noChangeAspect="1"/>
          </p:cNvPicPr>
          <p:nvPr/>
        </p:nvPicPr>
        <p:blipFill>
          <a:blip r:embed="rId2"/>
          <a:stretch>
            <a:fillRect/>
          </a:stretch>
        </p:blipFill>
        <p:spPr>
          <a:xfrm>
            <a:off x="900113" y="2781300"/>
            <a:ext cx="8101012" cy="3765550"/>
          </a:xfrm>
          <a:prstGeom prst="rect">
            <a:avLst/>
          </a:prstGeom>
          <a:noFill/>
          <a:ln w="9525">
            <a:noFill/>
          </a:ln>
        </p:spPr>
      </p:pic>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9393"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59394" name="Rectangle 2"/>
          <p:cNvSpPr/>
          <p:nvPr/>
        </p:nvSpPr>
        <p:spPr>
          <a:xfrm>
            <a:off x="971550" y="1033463"/>
            <a:ext cx="7993063" cy="5203825"/>
          </a:xfrm>
          <a:prstGeom prst="rect">
            <a:avLst/>
          </a:prstGeom>
          <a:noFill/>
          <a:ln w="9525">
            <a:noFill/>
          </a:ln>
        </p:spPr>
        <p:txBody>
          <a:bodyPr anchor="ctr" anchorCtr="0">
            <a:spAutoFit/>
          </a:bodyPr>
          <a:p>
            <a:r>
              <a:rPr lang="en-US" altLang="zh-CN" sz="2400" dirty="0">
                <a:latin typeface="Arial" panose="020B0604020202020204" pitchFamily="34" charset="0"/>
                <a:ea typeface="宋体" panose="02010600030101010101" pitchFamily="2" charset="-122"/>
              </a:rPr>
              <a:t>while(x = y) {</a:t>
            </a:r>
            <a:br>
              <a:rPr lang="en-US" altLang="zh-CN" sz="2400" dirty="0">
                <a:latin typeface="Arial" panose="020B0604020202020204" pitchFamily="34" charset="0"/>
                <a:ea typeface="宋体" panose="02010600030101010101" pitchFamily="2" charset="-122"/>
              </a:rPr>
            </a:br>
            <a:r>
              <a:rPr lang="en-US" altLang="zh-CN" sz="2400" dirty="0">
                <a:latin typeface="Arial" panose="020B0604020202020204" pitchFamily="34" charset="0"/>
                <a:ea typeface="宋体" panose="02010600030101010101" pitchFamily="2" charset="-122"/>
              </a:rPr>
              <a:t>//...</a:t>
            </a:r>
            <a:br>
              <a:rPr lang="en-US" altLang="zh-CN" sz="2400" dirty="0">
                <a:latin typeface="Arial" panose="020B0604020202020204" pitchFamily="34" charset="0"/>
                <a:ea typeface="宋体" panose="02010600030101010101" pitchFamily="2" charset="-122"/>
              </a:rPr>
            </a:br>
            <a:r>
              <a:rPr lang="en-US" altLang="zh-CN" sz="2400" dirty="0">
                <a:latin typeface="Arial" panose="020B0604020202020204" pitchFamily="34" charset="0"/>
                <a:ea typeface="宋体" panose="02010600030101010101" pitchFamily="2" charset="-122"/>
              </a:rPr>
              <a:t>}</a:t>
            </a:r>
            <a:br>
              <a:rPr lang="en-US" altLang="zh-CN" sz="2400" dirty="0">
                <a:latin typeface="Arial" panose="020B0604020202020204" pitchFamily="34" charset="0"/>
                <a:ea typeface="宋体" panose="02010600030101010101" pitchFamily="2" charset="-122"/>
              </a:rPr>
            </a:br>
            <a:br>
              <a:rPr lang="en-US" altLang="zh-CN" sz="2400" dirty="0">
                <a:latin typeface="Arial" panose="020B0604020202020204" pitchFamily="34" charset="0"/>
                <a:ea typeface="宋体" panose="02010600030101010101" pitchFamily="2" charset="-122"/>
              </a:rPr>
            </a:br>
            <a:r>
              <a:rPr lang="zh-CN" altLang="en-US" sz="2400" dirty="0">
                <a:solidFill>
                  <a:srgbClr val="000000"/>
                </a:solidFill>
                <a:latin typeface="Arial" panose="020B0604020202020204" pitchFamily="34" charset="0"/>
                <a:ea typeface="宋体" panose="02010600030101010101" pitchFamily="2" charset="-122"/>
              </a:rPr>
              <a:t>程序的意图是测试是否“相等”（</a:t>
            </a:r>
            <a:r>
              <a:rPr lang="en-US" altLang="zh-CN" sz="2400" dirty="0">
                <a:solidFill>
                  <a:srgbClr val="000000"/>
                </a:solidFill>
                <a:latin typeface="Arial" panose="020B0604020202020204" pitchFamily="34" charset="0"/>
                <a:ea typeface="宋体" panose="02010600030101010101" pitchFamily="2" charset="-122"/>
              </a:rPr>
              <a:t>==</a:t>
            </a:r>
            <a:r>
              <a:rPr lang="zh-CN" altLang="en-US" sz="2400" dirty="0">
                <a:solidFill>
                  <a:srgbClr val="000000"/>
                </a:solidFill>
                <a:latin typeface="Arial" panose="020B0604020202020204" pitchFamily="34" charset="0"/>
                <a:ea typeface="宋体" panose="02010600030101010101" pitchFamily="2" charset="-122"/>
              </a:rPr>
              <a:t>），而不是进行赋值操作。在</a:t>
            </a:r>
            <a:r>
              <a:rPr lang="en-US" altLang="zh-CN" sz="2400" dirty="0">
                <a:solidFill>
                  <a:srgbClr val="000000"/>
                </a:solidFill>
                <a:latin typeface="Arial" panose="020B0604020202020204" pitchFamily="34" charset="0"/>
                <a:ea typeface="宋体" panose="02010600030101010101" pitchFamily="2" charset="-122"/>
              </a:rPr>
              <a:t>C</a:t>
            </a:r>
            <a:r>
              <a:rPr lang="zh-CN" altLang="en-US" sz="2400" dirty="0">
                <a:solidFill>
                  <a:srgbClr val="000000"/>
                </a:solidFill>
                <a:latin typeface="Arial" panose="020B0604020202020204" pitchFamily="34" charset="0"/>
                <a:ea typeface="宋体" panose="02010600030101010101" pitchFamily="2" charset="-122"/>
              </a:rPr>
              <a:t>和</a:t>
            </a:r>
            <a:r>
              <a:rPr lang="en-US" altLang="zh-CN" sz="2400" dirty="0">
                <a:solidFill>
                  <a:srgbClr val="000000"/>
                </a:solidFill>
                <a:latin typeface="Arial" panose="020B0604020202020204" pitchFamily="34" charset="0"/>
                <a:ea typeface="宋体" panose="02010600030101010101" pitchFamily="2" charset="-122"/>
              </a:rPr>
              <a:t>C++</a:t>
            </a:r>
            <a:r>
              <a:rPr lang="zh-CN" altLang="en-US" sz="2400" dirty="0">
                <a:solidFill>
                  <a:srgbClr val="000000"/>
                </a:solidFill>
                <a:latin typeface="Arial" panose="020B0604020202020204" pitchFamily="34" charset="0"/>
                <a:ea typeface="宋体" panose="02010600030101010101" pitchFamily="2" charset="-122"/>
              </a:rPr>
              <a:t>中，若</a:t>
            </a:r>
            <a:r>
              <a:rPr lang="en-US" altLang="zh-CN" sz="2400" dirty="0">
                <a:solidFill>
                  <a:srgbClr val="000000"/>
                </a:solidFill>
                <a:latin typeface="Arial" panose="020B0604020202020204" pitchFamily="34" charset="0"/>
                <a:ea typeface="宋体" panose="02010600030101010101" pitchFamily="2" charset="-122"/>
              </a:rPr>
              <a:t>y</a:t>
            </a:r>
            <a:r>
              <a:rPr lang="zh-CN" altLang="en-US" sz="2400" dirty="0">
                <a:solidFill>
                  <a:srgbClr val="000000"/>
                </a:solidFill>
                <a:latin typeface="Arial" panose="020B0604020202020204" pitchFamily="34" charset="0"/>
                <a:ea typeface="宋体" panose="02010600030101010101" pitchFamily="2" charset="-122"/>
              </a:rPr>
              <a:t>是一个非零值，那么这种赋值的结果肯定是</a:t>
            </a:r>
            <a:r>
              <a:rPr lang="en-US" altLang="zh-CN" sz="2400" dirty="0">
                <a:solidFill>
                  <a:srgbClr val="000000"/>
                </a:solidFill>
                <a:latin typeface="Arial" panose="020B0604020202020204" pitchFamily="34" charset="0"/>
                <a:ea typeface="宋体" panose="02010600030101010101" pitchFamily="2" charset="-122"/>
              </a:rPr>
              <a:t>true</a:t>
            </a:r>
            <a:r>
              <a:rPr lang="zh-CN" altLang="en-US" sz="2400" dirty="0">
                <a:solidFill>
                  <a:srgbClr val="000000"/>
                </a:solidFill>
                <a:latin typeface="Arial" panose="020B0604020202020204" pitchFamily="34" charset="0"/>
                <a:ea typeface="宋体" panose="02010600030101010101" pitchFamily="2" charset="-122"/>
              </a:rPr>
              <a:t>。这样使可能得到一个无限循环。在</a:t>
            </a:r>
            <a:r>
              <a:rPr lang="en-US" altLang="zh-CN" sz="2400" dirty="0">
                <a:solidFill>
                  <a:srgbClr val="000000"/>
                </a:solidFill>
                <a:latin typeface="Arial" panose="020B0604020202020204" pitchFamily="34" charset="0"/>
                <a:ea typeface="宋体" panose="02010600030101010101" pitchFamily="2" charset="-122"/>
              </a:rPr>
              <a:t>Java</a:t>
            </a:r>
            <a:r>
              <a:rPr lang="zh-CN" altLang="en-US" sz="2400" dirty="0">
                <a:solidFill>
                  <a:srgbClr val="000000"/>
                </a:solidFill>
                <a:latin typeface="Arial" panose="020B0604020202020204" pitchFamily="34" charset="0"/>
                <a:ea typeface="宋体" panose="02010600030101010101" pitchFamily="2" charset="-122"/>
              </a:rPr>
              <a:t>里，这个表达式的结果并不是布尔值，而编译器期望的是一个布尔值，而且不会从一个</a:t>
            </a:r>
            <a:r>
              <a:rPr lang="en-US" altLang="zh-CN" sz="2400" dirty="0">
                <a:solidFill>
                  <a:srgbClr val="000000"/>
                </a:solidFill>
                <a:latin typeface="Arial" panose="020B0604020202020204" pitchFamily="34" charset="0"/>
                <a:ea typeface="宋体" panose="02010600030101010101" pitchFamily="2" charset="-122"/>
              </a:rPr>
              <a:t>int</a:t>
            </a:r>
            <a:r>
              <a:rPr lang="zh-CN" altLang="en-US" sz="2400" dirty="0">
                <a:solidFill>
                  <a:srgbClr val="000000"/>
                </a:solidFill>
                <a:latin typeface="Arial" panose="020B0604020202020204" pitchFamily="34" charset="0"/>
                <a:ea typeface="宋体" panose="02010600030101010101" pitchFamily="2" charset="-122"/>
              </a:rPr>
              <a:t>数值中转换得来。所以在编译时，系统就会提示出现错误，有效地阻止我们进一步运行程序。所以这个缺点在</a:t>
            </a:r>
            <a:r>
              <a:rPr lang="en-US" altLang="zh-CN" sz="2400" dirty="0">
                <a:solidFill>
                  <a:srgbClr val="000000"/>
                </a:solidFill>
                <a:latin typeface="Arial" panose="020B0604020202020204" pitchFamily="34" charset="0"/>
                <a:ea typeface="宋体" panose="02010600030101010101" pitchFamily="2" charset="-122"/>
              </a:rPr>
              <a:t>Java</a:t>
            </a:r>
            <a:r>
              <a:rPr lang="zh-CN" altLang="en-US" sz="2400" dirty="0">
                <a:solidFill>
                  <a:srgbClr val="000000"/>
                </a:solidFill>
                <a:latin typeface="Arial" panose="020B0604020202020204" pitchFamily="34" charset="0"/>
                <a:ea typeface="宋体" panose="02010600030101010101" pitchFamily="2" charset="-122"/>
              </a:rPr>
              <a:t>里永远不会造成更严重的后果。</a:t>
            </a:r>
            <a:r>
              <a:rPr lang="zh-CN" altLang="en-US" sz="2400" dirty="0">
                <a:solidFill>
                  <a:schemeClr val="tx2"/>
                </a:solidFill>
                <a:latin typeface="Arial" panose="020B0604020202020204" pitchFamily="34" charset="0"/>
                <a:ea typeface="宋体" panose="02010600030101010101" pitchFamily="2" charset="-122"/>
              </a:rPr>
              <a:t>唯一不会得到编译错误的时候是</a:t>
            </a:r>
            <a:r>
              <a:rPr lang="en-US" altLang="zh-CN" sz="2400" dirty="0">
                <a:solidFill>
                  <a:schemeClr val="tx2"/>
                </a:solidFill>
                <a:latin typeface="Arial" panose="020B0604020202020204" pitchFamily="34" charset="0"/>
                <a:ea typeface="宋体" panose="02010600030101010101" pitchFamily="2" charset="-122"/>
              </a:rPr>
              <a:t>x</a:t>
            </a:r>
            <a:r>
              <a:rPr lang="zh-CN" altLang="en-US" sz="2400" dirty="0">
                <a:solidFill>
                  <a:schemeClr val="tx2"/>
                </a:solidFill>
                <a:latin typeface="Arial" panose="020B0604020202020204" pitchFamily="34" charset="0"/>
                <a:ea typeface="宋体" panose="02010600030101010101" pitchFamily="2" charset="-122"/>
              </a:rPr>
              <a:t>和</a:t>
            </a:r>
            <a:r>
              <a:rPr lang="en-US" altLang="zh-CN" sz="2400" dirty="0">
                <a:solidFill>
                  <a:schemeClr val="tx2"/>
                </a:solidFill>
                <a:latin typeface="Arial" panose="020B0604020202020204" pitchFamily="34" charset="0"/>
                <a:ea typeface="宋体" panose="02010600030101010101" pitchFamily="2" charset="-122"/>
              </a:rPr>
              <a:t>y</a:t>
            </a:r>
            <a:r>
              <a:rPr lang="zh-CN" altLang="en-US" sz="2400" dirty="0">
                <a:solidFill>
                  <a:schemeClr val="tx2"/>
                </a:solidFill>
                <a:latin typeface="Arial" panose="020B0604020202020204" pitchFamily="34" charset="0"/>
                <a:ea typeface="宋体" panose="02010600030101010101" pitchFamily="2" charset="-122"/>
              </a:rPr>
              <a:t>都为布尔值。在这种情况下，</a:t>
            </a:r>
            <a:r>
              <a:rPr lang="en-US" altLang="zh-CN" sz="2400" dirty="0">
                <a:solidFill>
                  <a:schemeClr val="tx2"/>
                </a:solidFill>
                <a:latin typeface="Arial" panose="020B0604020202020204" pitchFamily="34" charset="0"/>
                <a:ea typeface="宋体" panose="02010600030101010101" pitchFamily="2" charset="-122"/>
              </a:rPr>
              <a:t>x = y</a:t>
            </a:r>
            <a:r>
              <a:rPr lang="zh-CN" altLang="en-US" sz="2400" dirty="0">
                <a:solidFill>
                  <a:schemeClr val="tx2"/>
                </a:solidFill>
                <a:latin typeface="Arial" panose="020B0604020202020204" pitchFamily="34" charset="0"/>
                <a:ea typeface="宋体" panose="02010600030101010101" pitchFamily="2" charset="-122"/>
              </a:rPr>
              <a:t>属于合法表达式。而在上述情况下，则可能是一个错误。</a:t>
            </a:r>
            <a:endParaRPr lang="zh-CN" altLang="en-US" sz="2400" dirty="0">
              <a:solidFill>
                <a:schemeClr val="tx2"/>
              </a:solidFill>
              <a:latin typeface="Arial" panose="020B0604020202020204" pitchFamily="34" charset="0"/>
              <a:ea typeface="宋体" panose="02010600030101010101" pitchFamily="2" charset="-122"/>
            </a:endParaRPr>
          </a:p>
        </p:txBody>
      </p:sp>
      <p:pic>
        <p:nvPicPr>
          <p:cNvPr id="59395"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0417"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60418" name="Text Box 4"/>
          <p:cNvSpPr txBox="1"/>
          <p:nvPr/>
        </p:nvSpPr>
        <p:spPr>
          <a:xfrm>
            <a:off x="962025" y="333375"/>
            <a:ext cx="8002588" cy="2716213"/>
          </a:xfrm>
          <a:prstGeom prst="rect">
            <a:avLst/>
          </a:prstGeom>
          <a:noFill/>
          <a:ln w="9525">
            <a:noFill/>
          </a:ln>
        </p:spPr>
        <p:txBody>
          <a:bodyPr anchor="t" anchorCtr="0">
            <a:spAutoFit/>
          </a:bodyPr>
          <a:p>
            <a:pPr>
              <a:spcBef>
                <a:spcPct val="50000"/>
              </a:spcBef>
            </a:pPr>
            <a:r>
              <a:rPr lang="en-US" altLang="zh-CN" sz="3200" dirty="0">
                <a:solidFill>
                  <a:srgbClr val="0000FF"/>
                </a:solidFill>
                <a:latin typeface="Times New Roman" panose="02020603050405020304" pitchFamily="18" charset="0"/>
                <a:ea typeface="宋体" panose="02010600030101010101" pitchFamily="2" charset="-122"/>
              </a:rPr>
              <a:t>5.</a:t>
            </a:r>
            <a:r>
              <a:rPr lang="zh-CN" altLang="en-US" sz="3200" b="1" dirty="0">
                <a:solidFill>
                  <a:srgbClr val="0000FF"/>
                </a:solidFill>
                <a:latin typeface="宋体" panose="02010600030101010101" pitchFamily="2" charset="-122"/>
                <a:ea typeface="宋体" panose="02010600030101010101" pitchFamily="2" charset="-122"/>
              </a:rPr>
              <a:t>位操作符和移位操作符 </a:t>
            </a:r>
            <a:endParaRPr lang="zh-CN" altLang="en-US" sz="3200" b="1" dirty="0">
              <a:solidFill>
                <a:srgbClr val="0000FF"/>
              </a:solidFill>
              <a:latin typeface="宋体" panose="02010600030101010101" pitchFamily="2" charset="-122"/>
              <a:ea typeface="宋体" panose="02010600030101010101" pitchFamily="2" charset="-122"/>
            </a:endParaRPr>
          </a:p>
          <a:p>
            <a:pPr>
              <a:spcBef>
                <a:spcPct val="50000"/>
              </a:spcBef>
              <a:buFont typeface="Wingdings" panose="05000000000000000000" pitchFamily="2" charset="2"/>
              <a:buChar char="l"/>
            </a:pPr>
            <a:r>
              <a:rPr lang="zh-CN" altLang="en-US" sz="2800" dirty="0">
                <a:solidFill>
                  <a:srgbClr val="000000"/>
                </a:solidFill>
                <a:latin typeface="Times New Roman" panose="02020603050405020304" pitchFamily="18" charset="0"/>
                <a:ea typeface="楷体_GB2312" pitchFamily="49" charset="-122"/>
              </a:rPr>
              <a:t>位操作符和位移操作符用来对二进制位进行运算，操作数应是整数类型，结果也是整数类型。下表给出了各操作符及其功能。</a:t>
            </a:r>
            <a:endParaRPr lang="en-US" altLang="zh-CN" sz="2800" dirty="0">
              <a:solidFill>
                <a:srgbClr val="000000"/>
              </a:solidFill>
              <a:latin typeface="Times New Roman" panose="02020603050405020304" pitchFamily="18" charset="0"/>
              <a:ea typeface="楷体_GB2312" pitchFamily="49" charset="-122"/>
            </a:endParaRPr>
          </a:p>
          <a:p>
            <a:pPr>
              <a:spcBef>
                <a:spcPct val="50000"/>
              </a:spcBef>
            </a:pPr>
            <a:endParaRPr lang="en-US" altLang="zh-CN" sz="2800" dirty="0">
              <a:solidFill>
                <a:srgbClr val="000000"/>
              </a:solidFill>
              <a:latin typeface="Times New Roman" panose="02020603050405020304" pitchFamily="18" charset="0"/>
              <a:ea typeface="楷体_GB2312" pitchFamily="49" charset="-122"/>
            </a:endParaRPr>
          </a:p>
        </p:txBody>
      </p:sp>
      <p:pic>
        <p:nvPicPr>
          <p:cNvPr id="60419"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pic>
        <p:nvPicPr>
          <p:cNvPr id="60420" name="Picture 6"/>
          <p:cNvPicPr>
            <a:picLocks noChangeAspect="1"/>
          </p:cNvPicPr>
          <p:nvPr/>
        </p:nvPicPr>
        <p:blipFill>
          <a:blip r:embed="rId2"/>
          <a:stretch>
            <a:fillRect/>
          </a:stretch>
        </p:blipFill>
        <p:spPr>
          <a:xfrm>
            <a:off x="1044575" y="2565400"/>
            <a:ext cx="7704138" cy="2735263"/>
          </a:xfrm>
          <a:prstGeom prst="rect">
            <a:avLst/>
          </a:prstGeom>
          <a:noFill/>
          <a:ln w="9525">
            <a:noFill/>
          </a:ln>
        </p:spPr>
      </p:pic>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41"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sp>
        <p:nvSpPr>
          <p:cNvPr id="61442" name="Text Box 4"/>
          <p:cNvSpPr txBox="1"/>
          <p:nvPr/>
        </p:nvSpPr>
        <p:spPr>
          <a:xfrm>
            <a:off x="889000" y="260350"/>
            <a:ext cx="8255000" cy="6003925"/>
          </a:xfrm>
          <a:prstGeom prst="rect">
            <a:avLst/>
          </a:prstGeom>
          <a:noFill/>
          <a:ln w="9525">
            <a:noFill/>
          </a:ln>
        </p:spPr>
        <p:txBody>
          <a:bodyPr anchor="t" anchorCtr="0">
            <a:spAutoFit/>
          </a:bodyPr>
          <a:p>
            <a:pPr>
              <a:spcBef>
                <a:spcPct val="50000"/>
              </a:spcBef>
            </a:pPr>
            <a:r>
              <a:rPr lang="en-US" altLang="zh-CN" sz="3200" dirty="0">
                <a:solidFill>
                  <a:srgbClr val="0000FF"/>
                </a:solidFill>
                <a:latin typeface="Times New Roman" panose="02020603050405020304" pitchFamily="18" charset="0"/>
                <a:ea typeface="宋体" panose="02010600030101010101" pitchFamily="2" charset="-122"/>
              </a:rPr>
              <a:t>6.</a:t>
            </a:r>
            <a:r>
              <a:rPr lang="zh-CN" altLang="en-US" sz="3200" b="1" dirty="0">
                <a:solidFill>
                  <a:srgbClr val="0000FF"/>
                </a:solidFill>
                <a:latin typeface="宋体" panose="02010600030101010101" pitchFamily="2" charset="-122"/>
                <a:ea typeface="宋体" panose="02010600030101010101" pitchFamily="2" charset="-122"/>
              </a:rPr>
              <a:t>字符串操作符 </a:t>
            </a:r>
            <a:endParaRPr lang="zh-CN" altLang="en-US" sz="3200" b="1" dirty="0">
              <a:solidFill>
                <a:srgbClr val="0000FF"/>
              </a:solidFill>
              <a:latin typeface="宋体" panose="02010600030101010101" pitchFamily="2" charset="-122"/>
              <a:ea typeface="宋体" panose="02010600030101010101" pitchFamily="2" charset="-122"/>
            </a:endParaRPr>
          </a:p>
          <a:p>
            <a:pPr>
              <a:spcBef>
                <a:spcPct val="50000"/>
              </a:spcBef>
              <a:buFont typeface="Wingdings" panose="05000000000000000000" pitchFamily="2" charset="2"/>
              <a:buChar char="l"/>
            </a:pPr>
            <a:r>
              <a:rPr lang="zh-CN" altLang="en-US" sz="2800" dirty="0">
                <a:solidFill>
                  <a:srgbClr val="000000"/>
                </a:solidFill>
                <a:latin typeface="Times New Roman" panose="02020603050405020304" pitchFamily="18" charset="0"/>
                <a:ea typeface="楷体_GB2312" pitchFamily="49" charset="-122"/>
              </a:rPr>
              <a:t>操作符“</a:t>
            </a:r>
            <a:r>
              <a:rPr lang="en-US" altLang="zh-CN" sz="2800" b="1" dirty="0">
                <a:solidFill>
                  <a:srgbClr val="FF0000"/>
                </a:solidFill>
                <a:latin typeface="Times New Roman" panose="02020603050405020304" pitchFamily="18" charset="0"/>
                <a:ea typeface="楷体_GB2312" pitchFamily="49" charset="-122"/>
              </a:rPr>
              <a:t>+</a:t>
            </a:r>
            <a:r>
              <a:rPr lang="en-US" altLang="zh-CN" sz="2800" dirty="0">
                <a:solidFill>
                  <a:srgbClr val="000000"/>
                </a:solidFill>
                <a:latin typeface="Times New Roman" panose="02020603050405020304" pitchFamily="18" charset="0"/>
                <a:ea typeface="楷体_GB2312" pitchFamily="49" charset="-122"/>
              </a:rPr>
              <a:t>”</a:t>
            </a:r>
            <a:r>
              <a:rPr lang="zh-CN" altLang="en-US" sz="2800" dirty="0">
                <a:solidFill>
                  <a:srgbClr val="000000"/>
                </a:solidFill>
                <a:latin typeface="Times New Roman" panose="02020603050405020304" pitchFamily="18" charset="0"/>
                <a:ea typeface="楷体_GB2312" pitchFamily="49" charset="-122"/>
              </a:rPr>
              <a:t>可以实现两个或多个字符串的连接，也可实现字符串与其他类对象的连接，在连接时，其他类对象会被转换成字符串。另外，操作符“</a:t>
            </a:r>
            <a:r>
              <a:rPr lang="en-US" altLang="zh-CN" sz="2800" b="1" dirty="0">
                <a:solidFill>
                  <a:srgbClr val="FF0000"/>
                </a:solidFill>
                <a:latin typeface="Times New Roman" panose="02020603050405020304" pitchFamily="18" charset="0"/>
                <a:ea typeface="楷体_GB2312" pitchFamily="49" charset="-122"/>
              </a:rPr>
              <a:t>+=</a:t>
            </a:r>
            <a:r>
              <a:rPr lang="en-US" altLang="zh-CN" sz="2800" dirty="0">
                <a:solidFill>
                  <a:srgbClr val="000000"/>
                </a:solidFill>
                <a:latin typeface="Times New Roman" panose="02020603050405020304" pitchFamily="18" charset="0"/>
                <a:ea typeface="楷体_GB2312" pitchFamily="49" charset="-122"/>
              </a:rPr>
              <a:t>”</a:t>
            </a:r>
            <a:r>
              <a:rPr lang="zh-CN" altLang="en-US" sz="2800" dirty="0">
                <a:solidFill>
                  <a:srgbClr val="000000"/>
                </a:solidFill>
                <a:latin typeface="Times New Roman" panose="02020603050405020304" pitchFamily="18" charset="0"/>
                <a:ea typeface="楷体_GB2312" pitchFamily="49" charset="-122"/>
              </a:rPr>
              <a:t>把两个字符串连接的结果放进第一个字符串里。</a:t>
            </a:r>
            <a:endParaRPr lang="zh-CN" altLang="en-US" sz="2800" dirty="0">
              <a:solidFill>
                <a:srgbClr val="000000"/>
              </a:solidFill>
              <a:latin typeface="Times New Roman" panose="02020603050405020304" pitchFamily="18" charset="0"/>
              <a:ea typeface="楷体_GB2312" pitchFamily="49" charset="-122"/>
            </a:endParaRPr>
          </a:p>
          <a:p>
            <a:pPr>
              <a:spcBef>
                <a:spcPct val="50000"/>
              </a:spcBef>
            </a:pPr>
            <a:r>
              <a:rPr lang="en-US" altLang="zh-CN" sz="3200" b="1" dirty="0">
                <a:solidFill>
                  <a:srgbClr val="0000FF"/>
                </a:solidFill>
                <a:latin typeface="宋体" panose="02010600030101010101" pitchFamily="2" charset="-122"/>
                <a:ea typeface="宋体" panose="02010600030101010101" pitchFamily="2" charset="-122"/>
              </a:rPr>
              <a:t>7.</a:t>
            </a:r>
            <a:r>
              <a:rPr lang="zh-CN" altLang="en-US" sz="3200" b="1" dirty="0">
                <a:solidFill>
                  <a:srgbClr val="0000FF"/>
                </a:solidFill>
                <a:latin typeface="宋体" panose="02010600030101010101" pitchFamily="2" charset="-122"/>
                <a:ea typeface="宋体" panose="02010600030101010101" pitchFamily="2" charset="-122"/>
              </a:rPr>
              <a:t>类型转换操作符 </a:t>
            </a:r>
            <a:endParaRPr lang="zh-CN" altLang="en-US" sz="3200" b="1" dirty="0">
              <a:solidFill>
                <a:srgbClr val="0000FF"/>
              </a:solidFill>
              <a:latin typeface="宋体" panose="02010600030101010101" pitchFamily="2" charset="-122"/>
              <a:ea typeface="宋体" panose="02010600030101010101" pitchFamily="2" charset="-122"/>
            </a:endParaRPr>
          </a:p>
          <a:p>
            <a:pPr>
              <a:buFont typeface="Wingdings" panose="05000000000000000000" pitchFamily="2" charset="2"/>
              <a:buChar char="l"/>
            </a:pPr>
            <a:r>
              <a:rPr lang="zh-CN" altLang="en-US" sz="2800" dirty="0">
                <a:solidFill>
                  <a:srgbClr val="000000"/>
                </a:solidFill>
                <a:latin typeface="Times New Roman" panose="02020603050405020304" pitchFamily="18" charset="0"/>
                <a:ea typeface="楷体_GB2312" pitchFamily="49" charset="-122"/>
              </a:rPr>
              <a:t>在一个表达式中可能有不同类型的数据进行混合运算，这是允许的，但在运算时，</a:t>
            </a:r>
            <a:r>
              <a:rPr lang="en-US" altLang="zh-CN" sz="2800" b="1" dirty="0">
                <a:solidFill>
                  <a:srgbClr val="FF0000"/>
                </a:solidFill>
                <a:latin typeface="Times New Roman" panose="02020603050405020304" pitchFamily="18" charset="0"/>
                <a:ea typeface="楷体_GB2312" pitchFamily="49" charset="-122"/>
              </a:rPr>
              <a:t>Java</a:t>
            </a:r>
            <a:r>
              <a:rPr lang="zh-CN" altLang="en-US" sz="2800" b="1" dirty="0">
                <a:solidFill>
                  <a:srgbClr val="FF0000"/>
                </a:solidFill>
                <a:latin typeface="Times New Roman" panose="02020603050405020304" pitchFamily="18" charset="0"/>
                <a:ea typeface="楷体_GB2312" pitchFamily="49" charset="-122"/>
              </a:rPr>
              <a:t>将不同类型的数据转换成相同类型</a:t>
            </a:r>
            <a:r>
              <a:rPr lang="zh-CN" altLang="en-US" sz="2800" dirty="0">
                <a:solidFill>
                  <a:srgbClr val="000000"/>
                </a:solidFill>
                <a:latin typeface="Times New Roman" panose="02020603050405020304" pitchFamily="18" charset="0"/>
                <a:ea typeface="楷体_GB2312" pitchFamily="49" charset="-122"/>
              </a:rPr>
              <a:t>，再进行运算。</a:t>
            </a:r>
            <a:endParaRPr lang="zh-CN" altLang="en-US" sz="2800" dirty="0">
              <a:solidFill>
                <a:srgbClr val="000000"/>
              </a:solidFill>
              <a:latin typeface="Times New Roman" panose="02020603050405020304" pitchFamily="18" charset="0"/>
              <a:ea typeface="楷体_GB2312" pitchFamily="49" charset="-122"/>
            </a:endParaRPr>
          </a:p>
          <a:p>
            <a:pPr>
              <a:buFont typeface="Wingdings" panose="05000000000000000000" pitchFamily="2" charset="2"/>
              <a:buChar char="l"/>
            </a:pPr>
            <a:r>
              <a:rPr lang="zh-CN" altLang="en-US" sz="2800" dirty="0">
                <a:solidFill>
                  <a:srgbClr val="000000"/>
                </a:solidFill>
                <a:latin typeface="Times New Roman" panose="02020603050405020304" pitchFamily="18" charset="0"/>
                <a:ea typeface="楷体_GB2312" pitchFamily="49" charset="-122"/>
              </a:rPr>
              <a:t>不同类型数据之间的转换规则分自动类型转换和强制类型转换。</a:t>
            </a:r>
            <a:endParaRPr lang="zh-CN" altLang="en-US" sz="2800" dirty="0">
              <a:solidFill>
                <a:srgbClr val="000000"/>
              </a:solidFill>
              <a:latin typeface="Times New Roman" panose="02020603050405020304" pitchFamily="18" charset="0"/>
              <a:ea typeface="楷体_GB2312" pitchFamily="49" charset="-122"/>
            </a:endParaRPr>
          </a:p>
          <a:p>
            <a:pPr>
              <a:spcBef>
                <a:spcPct val="50000"/>
              </a:spcBef>
            </a:pPr>
            <a:endParaRPr lang="en-US" altLang="zh-CN" sz="2800" dirty="0">
              <a:solidFill>
                <a:srgbClr val="000000"/>
              </a:solidFill>
              <a:latin typeface="Times New Roman" panose="02020603050405020304" pitchFamily="18" charset="0"/>
              <a:ea typeface="楷体_GB2312" pitchFamily="49" charset="-122"/>
            </a:endParaRPr>
          </a:p>
        </p:txBody>
      </p:sp>
      <p:pic>
        <p:nvPicPr>
          <p:cNvPr id="61443"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2465"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sp>
        <p:nvSpPr>
          <p:cNvPr id="62466" name="Text Box 4"/>
          <p:cNvSpPr txBox="1"/>
          <p:nvPr/>
        </p:nvSpPr>
        <p:spPr>
          <a:xfrm>
            <a:off x="889000" y="485775"/>
            <a:ext cx="8362950" cy="3992563"/>
          </a:xfrm>
          <a:prstGeom prst="rect">
            <a:avLst/>
          </a:prstGeom>
          <a:noFill/>
          <a:ln w="9525">
            <a:noFill/>
          </a:ln>
        </p:spPr>
        <p:txBody>
          <a:bodyPr anchor="t" anchorCtr="0">
            <a:spAutoFit/>
          </a:bodyPr>
          <a:p>
            <a:pPr>
              <a:spcBef>
                <a:spcPct val="50000"/>
              </a:spcBef>
            </a:pPr>
            <a:endParaRPr lang="en-US" altLang="zh-CN" sz="3200" dirty="0">
              <a:solidFill>
                <a:srgbClr val="0000FF"/>
              </a:solidFill>
              <a:latin typeface="Times New Roman" panose="02020603050405020304" pitchFamily="18" charset="0"/>
              <a:ea typeface="宋体" panose="02010600030101010101" pitchFamily="2" charset="-122"/>
            </a:endParaRPr>
          </a:p>
          <a:p>
            <a:pPr>
              <a:buFont typeface="Wingdings" panose="05000000000000000000" pitchFamily="2" charset="2"/>
              <a:buChar char="l"/>
            </a:pPr>
            <a:r>
              <a:rPr lang="zh-CN" altLang="en-US" sz="2800" dirty="0">
                <a:solidFill>
                  <a:srgbClr val="000000"/>
                </a:solidFill>
                <a:latin typeface="Times New Roman" panose="02020603050405020304" pitchFamily="18" charset="0"/>
                <a:ea typeface="楷体_GB2312" pitchFamily="49" charset="-122"/>
              </a:rPr>
              <a:t>自动类型转换。</a:t>
            </a:r>
            <a:endParaRPr lang="zh-CN" altLang="en-US" sz="2800" dirty="0">
              <a:solidFill>
                <a:srgbClr val="000000"/>
              </a:solidFill>
              <a:latin typeface="Times New Roman" panose="02020603050405020304" pitchFamily="18" charset="0"/>
              <a:ea typeface="楷体_GB2312" pitchFamily="49" charset="-122"/>
            </a:endParaRPr>
          </a:p>
          <a:p>
            <a:pPr>
              <a:buFont typeface="Wingdings" panose="05000000000000000000" pitchFamily="2" charset="2"/>
              <a:buChar char="l"/>
            </a:pPr>
            <a:endParaRPr lang="en-US" altLang="zh-CN" sz="2800" dirty="0">
              <a:solidFill>
                <a:srgbClr val="000000"/>
              </a:solidFill>
              <a:latin typeface="Times New Roman" panose="02020603050405020304" pitchFamily="18" charset="0"/>
              <a:ea typeface="楷体_GB2312" pitchFamily="49" charset="-122"/>
            </a:endParaRPr>
          </a:p>
          <a:p>
            <a:pPr>
              <a:buFont typeface="Wingdings" panose="05000000000000000000" pitchFamily="2" charset="2"/>
              <a:buChar char="l"/>
            </a:pPr>
            <a:endParaRPr lang="en-US" altLang="zh-CN" sz="2800" dirty="0">
              <a:solidFill>
                <a:srgbClr val="000000"/>
              </a:solidFill>
              <a:latin typeface="Times New Roman" panose="02020603050405020304" pitchFamily="18" charset="0"/>
              <a:ea typeface="楷体_GB2312" pitchFamily="49" charset="-122"/>
            </a:endParaRPr>
          </a:p>
          <a:p>
            <a:pPr>
              <a:buFont typeface="Wingdings" panose="05000000000000000000" pitchFamily="2" charset="2"/>
              <a:buChar char="l"/>
            </a:pPr>
            <a:endParaRPr lang="en-US" altLang="zh-CN" sz="2800" dirty="0">
              <a:solidFill>
                <a:srgbClr val="000000"/>
              </a:solidFill>
              <a:latin typeface="Times New Roman" panose="02020603050405020304" pitchFamily="18" charset="0"/>
              <a:ea typeface="楷体_GB2312" pitchFamily="49" charset="-122"/>
            </a:endParaRPr>
          </a:p>
          <a:p>
            <a:pPr>
              <a:buFont typeface="Wingdings" panose="05000000000000000000" pitchFamily="2" charset="2"/>
              <a:buChar char="l"/>
            </a:pPr>
            <a:endParaRPr lang="en-US" altLang="zh-CN" sz="2800" dirty="0">
              <a:solidFill>
                <a:srgbClr val="000000"/>
              </a:solidFill>
              <a:latin typeface="Times New Roman" panose="02020603050405020304" pitchFamily="18" charset="0"/>
              <a:ea typeface="楷体_GB2312" pitchFamily="49" charset="-122"/>
            </a:endParaRPr>
          </a:p>
          <a:p>
            <a:pPr>
              <a:buFont typeface="Wingdings" panose="05000000000000000000" pitchFamily="2" charset="2"/>
              <a:buChar char="l"/>
            </a:pPr>
            <a:endParaRPr lang="en-US" altLang="zh-CN" sz="2800" dirty="0">
              <a:solidFill>
                <a:srgbClr val="000000"/>
              </a:solidFill>
              <a:latin typeface="Times New Roman" panose="02020603050405020304" pitchFamily="18" charset="0"/>
              <a:ea typeface="楷体_GB2312" pitchFamily="49" charset="-122"/>
            </a:endParaRPr>
          </a:p>
          <a:p>
            <a:pPr>
              <a:buFont typeface="Wingdings" panose="05000000000000000000" pitchFamily="2" charset="2"/>
              <a:buChar char="l"/>
            </a:pPr>
            <a:endParaRPr lang="en-US" altLang="zh-CN" sz="2800" dirty="0">
              <a:solidFill>
                <a:srgbClr val="000000"/>
              </a:solidFill>
              <a:latin typeface="Times New Roman" panose="02020603050405020304" pitchFamily="18" charset="0"/>
              <a:ea typeface="楷体_GB2312" pitchFamily="49" charset="-122"/>
            </a:endParaRPr>
          </a:p>
          <a:p>
            <a:pPr>
              <a:buFont typeface="Wingdings" panose="05000000000000000000" pitchFamily="2" charset="2"/>
              <a:buChar char="l"/>
            </a:pPr>
            <a:endParaRPr lang="en-US" altLang="zh-CN" sz="2800" dirty="0">
              <a:solidFill>
                <a:srgbClr val="000000"/>
              </a:solidFill>
              <a:latin typeface="Times New Roman" panose="02020603050405020304" pitchFamily="18" charset="0"/>
              <a:ea typeface="楷体_GB2312" pitchFamily="49" charset="-122"/>
            </a:endParaRPr>
          </a:p>
        </p:txBody>
      </p:sp>
      <p:pic>
        <p:nvPicPr>
          <p:cNvPr id="62467"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pic>
        <p:nvPicPr>
          <p:cNvPr id="62468" name="Picture 5"/>
          <p:cNvPicPr>
            <a:picLocks noChangeAspect="1"/>
          </p:cNvPicPr>
          <p:nvPr/>
        </p:nvPicPr>
        <p:blipFill>
          <a:blip r:embed="rId2"/>
          <a:stretch>
            <a:fillRect/>
          </a:stretch>
        </p:blipFill>
        <p:spPr>
          <a:xfrm>
            <a:off x="1042988" y="1700213"/>
            <a:ext cx="7561262" cy="2101850"/>
          </a:xfrm>
          <a:prstGeom prst="rect">
            <a:avLst/>
          </a:prstGeom>
          <a:noFill/>
          <a:ln w="9525">
            <a:noFill/>
          </a:ln>
        </p:spPr>
      </p:pic>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3489"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sp>
        <p:nvSpPr>
          <p:cNvPr id="63490" name="Text Box 4"/>
          <p:cNvSpPr txBox="1"/>
          <p:nvPr/>
        </p:nvSpPr>
        <p:spPr>
          <a:xfrm>
            <a:off x="971550" y="188913"/>
            <a:ext cx="8362950" cy="4941887"/>
          </a:xfrm>
          <a:prstGeom prst="rect">
            <a:avLst/>
          </a:prstGeom>
          <a:noFill/>
          <a:ln w="9525">
            <a:noFill/>
          </a:ln>
        </p:spPr>
        <p:txBody>
          <a:bodyPr anchor="t" anchorCtr="0">
            <a:spAutoFit/>
          </a:bodyPr>
          <a:p>
            <a:pPr>
              <a:spcBef>
                <a:spcPct val="50000"/>
              </a:spcBef>
            </a:pPr>
            <a:r>
              <a:rPr lang="en-US" altLang="zh-CN" sz="3200" dirty="0">
                <a:solidFill>
                  <a:srgbClr val="0000FF"/>
                </a:solidFill>
                <a:latin typeface="Times New Roman" panose="02020603050405020304" pitchFamily="18" charset="0"/>
                <a:ea typeface="宋体" panose="02010600030101010101" pitchFamily="2" charset="-122"/>
              </a:rPr>
              <a:t>8.</a:t>
            </a:r>
            <a:r>
              <a:rPr lang="zh-CN" altLang="en-US" sz="3200" b="1" dirty="0">
                <a:solidFill>
                  <a:srgbClr val="0000FF"/>
                </a:solidFill>
                <a:latin typeface="宋体" panose="02010600030101010101" pitchFamily="2" charset="-122"/>
                <a:ea typeface="宋体" panose="02010600030101010101" pitchFamily="2" charset="-122"/>
              </a:rPr>
              <a:t>三元条件操作符</a:t>
            </a:r>
            <a:r>
              <a:rPr lang="zh-CN" altLang="en-US" sz="3200" dirty="0">
                <a:solidFill>
                  <a:srgbClr val="0000FF"/>
                </a:solidFill>
                <a:latin typeface="宋体" panose="02010600030101010101" pitchFamily="2" charset="-122"/>
                <a:ea typeface="宋体" panose="02010600030101010101" pitchFamily="2" charset="-122"/>
              </a:rPr>
              <a:t>  </a:t>
            </a:r>
            <a:r>
              <a:rPr lang="en-US" altLang="zh-CN" sz="3200" dirty="0">
                <a:solidFill>
                  <a:srgbClr val="000000"/>
                </a:solidFill>
                <a:latin typeface="宋体" panose="02010600030101010101" pitchFamily="2" charset="-122"/>
                <a:ea typeface="宋体" panose="02010600030101010101" pitchFamily="2" charset="-122"/>
              </a:rPr>
              <a:t>a?b:c</a:t>
            </a:r>
            <a:endParaRPr lang="en-US" altLang="zh-CN" sz="3200" dirty="0">
              <a:solidFill>
                <a:srgbClr val="000000"/>
              </a:solidFill>
              <a:latin typeface="宋体" panose="02010600030101010101" pitchFamily="2" charset="-122"/>
              <a:ea typeface="宋体" panose="02010600030101010101" pitchFamily="2" charset="-122"/>
            </a:endParaRPr>
          </a:p>
          <a:p>
            <a:pPr>
              <a:spcBef>
                <a:spcPct val="50000"/>
              </a:spcBef>
            </a:pPr>
            <a:endParaRPr lang="en-US" altLang="zh-CN" sz="3200" dirty="0">
              <a:solidFill>
                <a:srgbClr val="000000"/>
              </a:solidFill>
              <a:latin typeface="宋体" panose="02010600030101010101" pitchFamily="2" charset="-122"/>
              <a:ea typeface="宋体" panose="02010600030101010101" pitchFamily="2" charset="-122"/>
            </a:endParaRPr>
          </a:p>
          <a:p>
            <a:pPr>
              <a:buFont typeface="Wingdings" panose="05000000000000000000" pitchFamily="2" charset="2"/>
              <a:buChar char="l"/>
            </a:pPr>
            <a:r>
              <a:rPr lang="zh-CN" altLang="en-US" sz="2800" dirty="0">
                <a:solidFill>
                  <a:srgbClr val="000000"/>
                </a:solidFill>
                <a:latin typeface="Times New Roman" panose="02020603050405020304" pitchFamily="18" charset="0"/>
                <a:ea typeface="楷体_GB2312" pitchFamily="49" charset="-122"/>
              </a:rPr>
              <a:t>三元条件操作符的格式为：布尔表达式 </a:t>
            </a:r>
            <a:r>
              <a:rPr lang="en-US" altLang="zh-CN" sz="2800" dirty="0">
                <a:solidFill>
                  <a:srgbClr val="000000"/>
                </a:solidFill>
                <a:latin typeface="Times New Roman" panose="02020603050405020304" pitchFamily="18" charset="0"/>
                <a:ea typeface="楷体_GB2312" pitchFamily="49" charset="-122"/>
              </a:rPr>
              <a:t>? </a:t>
            </a:r>
            <a:r>
              <a:rPr lang="zh-CN" altLang="en-US" sz="2800" dirty="0">
                <a:solidFill>
                  <a:srgbClr val="000000"/>
                </a:solidFill>
                <a:latin typeface="Times New Roman" panose="02020603050405020304" pitchFamily="18" charset="0"/>
                <a:ea typeface="楷体_GB2312" pitchFamily="49" charset="-122"/>
              </a:rPr>
              <a:t>值</a:t>
            </a:r>
            <a:r>
              <a:rPr lang="en-US" altLang="zh-CN" sz="2800" dirty="0">
                <a:solidFill>
                  <a:srgbClr val="000000"/>
                </a:solidFill>
                <a:latin typeface="Times New Roman" panose="02020603050405020304" pitchFamily="18" charset="0"/>
                <a:ea typeface="楷体_GB2312" pitchFamily="49" charset="-122"/>
              </a:rPr>
              <a:t>1: </a:t>
            </a:r>
            <a:r>
              <a:rPr lang="zh-CN" altLang="en-US" sz="2800" dirty="0">
                <a:solidFill>
                  <a:srgbClr val="000000"/>
                </a:solidFill>
                <a:latin typeface="Times New Roman" panose="02020603050405020304" pitchFamily="18" charset="0"/>
                <a:ea typeface="楷体_GB2312" pitchFamily="49" charset="-122"/>
              </a:rPr>
              <a:t>值</a:t>
            </a:r>
            <a:r>
              <a:rPr lang="en-US" altLang="zh-CN" sz="2800" dirty="0">
                <a:solidFill>
                  <a:srgbClr val="000000"/>
                </a:solidFill>
                <a:latin typeface="Times New Roman" panose="02020603050405020304" pitchFamily="18" charset="0"/>
                <a:ea typeface="楷体_GB2312" pitchFamily="49" charset="-122"/>
              </a:rPr>
              <a:t>2</a:t>
            </a:r>
            <a:r>
              <a:rPr lang="zh-CN" altLang="en-US" sz="2800" dirty="0">
                <a:solidFill>
                  <a:srgbClr val="000000"/>
                </a:solidFill>
                <a:latin typeface="Times New Roman" panose="02020603050405020304" pitchFamily="18" charset="0"/>
                <a:ea typeface="楷体_GB2312" pitchFamily="49" charset="-122"/>
              </a:rPr>
              <a:t>（</a:t>
            </a:r>
            <a:r>
              <a:rPr lang="en-US" altLang="zh-CN" sz="2800" dirty="0">
                <a:solidFill>
                  <a:srgbClr val="000000"/>
                </a:solidFill>
                <a:latin typeface="Times New Roman" panose="02020603050405020304" pitchFamily="18" charset="0"/>
                <a:ea typeface="楷体_GB2312" pitchFamily="49" charset="-122"/>
              </a:rPr>
              <a:t>a?b:c</a:t>
            </a:r>
            <a:r>
              <a:rPr lang="zh-CN" altLang="en-US" sz="2800" dirty="0">
                <a:solidFill>
                  <a:srgbClr val="000000"/>
                </a:solidFill>
                <a:latin typeface="Times New Roman" panose="02020603050405020304" pitchFamily="18" charset="0"/>
                <a:ea typeface="楷体_GB2312" pitchFamily="49" charset="-122"/>
              </a:rPr>
              <a:t>）</a:t>
            </a:r>
            <a:endParaRPr lang="zh-CN" altLang="en-US" sz="2800" dirty="0">
              <a:solidFill>
                <a:srgbClr val="000000"/>
              </a:solidFill>
              <a:latin typeface="Times New Roman" panose="02020603050405020304" pitchFamily="18" charset="0"/>
              <a:ea typeface="楷体_GB2312" pitchFamily="49" charset="-122"/>
            </a:endParaRPr>
          </a:p>
          <a:p>
            <a:pPr>
              <a:buFont typeface="Wingdings" panose="05000000000000000000" pitchFamily="2" charset="2"/>
              <a:buChar char="l"/>
            </a:pPr>
            <a:r>
              <a:rPr lang="zh-CN" altLang="en-US" sz="2800" dirty="0">
                <a:solidFill>
                  <a:srgbClr val="000000"/>
                </a:solidFill>
                <a:latin typeface="Times New Roman" panose="02020603050405020304" pitchFamily="18" charset="0"/>
                <a:ea typeface="楷体_GB2312" pitchFamily="49" charset="-122"/>
              </a:rPr>
              <a:t>若“布尔表达式”的结果为</a:t>
            </a:r>
            <a:r>
              <a:rPr lang="en-US" altLang="zh-CN" sz="2800" dirty="0">
                <a:solidFill>
                  <a:srgbClr val="000000"/>
                </a:solidFill>
                <a:latin typeface="Times New Roman" panose="02020603050405020304" pitchFamily="18" charset="0"/>
                <a:ea typeface="楷体_GB2312" pitchFamily="49" charset="-122"/>
              </a:rPr>
              <a:t>true</a:t>
            </a:r>
            <a:r>
              <a:rPr lang="zh-CN" altLang="en-US" sz="2800" dirty="0">
                <a:solidFill>
                  <a:srgbClr val="000000"/>
                </a:solidFill>
                <a:latin typeface="Times New Roman" panose="02020603050405020304" pitchFamily="18" charset="0"/>
                <a:ea typeface="楷体_GB2312" pitchFamily="49" charset="-122"/>
              </a:rPr>
              <a:t>，就计算“值</a:t>
            </a:r>
            <a:r>
              <a:rPr lang="en-US" altLang="zh-CN" sz="2800" dirty="0">
                <a:solidFill>
                  <a:srgbClr val="000000"/>
                </a:solidFill>
                <a:latin typeface="Times New Roman" panose="02020603050405020304" pitchFamily="18" charset="0"/>
                <a:ea typeface="楷体_GB2312" pitchFamily="49" charset="-122"/>
              </a:rPr>
              <a:t>1”</a:t>
            </a:r>
            <a:r>
              <a:rPr lang="zh-CN" altLang="en-US" sz="2800" dirty="0">
                <a:solidFill>
                  <a:srgbClr val="000000"/>
                </a:solidFill>
                <a:latin typeface="Times New Roman" panose="02020603050405020304" pitchFamily="18" charset="0"/>
                <a:ea typeface="楷体_GB2312" pitchFamily="49" charset="-122"/>
              </a:rPr>
              <a:t>；若              “布尔表达式”的结果为</a:t>
            </a:r>
            <a:r>
              <a:rPr lang="en-US" altLang="zh-CN" sz="2800" dirty="0">
                <a:solidFill>
                  <a:srgbClr val="000000"/>
                </a:solidFill>
                <a:latin typeface="Times New Roman" panose="02020603050405020304" pitchFamily="18" charset="0"/>
                <a:ea typeface="楷体_GB2312" pitchFamily="49" charset="-122"/>
              </a:rPr>
              <a:t>false</a:t>
            </a:r>
            <a:r>
              <a:rPr lang="zh-CN" altLang="en-US" sz="2800" dirty="0">
                <a:solidFill>
                  <a:srgbClr val="000000"/>
                </a:solidFill>
                <a:latin typeface="Times New Roman" panose="02020603050405020304" pitchFamily="18" charset="0"/>
                <a:ea typeface="楷体_GB2312" pitchFamily="49" charset="-122"/>
              </a:rPr>
              <a:t>，计算的就是“值</a:t>
            </a:r>
            <a:r>
              <a:rPr lang="en-US" altLang="zh-CN" sz="2800" dirty="0">
                <a:solidFill>
                  <a:srgbClr val="000000"/>
                </a:solidFill>
                <a:latin typeface="Times New Roman" panose="02020603050405020304" pitchFamily="18" charset="0"/>
                <a:ea typeface="楷体_GB2312" pitchFamily="49" charset="-122"/>
              </a:rPr>
              <a:t>2”</a:t>
            </a:r>
            <a:r>
              <a:rPr lang="zh-CN" altLang="en-US" sz="2800" dirty="0">
                <a:solidFill>
                  <a:srgbClr val="000000"/>
                </a:solidFill>
                <a:latin typeface="Times New Roman" panose="02020603050405020304" pitchFamily="18" charset="0"/>
                <a:ea typeface="楷体_GB2312" pitchFamily="49" charset="-122"/>
              </a:rPr>
              <a:t>，而且“值</a:t>
            </a:r>
            <a:r>
              <a:rPr lang="en-US" altLang="zh-CN" sz="2800" dirty="0">
                <a:solidFill>
                  <a:srgbClr val="000000"/>
                </a:solidFill>
                <a:latin typeface="Times New Roman" panose="02020603050405020304" pitchFamily="18" charset="0"/>
                <a:ea typeface="楷体_GB2312" pitchFamily="49" charset="-122"/>
              </a:rPr>
              <a:t>1”“</a:t>
            </a:r>
            <a:r>
              <a:rPr lang="zh-CN" altLang="en-US" sz="2800" dirty="0">
                <a:solidFill>
                  <a:srgbClr val="000000"/>
                </a:solidFill>
                <a:latin typeface="Times New Roman" panose="02020603050405020304" pitchFamily="18" charset="0"/>
                <a:ea typeface="楷体_GB2312" pitchFamily="49" charset="-122"/>
              </a:rPr>
              <a:t>值</a:t>
            </a:r>
            <a:r>
              <a:rPr lang="en-US" altLang="zh-CN" sz="2800" dirty="0">
                <a:solidFill>
                  <a:srgbClr val="000000"/>
                </a:solidFill>
                <a:latin typeface="Times New Roman" panose="02020603050405020304" pitchFamily="18" charset="0"/>
                <a:ea typeface="楷体_GB2312" pitchFamily="49" charset="-122"/>
              </a:rPr>
              <a:t>2”</a:t>
            </a:r>
            <a:r>
              <a:rPr lang="zh-CN" altLang="en-US" sz="2800" dirty="0">
                <a:solidFill>
                  <a:srgbClr val="000000"/>
                </a:solidFill>
                <a:latin typeface="Times New Roman" panose="02020603050405020304" pitchFamily="18" charset="0"/>
                <a:ea typeface="楷体_GB2312" pitchFamily="49" charset="-122"/>
              </a:rPr>
              <a:t>成为最终由操作符产生的值。</a:t>
            </a:r>
            <a:endParaRPr lang="zh-CN" altLang="en-US" sz="2800" dirty="0">
              <a:solidFill>
                <a:srgbClr val="000000"/>
              </a:solidFill>
              <a:latin typeface="Times New Roman" panose="02020603050405020304" pitchFamily="18" charset="0"/>
              <a:ea typeface="楷体_GB2312" pitchFamily="49" charset="-122"/>
            </a:endParaRPr>
          </a:p>
          <a:p>
            <a:pPr>
              <a:buFont typeface="Wingdings" panose="05000000000000000000" pitchFamily="2" charset="2"/>
              <a:buChar char="l"/>
            </a:pPr>
            <a:r>
              <a:rPr lang="zh-CN" altLang="en-US" sz="2800" dirty="0">
                <a:solidFill>
                  <a:srgbClr val="000000"/>
                </a:solidFill>
                <a:latin typeface="Times New Roman" panose="02020603050405020304" pitchFamily="18" charset="0"/>
                <a:ea typeface="楷体_GB2312" pitchFamily="49" charset="-122"/>
              </a:rPr>
              <a:t>如：</a:t>
            </a:r>
            <a:r>
              <a:rPr lang="en-US" altLang="zh-CN" sz="2800" dirty="0">
                <a:solidFill>
                  <a:srgbClr val="000000"/>
                </a:solidFill>
                <a:latin typeface="Times New Roman" panose="02020603050405020304" pitchFamily="18" charset="0"/>
                <a:ea typeface="楷体_GB2312" pitchFamily="49" charset="-122"/>
              </a:rPr>
              <a:t>(a&gt;b)?a:b </a:t>
            </a:r>
            <a:endParaRPr lang="en-US" altLang="zh-CN" sz="2800" dirty="0">
              <a:solidFill>
                <a:srgbClr val="000000"/>
              </a:solidFill>
              <a:latin typeface="Times New Roman" panose="02020603050405020304" pitchFamily="18" charset="0"/>
              <a:ea typeface="楷体_GB2312" pitchFamily="49" charset="-122"/>
            </a:endParaRPr>
          </a:p>
          <a:p>
            <a:r>
              <a:rPr lang="zh-CN" altLang="en-US" sz="2800" dirty="0">
                <a:solidFill>
                  <a:srgbClr val="000000"/>
                </a:solidFill>
                <a:latin typeface="Times New Roman" panose="02020603050405020304" pitchFamily="18" charset="0"/>
                <a:ea typeface="楷体_GB2312" pitchFamily="49" charset="-122"/>
              </a:rPr>
              <a:t>   这个表达式将返回</a:t>
            </a:r>
            <a:r>
              <a:rPr lang="en-US" altLang="zh-CN" sz="2800" dirty="0">
                <a:solidFill>
                  <a:srgbClr val="000000"/>
                </a:solidFill>
                <a:latin typeface="Times New Roman" panose="02020603050405020304" pitchFamily="18" charset="0"/>
                <a:ea typeface="楷体_GB2312" pitchFamily="49" charset="-122"/>
              </a:rPr>
              <a:t>a</a:t>
            </a:r>
            <a:r>
              <a:rPr lang="zh-CN" altLang="en-US" sz="2800" dirty="0">
                <a:solidFill>
                  <a:srgbClr val="000000"/>
                </a:solidFill>
                <a:latin typeface="Times New Roman" panose="02020603050405020304" pitchFamily="18" charset="0"/>
                <a:ea typeface="楷体_GB2312" pitchFamily="49" charset="-122"/>
              </a:rPr>
              <a:t>和</a:t>
            </a:r>
            <a:r>
              <a:rPr lang="en-US" altLang="zh-CN" sz="2800" dirty="0">
                <a:solidFill>
                  <a:srgbClr val="000000"/>
                </a:solidFill>
                <a:latin typeface="Times New Roman" panose="02020603050405020304" pitchFamily="18" charset="0"/>
                <a:ea typeface="楷体_GB2312" pitchFamily="49" charset="-122"/>
              </a:rPr>
              <a:t>b</a:t>
            </a:r>
            <a:r>
              <a:rPr lang="zh-CN" altLang="en-US" sz="2800" dirty="0">
                <a:solidFill>
                  <a:srgbClr val="000000"/>
                </a:solidFill>
                <a:latin typeface="Times New Roman" panose="02020603050405020304" pitchFamily="18" charset="0"/>
                <a:ea typeface="楷体_GB2312" pitchFamily="49" charset="-122"/>
              </a:rPr>
              <a:t>中较大的那个数值。</a:t>
            </a:r>
            <a:endParaRPr lang="en-US" altLang="zh-CN" sz="2800" dirty="0">
              <a:solidFill>
                <a:srgbClr val="000000"/>
              </a:solidFill>
              <a:latin typeface="Times New Roman" panose="02020603050405020304" pitchFamily="18" charset="0"/>
              <a:ea typeface="楷体_GB2312" pitchFamily="49" charset="-122"/>
            </a:endParaRPr>
          </a:p>
          <a:p>
            <a:pPr>
              <a:spcBef>
                <a:spcPct val="50000"/>
              </a:spcBef>
            </a:pPr>
            <a:endParaRPr lang="en-US" altLang="zh-CN" sz="2800" dirty="0">
              <a:solidFill>
                <a:srgbClr val="000000"/>
              </a:solidFill>
              <a:latin typeface="Times New Roman" panose="02020603050405020304" pitchFamily="18" charset="0"/>
              <a:ea typeface="楷体_GB2312" pitchFamily="49" charset="-122"/>
            </a:endParaRPr>
          </a:p>
        </p:txBody>
      </p:sp>
      <p:pic>
        <p:nvPicPr>
          <p:cNvPr id="63491"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4513"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64514" name="Text Box 4"/>
          <p:cNvSpPr txBox="1"/>
          <p:nvPr/>
        </p:nvSpPr>
        <p:spPr>
          <a:xfrm>
            <a:off x="250825" y="260350"/>
            <a:ext cx="8642350" cy="579438"/>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Times New Roman" panose="02020603050405020304" pitchFamily="18" charset="0"/>
                <a:ea typeface="宋体" panose="02010600030101010101" pitchFamily="2" charset="-122"/>
              </a:rPr>
              <a:t>        9.Java</a:t>
            </a:r>
            <a:r>
              <a:rPr lang="zh-CN" altLang="en-US" sz="3200" b="1" dirty="0">
                <a:solidFill>
                  <a:srgbClr val="0000FF"/>
                </a:solidFill>
                <a:latin typeface="宋体" panose="02010600030101010101" pitchFamily="2" charset="-122"/>
                <a:ea typeface="宋体" panose="02010600030101010101" pitchFamily="2" charset="-122"/>
              </a:rPr>
              <a:t>语言操作符的优先级与结合性（一）</a:t>
            </a:r>
            <a:endParaRPr lang="en-US" altLang="zh-CN" sz="2400" b="1" dirty="0">
              <a:solidFill>
                <a:srgbClr val="000000"/>
              </a:solidFill>
              <a:latin typeface="Times New Roman" panose="02020603050405020304" pitchFamily="18" charset="0"/>
              <a:ea typeface="宋体" panose="02010600030101010101" pitchFamily="2" charset="-122"/>
            </a:endParaRPr>
          </a:p>
        </p:txBody>
      </p:sp>
      <p:grpSp>
        <p:nvGrpSpPr>
          <p:cNvPr id="64515" name="Group 7"/>
          <p:cNvGrpSpPr/>
          <p:nvPr/>
        </p:nvGrpSpPr>
        <p:grpSpPr>
          <a:xfrm>
            <a:off x="971550" y="1700213"/>
            <a:ext cx="7848600" cy="3832225"/>
            <a:chOff x="336" y="1071"/>
            <a:chExt cx="4944" cy="2414"/>
          </a:xfrm>
        </p:grpSpPr>
        <p:pic>
          <p:nvPicPr>
            <p:cNvPr id="64516" name="Picture 5" descr="01"/>
            <p:cNvPicPr>
              <a:picLocks noChangeAspect="1"/>
            </p:cNvPicPr>
            <p:nvPr/>
          </p:nvPicPr>
          <p:blipFill>
            <a:blip r:embed="rId1"/>
            <a:stretch>
              <a:fillRect/>
            </a:stretch>
          </p:blipFill>
          <p:spPr>
            <a:xfrm>
              <a:off x="336" y="1071"/>
              <a:ext cx="4944" cy="2414"/>
            </a:xfrm>
            <a:prstGeom prst="rect">
              <a:avLst/>
            </a:prstGeom>
            <a:noFill/>
            <a:ln w="9525">
              <a:noFill/>
            </a:ln>
          </p:spPr>
        </p:pic>
        <p:sp>
          <p:nvSpPr>
            <p:cNvPr id="64517" name="Rectangle 6"/>
            <p:cNvSpPr/>
            <p:nvPr/>
          </p:nvSpPr>
          <p:spPr>
            <a:xfrm>
              <a:off x="1882" y="1480"/>
              <a:ext cx="272" cy="181"/>
            </a:xfrm>
            <a:prstGeom prst="rect">
              <a:avLst/>
            </a:prstGeom>
            <a:solidFill>
              <a:schemeClr val="bg1"/>
            </a:solidFill>
            <a:ln w="9525" cap="flat" cmpd="sng">
              <a:solidFill>
                <a:schemeClr val="bg1"/>
              </a:solidFill>
              <a:prstDash val="solid"/>
              <a:miter/>
              <a:headEnd type="none" w="med" len="med"/>
              <a:tailEnd type="none" w="med" len="med"/>
            </a:ln>
          </p:spPr>
          <p:txBody>
            <a:bodyPr wrap="none" anchor="ctr" anchorCtr="0"/>
            <a:p>
              <a:endParaRPr lang="zh-CN" altLang="en-US" dirty="0">
                <a:latin typeface="Arial" panose="020B0604020202020204" pitchFamily="34" charset="0"/>
                <a:ea typeface="宋体" panose="02010600030101010101" pitchFamily="2" charset="-122"/>
              </a:endParaRPr>
            </a:p>
          </p:txBody>
        </p:sp>
      </p:grpSp>
      <p:pic>
        <p:nvPicPr>
          <p:cNvPr id="64518" name="图片 5" descr="java0.gif"/>
          <p:cNvPicPr>
            <a:picLocks noChangeAspect="1"/>
          </p:cNvPicPr>
          <p:nvPr/>
        </p:nvPicPr>
        <p:blipFill>
          <a:blip r:embed="rId2"/>
          <a:stretch>
            <a:fillRect/>
          </a:stretch>
        </p:blipFill>
        <p:spPr>
          <a:xfrm>
            <a:off x="0" y="0"/>
            <a:ext cx="914400" cy="1279525"/>
          </a:xfrm>
          <a:prstGeom prst="rect">
            <a:avLst/>
          </a:prstGeom>
          <a:noFill/>
          <a:ln w="9525">
            <a:noFill/>
          </a:ln>
        </p:spPr>
      </p:pic>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5537"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65538" name="Picture 4" descr="01"/>
          <p:cNvPicPr>
            <a:picLocks noChangeAspect="1"/>
          </p:cNvPicPr>
          <p:nvPr/>
        </p:nvPicPr>
        <p:blipFill>
          <a:blip r:embed="rId1"/>
          <a:stretch>
            <a:fillRect/>
          </a:stretch>
        </p:blipFill>
        <p:spPr>
          <a:xfrm>
            <a:off x="971550" y="1052513"/>
            <a:ext cx="8153400" cy="4405312"/>
          </a:xfrm>
          <a:prstGeom prst="rect">
            <a:avLst/>
          </a:prstGeom>
          <a:noFill/>
          <a:ln w="9525">
            <a:noFill/>
          </a:ln>
        </p:spPr>
      </p:pic>
      <p:pic>
        <p:nvPicPr>
          <p:cNvPr id="65539" name="图片 5" descr="java0.gif"/>
          <p:cNvPicPr>
            <a:picLocks noChangeAspect="1"/>
          </p:cNvPicPr>
          <p:nvPr/>
        </p:nvPicPr>
        <p:blipFill>
          <a:blip r:embed="rId2"/>
          <a:stretch>
            <a:fillRect/>
          </a:stretch>
        </p:blipFill>
        <p:spPr>
          <a:xfrm>
            <a:off x="0" y="0"/>
            <a:ext cx="914400" cy="1279525"/>
          </a:xfrm>
          <a:prstGeom prst="rect">
            <a:avLst/>
          </a:prstGeom>
          <a:noFill/>
          <a:ln w="9525">
            <a:noFill/>
          </a:ln>
        </p:spPr>
      </p:pic>
      <p:sp>
        <p:nvSpPr>
          <p:cNvPr id="65540" name="Text Box 4"/>
          <p:cNvSpPr txBox="1"/>
          <p:nvPr/>
        </p:nvSpPr>
        <p:spPr>
          <a:xfrm>
            <a:off x="250825" y="260350"/>
            <a:ext cx="8642350" cy="579438"/>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Times New Roman" panose="02020603050405020304" pitchFamily="18" charset="0"/>
                <a:ea typeface="宋体" panose="02010600030101010101" pitchFamily="2" charset="-122"/>
              </a:rPr>
              <a:t>        9. Java</a:t>
            </a:r>
            <a:r>
              <a:rPr lang="zh-CN" altLang="en-US" sz="3200" b="1" dirty="0">
                <a:solidFill>
                  <a:srgbClr val="0000FF"/>
                </a:solidFill>
                <a:latin typeface="宋体" panose="02010600030101010101" pitchFamily="2" charset="-122"/>
                <a:ea typeface="宋体" panose="02010600030101010101" pitchFamily="2" charset="-122"/>
              </a:rPr>
              <a:t>语言操作符的优先级与结合性（二）</a:t>
            </a:r>
            <a:endParaRPr lang="en-US" altLang="zh-CN" sz="2400" b="1" dirty="0">
              <a:solidFill>
                <a:srgbClr val="000000"/>
              </a:solidFill>
              <a:latin typeface="Times New Roman" panose="02020603050405020304" pitchFamily="18" charset="0"/>
              <a:ea typeface="宋体" panose="02010600030101010101" pitchFamily="2" charset="-122"/>
            </a:endParaRPr>
          </a:p>
        </p:txBody>
      </p:sp>
      <p:pic>
        <p:nvPicPr>
          <p:cNvPr id="65541" name="Picture 4" descr="01"/>
          <p:cNvPicPr>
            <a:picLocks noChangeAspect="1"/>
          </p:cNvPicPr>
          <p:nvPr/>
        </p:nvPicPr>
        <p:blipFill>
          <a:blip r:embed="rId1"/>
          <a:stretch>
            <a:fillRect/>
          </a:stretch>
        </p:blipFill>
        <p:spPr>
          <a:xfrm>
            <a:off x="990600" y="1052513"/>
            <a:ext cx="8153400" cy="4405312"/>
          </a:xfrm>
          <a:prstGeom prst="rect">
            <a:avLst/>
          </a:prstGeom>
          <a:noFill/>
          <a:ln w="9525">
            <a:noFill/>
          </a:ln>
        </p:spPr>
      </p:pic>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6561" name="Picture 4"/>
          <p:cNvPicPr>
            <a:picLocks noChangeAspect="1"/>
          </p:cNvPicPr>
          <p:nvPr/>
        </p:nvPicPr>
        <p:blipFill>
          <a:blip r:embed="rId1"/>
          <a:stretch>
            <a:fillRect/>
          </a:stretch>
        </p:blipFill>
        <p:spPr>
          <a:xfrm>
            <a:off x="2339975" y="0"/>
            <a:ext cx="4676775" cy="6858000"/>
          </a:xfrm>
          <a:prstGeom prst="rect">
            <a:avLst/>
          </a:prstGeom>
          <a:noFill/>
          <a:ln w="9525">
            <a:noFill/>
          </a:ln>
        </p:spPr>
      </p:pic>
      <p:sp>
        <p:nvSpPr>
          <p:cNvPr id="66562" name="标题 1"/>
          <p:cNvSpPr>
            <a:spLocks noGrp="1" noRot="1"/>
          </p:cNvSpPr>
          <p:nvPr>
            <p:ph type="ctrTitle"/>
          </p:nvPr>
        </p:nvSpPr>
        <p:spPr/>
        <p:txBody>
          <a:bodyPr wrap="square" lIns="91440" tIns="45720" rIns="91440" bIns="45720" anchor="ctr" anchorCtr="0"/>
          <a:p>
            <a:pPr>
              <a:buClrTx/>
              <a:buSzTx/>
              <a:buFontTx/>
            </a:pPr>
            <a:endParaRPr lang="zh-CN" altLang="en-US" dirty="0">
              <a:ea typeface="宋体" panose="02010600030101010101" pitchFamily="2" charset="-122"/>
            </a:endParaRPr>
          </a:p>
        </p:txBody>
      </p:sp>
      <p:pic>
        <p:nvPicPr>
          <p:cNvPr id="66563" name="图片 5" descr="java0.gif"/>
          <p:cNvPicPr>
            <a:picLocks noChangeAspect="1"/>
          </p:cNvPicPr>
          <p:nvPr/>
        </p:nvPicPr>
        <p:blipFill>
          <a:blip r:embed="rId2"/>
          <a:stretch>
            <a:fillRect/>
          </a:stretch>
        </p:blipFill>
        <p:spPr>
          <a:xfrm>
            <a:off x="0" y="0"/>
            <a:ext cx="914400" cy="1279525"/>
          </a:xfrm>
          <a:prstGeom prst="rect">
            <a:avLst/>
          </a:prstGeom>
          <a:noFill/>
          <a:ln w="9525">
            <a:noFill/>
          </a:ln>
        </p:spPr>
      </p:pic>
      <p:sp>
        <p:nvSpPr>
          <p:cNvPr id="4" name="矩形 3"/>
          <p:cNvSpPr/>
          <p:nvPr/>
        </p:nvSpPr>
        <p:spPr>
          <a:xfrm>
            <a:off x="4932363" y="1773238"/>
            <a:ext cx="720725" cy="431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2" name="矩形 3"/>
          <p:cNvSpPr/>
          <p:nvPr/>
        </p:nvSpPr>
        <p:spPr>
          <a:xfrm>
            <a:off x="3276600" y="1341438"/>
            <a:ext cx="1008063" cy="431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3" name="矩形 3"/>
          <p:cNvSpPr/>
          <p:nvPr/>
        </p:nvSpPr>
        <p:spPr>
          <a:xfrm>
            <a:off x="3276600" y="836613"/>
            <a:ext cx="360363" cy="4333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8" name="矩形 7"/>
          <p:cNvSpPr/>
          <p:nvPr/>
        </p:nvSpPr>
        <p:spPr>
          <a:xfrm>
            <a:off x="2916238" y="2205038"/>
            <a:ext cx="647700" cy="431800"/>
          </a:xfrm>
          <a:prstGeom prst="rect">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5" name="矩形 7"/>
          <p:cNvSpPr/>
          <p:nvPr/>
        </p:nvSpPr>
        <p:spPr>
          <a:xfrm>
            <a:off x="5795963" y="2205038"/>
            <a:ext cx="647700" cy="431800"/>
          </a:xfrm>
          <a:prstGeom prst="rect">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6" name="矩形 7"/>
          <p:cNvSpPr/>
          <p:nvPr/>
        </p:nvSpPr>
        <p:spPr>
          <a:xfrm>
            <a:off x="5508625" y="3573463"/>
            <a:ext cx="647700" cy="431800"/>
          </a:xfrm>
          <a:prstGeom prst="rect">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10" name="矩形 9"/>
          <p:cNvSpPr/>
          <p:nvPr/>
        </p:nvSpPr>
        <p:spPr>
          <a:xfrm>
            <a:off x="2555875" y="4076700"/>
            <a:ext cx="1295400" cy="43180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7" name="矩形 9"/>
          <p:cNvSpPr/>
          <p:nvPr/>
        </p:nvSpPr>
        <p:spPr>
          <a:xfrm>
            <a:off x="2555875" y="4076700"/>
            <a:ext cx="2952750" cy="43180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9" name="矩形 9"/>
          <p:cNvSpPr/>
          <p:nvPr/>
        </p:nvSpPr>
        <p:spPr>
          <a:xfrm>
            <a:off x="2555875" y="3141663"/>
            <a:ext cx="4392613" cy="136683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xit" presetSubtype="4" fill="hold" grpId="1" nodeType="clickEffect">
                                  <p:stCondLst>
                                    <p:cond delay="0"/>
                                  </p:stCondLst>
                                  <p:childTnLst>
                                    <p:animEffect transition="out" filter="wipe(down)">
                                      <p:cBhvr>
                                        <p:cTn id="10" dur="500"/>
                                        <p:tgtEl>
                                          <p:spTgt spid="10"/>
                                        </p:tgtEl>
                                      </p:cBhvr>
                                    </p:animEffect>
                                    <p:set>
                                      <p:cBhvr>
                                        <p:cTn id="11" dur="1" fill="hold">
                                          <p:stCondLst>
                                            <p:cond delay="499"/>
                                          </p:stCondLst>
                                        </p:cTn>
                                        <p:tgtEl>
                                          <p:spTgt spid="10"/>
                                        </p:tgtEl>
                                        <p:attrNameLst>
                                          <p:attrName>style.visibility</p:attrName>
                                        </p:attrNameLst>
                                      </p:cBhvr>
                                      <p:to>
                                        <p:strVal val="hidden"/>
                                      </p:to>
                                    </p:set>
                                  </p:childTnLst>
                                </p:cTn>
                              </p:par>
                              <p:par>
                                <p:cTn id="12" presetID="3" presetClass="entr" presetSubtype="5"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blinds(vertical)">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xit" presetSubtype="0" fill="hold" grpId="1" nodeType="clickEffect">
                                  <p:stCondLst>
                                    <p:cond delay="0"/>
                                  </p:stCondLst>
                                  <p:childTnLst>
                                    <p:animEffect transition="out" filter="dissolve">
                                      <p:cBhvr>
                                        <p:cTn id="18" dur="500"/>
                                        <p:tgtEl>
                                          <p:spTgt spid="7"/>
                                        </p:tgtEl>
                                      </p:cBhvr>
                                    </p:animEffect>
                                    <p:set>
                                      <p:cBhvr>
                                        <p:cTn id="19" dur="1" fill="hold">
                                          <p:stCondLst>
                                            <p:cond delay="499"/>
                                          </p:stCondLst>
                                        </p:cTn>
                                        <p:tgtEl>
                                          <p:spTgt spid="7"/>
                                        </p:tgtEl>
                                        <p:attrNameLst>
                                          <p:attrName>style.visibility</p:attrName>
                                        </p:attrNameLst>
                                      </p:cBhvr>
                                      <p:to>
                                        <p:strVal val="hidden"/>
                                      </p:to>
                                    </p:set>
                                  </p:childTnLst>
                                </p:cTn>
                              </p:par>
                              <p:par>
                                <p:cTn id="20" presetID="3" presetClass="entr" presetSubtype="5"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vertic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0" grpId="1" bldLvl="0" animBg="1"/>
      <p:bldP spid="7" grpId="0" bldLvl="0" animBg="1"/>
      <p:bldP spid="7" grpId="1" bldLvl="0" animBg="1"/>
      <p:bldP spid="9"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7172" name="Text Box 4"/>
          <p:cNvSpPr txBox="1">
            <a:spLocks noChangeArrowheads="1"/>
          </p:cNvSpPr>
          <p:nvPr/>
        </p:nvSpPr>
        <p:spPr bwMode="auto">
          <a:xfrm>
            <a:off x="1116013" y="188913"/>
            <a:ext cx="7500938" cy="701675"/>
          </a:xfrm>
          <a:prstGeom prst="rect">
            <a:avLst/>
          </a:prstGeom>
          <a:noFill/>
          <a:ln w="9525">
            <a:noFill/>
            <a:miter lim="800000"/>
          </a:ln>
          <a:effectLst/>
        </p:spPr>
        <p:txBody>
          <a:bodyPr>
            <a:spAutoFit/>
          </a:bodyPr>
          <a:lstStyle/>
          <a:p>
            <a:pPr marR="0" algn="just" defTabSz="914400">
              <a:spcBef>
                <a:spcPct val="50000"/>
              </a:spcBef>
              <a:buClrTx/>
              <a:buSzTx/>
              <a:defRPr/>
            </a:pPr>
            <a:r>
              <a:rPr kumimoji="1" lang="en-US" altLang="zh-CN" sz="4000" b="1" kern="1200" cap="none" spc="0" normalizeH="0" baseline="0" noProof="0" dirty="0">
                <a:solidFill>
                  <a:srgbClr val="FF00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mn-cs"/>
              </a:rPr>
              <a:t>2.1</a:t>
            </a:r>
            <a:r>
              <a:rPr kumimoji="1" lang="zh-CN" altLang="en-US" sz="4000" b="1" kern="1200" cap="none" spc="0" normalizeH="0" baseline="0" noProof="0" dirty="0">
                <a:solidFill>
                  <a:srgbClr val="FF00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mn-cs"/>
              </a:rPr>
              <a:t>　标识符、关键字和数据类型</a:t>
            </a:r>
            <a:endParaRPr kumimoji="1" lang="zh-CN" altLang="en-US" sz="4000" b="1" kern="1200" cap="none" spc="0" normalizeH="0" baseline="0" noProof="0" dirty="0">
              <a:solidFill>
                <a:srgbClr val="FF00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mn-cs"/>
            </a:endParaRPr>
          </a:p>
        </p:txBody>
      </p:sp>
      <p:sp>
        <p:nvSpPr>
          <p:cNvPr id="12291" name="Text Box 5"/>
          <p:cNvSpPr txBox="1"/>
          <p:nvPr/>
        </p:nvSpPr>
        <p:spPr>
          <a:xfrm>
            <a:off x="1643063" y="1857375"/>
            <a:ext cx="6858000" cy="519113"/>
          </a:xfrm>
          <a:prstGeom prst="rect">
            <a:avLst/>
          </a:prstGeom>
          <a:noFill/>
          <a:ln w="9525">
            <a:noFill/>
          </a:ln>
        </p:spPr>
        <p:txBody>
          <a:bodyPr anchor="t" anchorCtr="0">
            <a:spAutoFit/>
          </a:bodyPr>
          <a:p>
            <a:pPr>
              <a:spcBef>
                <a:spcPct val="50000"/>
              </a:spcBef>
            </a:pPr>
            <a:endParaRPr lang="zh-CN" altLang="en-US" sz="2800" dirty="0">
              <a:solidFill>
                <a:srgbClr val="000000"/>
              </a:solidFill>
              <a:latin typeface="楷体_GB2312" pitchFamily="49" charset="-122"/>
              <a:ea typeface="楷体_GB2312" pitchFamily="49" charset="-122"/>
            </a:endParaRPr>
          </a:p>
        </p:txBody>
      </p:sp>
      <p:pic>
        <p:nvPicPr>
          <p:cNvPr id="12292"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12293" name="Text Box 4"/>
          <p:cNvSpPr txBox="1"/>
          <p:nvPr/>
        </p:nvSpPr>
        <p:spPr>
          <a:xfrm>
            <a:off x="971550" y="1196975"/>
            <a:ext cx="7993063" cy="1662113"/>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Times New Roman" panose="02020603050405020304" pitchFamily="18" charset="0"/>
                <a:ea typeface="宋体" panose="02010600030101010101" pitchFamily="2" charset="-122"/>
              </a:rPr>
              <a:t>1.</a:t>
            </a:r>
            <a:r>
              <a:rPr lang="zh-CN" altLang="en-US" sz="3200" b="1" dirty="0">
                <a:solidFill>
                  <a:srgbClr val="0000FF"/>
                </a:solidFill>
                <a:latin typeface="Times New Roman" panose="02020603050405020304" pitchFamily="18" charset="0"/>
                <a:ea typeface="宋体" panose="02010600030101010101" pitchFamily="2" charset="-122"/>
              </a:rPr>
              <a:t> 标识符和字符集</a:t>
            </a:r>
            <a:endParaRPr lang="en-US" altLang="zh-CN" sz="3200" b="1" dirty="0">
              <a:solidFill>
                <a:srgbClr val="0000FF"/>
              </a:solidFill>
              <a:latin typeface="Times New Roman" panose="02020603050405020304" pitchFamily="18" charset="0"/>
              <a:ea typeface="宋体" panose="02010600030101010101" pitchFamily="2" charset="-122"/>
            </a:endParaRPr>
          </a:p>
          <a:p>
            <a:pPr>
              <a:spcBef>
                <a:spcPct val="50000"/>
              </a:spcBef>
              <a:buChar char="•"/>
            </a:pPr>
            <a:r>
              <a:rPr lang="en-US" altLang="zh-CN" sz="2800" dirty="0">
                <a:solidFill>
                  <a:srgbClr val="000000"/>
                </a:solidFill>
                <a:latin typeface="Times New Roman" panose="02020603050405020304" pitchFamily="18" charset="0"/>
                <a:ea typeface="楷体_GB2312" pitchFamily="49" charset="-122"/>
              </a:rPr>
              <a:t>Java</a:t>
            </a:r>
            <a:r>
              <a:rPr lang="zh-CN" altLang="en-US" sz="2800" dirty="0">
                <a:solidFill>
                  <a:srgbClr val="000000"/>
                </a:solidFill>
                <a:latin typeface="Times New Roman" panose="02020603050405020304" pitchFamily="18" charset="0"/>
                <a:ea typeface="楷体_GB2312" pitchFamily="49" charset="-122"/>
              </a:rPr>
              <a:t>语言的</a:t>
            </a:r>
            <a:r>
              <a:rPr lang="zh-CN" altLang="en-US" sz="2800" b="1" dirty="0">
                <a:solidFill>
                  <a:srgbClr val="0000FF"/>
                </a:solidFill>
                <a:latin typeface="Times New Roman" panose="02020603050405020304" pitchFamily="18" charset="0"/>
                <a:ea typeface="楷体_GB2312" pitchFamily="49" charset="-122"/>
              </a:rPr>
              <a:t>标识符</a:t>
            </a:r>
            <a:r>
              <a:rPr lang="zh-CN" altLang="en-US" sz="2800" dirty="0">
                <a:solidFill>
                  <a:srgbClr val="000000"/>
                </a:solidFill>
                <a:latin typeface="Times New Roman" panose="02020603050405020304" pitchFamily="18" charset="0"/>
                <a:ea typeface="楷体_GB2312" pitchFamily="49" charset="-122"/>
              </a:rPr>
              <a:t>是以字母、下划线或</a:t>
            </a:r>
            <a:r>
              <a:rPr lang="en-US" altLang="zh-CN" sz="2800" dirty="0">
                <a:solidFill>
                  <a:srgbClr val="000000"/>
                </a:solidFill>
                <a:latin typeface="Times New Roman" panose="02020603050405020304" pitchFamily="18" charset="0"/>
                <a:ea typeface="楷体_GB2312" pitchFamily="49" charset="-122"/>
              </a:rPr>
              <a:t>$</a:t>
            </a:r>
            <a:r>
              <a:rPr lang="zh-CN" altLang="en-US" sz="2800" dirty="0">
                <a:solidFill>
                  <a:srgbClr val="000000"/>
                </a:solidFill>
                <a:latin typeface="Times New Roman" panose="02020603050405020304" pitchFamily="18" charset="0"/>
                <a:ea typeface="楷体_GB2312" pitchFamily="49" charset="-122"/>
              </a:rPr>
              <a:t>符号开头的后面含有字母、下划线、</a:t>
            </a:r>
            <a:r>
              <a:rPr lang="en-US" altLang="zh-CN" sz="2800" dirty="0">
                <a:solidFill>
                  <a:srgbClr val="000000"/>
                </a:solidFill>
                <a:latin typeface="Times New Roman" panose="02020603050405020304" pitchFamily="18" charset="0"/>
                <a:ea typeface="楷体_GB2312" pitchFamily="49" charset="-122"/>
              </a:rPr>
              <a:t>$</a:t>
            </a:r>
            <a:r>
              <a:rPr lang="zh-CN" altLang="en-US" sz="2800" dirty="0">
                <a:solidFill>
                  <a:srgbClr val="000000"/>
                </a:solidFill>
                <a:latin typeface="Times New Roman" panose="02020603050405020304" pitchFamily="18" charset="0"/>
                <a:ea typeface="楷体_GB2312" pitchFamily="49" charset="-122"/>
              </a:rPr>
              <a:t>符号和数字的字符串。</a:t>
            </a:r>
            <a:endParaRPr lang="en-US" altLang="zh-CN" sz="2800" dirty="0">
              <a:solidFill>
                <a:srgbClr val="000000"/>
              </a:solidFill>
              <a:latin typeface="Times New Roman" panose="02020603050405020304" pitchFamily="18" charset="0"/>
              <a:ea typeface="楷体_GB2312" pitchFamily="49" charset="-122"/>
            </a:endParaRPr>
          </a:p>
        </p:txBody>
      </p:sp>
      <p:sp>
        <p:nvSpPr>
          <p:cNvPr id="12294" name="TextBox 6"/>
          <p:cNvSpPr txBox="1"/>
          <p:nvPr/>
        </p:nvSpPr>
        <p:spPr>
          <a:xfrm>
            <a:off x="1547813" y="2997200"/>
            <a:ext cx="1152525" cy="368300"/>
          </a:xfrm>
          <a:prstGeom prst="rect">
            <a:avLst/>
          </a:prstGeom>
          <a:noFill/>
          <a:ln w="9525">
            <a:noFill/>
          </a:ln>
        </p:spPr>
        <p:txBody>
          <a:bodyPr anchor="t" anchorCtr="0">
            <a:spAutoFit/>
          </a:bodyPr>
          <a:p>
            <a:r>
              <a:rPr lang="en-US" altLang="zh-CN" dirty="0">
                <a:latin typeface="Arial" panose="020B0604020202020204" pitchFamily="34" charset="0"/>
                <a:ea typeface="宋体" panose="02010600030101010101" pitchFamily="2" charset="-122"/>
              </a:rPr>
              <a:t>elcome</a:t>
            </a:r>
            <a:endParaRPr lang="zh-CN" altLang="en-US" dirty="0">
              <a:latin typeface="Arial" panose="020B0604020202020204" pitchFamily="34" charset="0"/>
              <a:ea typeface="宋体" panose="02010600030101010101" pitchFamily="2" charset="-122"/>
            </a:endParaRPr>
          </a:p>
        </p:txBody>
      </p:sp>
      <p:sp>
        <p:nvSpPr>
          <p:cNvPr id="12295" name="TextBox 7"/>
          <p:cNvSpPr txBox="1"/>
          <p:nvPr/>
        </p:nvSpPr>
        <p:spPr>
          <a:xfrm>
            <a:off x="1331913" y="2997200"/>
            <a:ext cx="431800" cy="368300"/>
          </a:xfrm>
          <a:prstGeom prst="rect">
            <a:avLst/>
          </a:prstGeom>
          <a:noFill/>
          <a:ln w="9525">
            <a:noFill/>
          </a:ln>
        </p:spPr>
        <p:txBody>
          <a:bodyPr anchor="t" anchorCtr="0">
            <a:spAutoFit/>
          </a:bodyPr>
          <a:p>
            <a:r>
              <a:rPr lang="en-US" altLang="zh-CN" dirty="0">
                <a:latin typeface="Arial" panose="020B0604020202020204" pitchFamily="34" charset="0"/>
                <a:ea typeface="宋体" panose="02010600030101010101" pitchFamily="2" charset="-122"/>
              </a:rPr>
              <a:t>W</a:t>
            </a:r>
            <a:endParaRPr lang="zh-CN" altLang="en-US" dirty="0">
              <a:latin typeface="Arial" panose="020B0604020202020204" pitchFamily="34" charset="0"/>
              <a:ea typeface="宋体" panose="02010600030101010101" pitchFamily="2" charset="-122"/>
            </a:endParaRPr>
          </a:p>
        </p:txBody>
      </p:sp>
      <p:sp>
        <p:nvSpPr>
          <p:cNvPr id="12296" name="TextBox 8"/>
          <p:cNvSpPr txBox="1"/>
          <p:nvPr/>
        </p:nvSpPr>
        <p:spPr>
          <a:xfrm>
            <a:off x="2339975" y="2997200"/>
            <a:ext cx="1008063" cy="368300"/>
          </a:xfrm>
          <a:prstGeom prst="rect">
            <a:avLst/>
          </a:prstGeom>
          <a:noFill/>
          <a:ln w="9525">
            <a:noFill/>
          </a:ln>
        </p:spPr>
        <p:txBody>
          <a:bodyPr anchor="t" anchorCtr="0">
            <a:spAutoFit/>
          </a:bodyPr>
          <a:p>
            <a:r>
              <a:rPr lang="en-US" altLang="zh-CN" dirty="0">
                <a:latin typeface="Arial" panose="020B0604020202020204" pitchFamily="34" charset="0"/>
                <a:ea typeface="宋体" panose="02010600030101010101" pitchFamily="2" charset="-122"/>
              </a:rPr>
              <a:t>_Money</a:t>
            </a:r>
            <a:endParaRPr lang="zh-CN" altLang="en-US" dirty="0">
              <a:latin typeface="Arial" panose="020B0604020202020204" pitchFamily="34" charset="0"/>
              <a:ea typeface="宋体" panose="02010600030101010101" pitchFamily="2" charset="-122"/>
            </a:endParaRPr>
          </a:p>
        </p:txBody>
      </p:sp>
      <p:sp>
        <p:nvSpPr>
          <p:cNvPr id="12297" name="矩形 9"/>
          <p:cNvSpPr/>
          <p:nvPr/>
        </p:nvSpPr>
        <p:spPr>
          <a:xfrm>
            <a:off x="3203575" y="2997200"/>
            <a:ext cx="1236663" cy="368300"/>
          </a:xfrm>
          <a:prstGeom prst="rect">
            <a:avLst/>
          </a:prstGeom>
          <a:noFill/>
          <a:ln w="9525">
            <a:noFill/>
          </a:ln>
        </p:spPr>
        <p:txBody>
          <a:bodyPr wrap="none" anchor="t" anchorCtr="0">
            <a:spAutoFit/>
          </a:bodyPr>
          <a:p>
            <a:r>
              <a:rPr lang="en-US" altLang="zh-CN" dirty="0">
                <a:latin typeface="Arial" panose="020B0604020202020204" pitchFamily="34" charset="0"/>
                <a:ea typeface="宋体" panose="02010600030101010101" pitchFamily="2" charset="-122"/>
              </a:rPr>
              <a:t>&amp;1000000</a:t>
            </a:r>
            <a:endParaRPr lang="zh-CN" altLang="en-US" dirty="0">
              <a:latin typeface="Arial" panose="020B0604020202020204" pitchFamily="34" charset="0"/>
              <a:ea typeface="宋体" panose="02010600030101010101" pitchFamily="2" charset="-122"/>
            </a:endParaRPr>
          </a:p>
        </p:txBody>
      </p:sp>
      <p:sp>
        <p:nvSpPr>
          <p:cNvPr id="12298" name="Text Box 4"/>
          <p:cNvSpPr txBox="1"/>
          <p:nvPr/>
        </p:nvSpPr>
        <p:spPr>
          <a:xfrm>
            <a:off x="900113" y="3441700"/>
            <a:ext cx="7847012" cy="3416300"/>
          </a:xfrm>
          <a:prstGeom prst="rect">
            <a:avLst/>
          </a:prstGeom>
          <a:noFill/>
          <a:ln w="9525">
            <a:noFill/>
          </a:ln>
        </p:spPr>
        <p:txBody>
          <a:bodyPr anchor="t" anchorCtr="0">
            <a:spAutoFit/>
          </a:bodyPr>
          <a:p>
            <a:pPr lvl="1" indent="0" eaLnBrk="1" hangingPunct="1">
              <a:spcBef>
                <a:spcPct val="50000"/>
              </a:spcBef>
              <a:buFont typeface="Arial" panose="020B0604020202020204" pitchFamily="34" charset="0"/>
              <a:buChar char="•"/>
            </a:pPr>
            <a:r>
              <a:rPr lang="zh-CN" altLang="en-US" sz="2400" dirty="0">
                <a:solidFill>
                  <a:srgbClr val="000000"/>
                </a:solidFill>
                <a:latin typeface="Times New Roman" panose="02020603050405020304" pitchFamily="18" charset="0"/>
                <a:ea typeface="楷体_GB2312" pitchFamily="49" charset="-122"/>
              </a:rPr>
              <a:t>标示符首位不能是数字。</a:t>
            </a:r>
            <a:endParaRPr lang="en-US" altLang="zh-CN" sz="2400" dirty="0">
              <a:solidFill>
                <a:srgbClr val="000000"/>
              </a:solidFill>
              <a:latin typeface="Times New Roman" panose="02020603050405020304" pitchFamily="18" charset="0"/>
              <a:ea typeface="楷体_GB2312" pitchFamily="49" charset="-122"/>
            </a:endParaRPr>
          </a:p>
          <a:p>
            <a:pPr lvl="1" indent="0" eaLnBrk="1" hangingPunct="1">
              <a:spcBef>
                <a:spcPct val="50000"/>
              </a:spcBef>
              <a:buFont typeface="Arial" panose="020B0604020202020204" pitchFamily="34" charset="0"/>
              <a:buChar char="•"/>
            </a:pPr>
            <a:r>
              <a:rPr lang="zh-CN" altLang="en-US" sz="2400" dirty="0">
                <a:solidFill>
                  <a:srgbClr val="000000"/>
                </a:solidFill>
                <a:latin typeface="Times New Roman" panose="02020603050405020304" pitchFamily="18" charset="0"/>
                <a:ea typeface="楷体_GB2312" pitchFamily="49" charset="-122"/>
              </a:rPr>
              <a:t>标识符的长度没有限制，但</a:t>
            </a:r>
            <a:r>
              <a:rPr lang="en-US" altLang="zh-CN" sz="2400" dirty="0">
                <a:solidFill>
                  <a:srgbClr val="000000"/>
                </a:solidFill>
                <a:latin typeface="Times New Roman" panose="02020603050405020304" pitchFamily="18" charset="0"/>
                <a:ea typeface="楷体_GB2312" pitchFamily="49" charset="-122"/>
              </a:rPr>
              <a:t>Java</a:t>
            </a:r>
            <a:r>
              <a:rPr lang="zh-CN" altLang="en-US" sz="2400" dirty="0">
                <a:solidFill>
                  <a:srgbClr val="000000"/>
                </a:solidFill>
                <a:latin typeface="Times New Roman" panose="02020603050405020304" pitchFamily="18" charset="0"/>
                <a:ea typeface="楷体_GB2312" pitchFamily="49" charset="-122"/>
              </a:rPr>
              <a:t>系统最多可以识别前</a:t>
            </a:r>
            <a:r>
              <a:rPr lang="en-US" altLang="zh-CN" sz="2400" dirty="0">
                <a:solidFill>
                  <a:srgbClr val="000000"/>
                </a:solidFill>
                <a:latin typeface="Times New Roman" panose="02020603050405020304" pitchFamily="18" charset="0"/>
                <a:ea typeface="楷体_GB2312" pitchFamily="49" charset="-122"/>
              </a:rPr>
              <a:t>255</a:t>
            </a:r>
            <a:r>
              <a:rPr lang="zh-CN" altLang="en-US" sz="2400" dirty="0">
                <a:solidFill>
                  <a:srgbClr val="000000"/>
                </a:solidFill>
                <a:latin typeface="Times New Roman" panose="02020603050405020304" pitchFamily="18" charset="0"/>
                <a:ea typeface="楷体_GB2312" pitchFamily="49" charset="-122"/>
              </a:rPr>
              <a:t>个字符。</a:t>
            </a:r>
            <a:endParaRPr lang="zh-CN" altLang="en-US" sz="2400" dirty="0">
              <a:solidFill>
                <a:srgbClr val="000000"/>
              </a:solidFill>
              <a:latin typeface="Times New Roman" panose="02020603050405020304" pitchFamily="18" charset="0"/>
              <a:ea typeface="楷体_GB2312" pitchFamily="49" charset="-122"/>
            </a:endParaRPr>
          </a:p>
          <a:p>
            <a:pPr lvl="1" indent="0" eaLnBrk="1" hangingPunct="1">
              <a:spcBef>
                <a:spcPct val="50000"/>
              </a:spcBef>
              <a:buFont typeface="Arial" panose="020B0604020202020204" pitchFamily="34" charset="0"/>
              <a:buChar char="•"/>
            </a:pPr>
            <a:r>
              <a:rPr lang="en-US" altLang="zh-CN" sz="2400" dirty="0">
                <a:solidFill>
                  <a:srgbClr val="000000"/>
                </a:solidFill>
                <a:latin typeface="Times New Roman" panose="02020603050405020304" pitchFamily="18" charset="0"/>
                <a:ea typeface="楷体_GB2312" pitchFamily="49" charset="-122"/>
              </a:rPr>
              <a:t>Java</a:t>
            </a:r>
            <a:r>
              <a:rPr lang="zh-CN" altLang="en-US" sz="2400" dirty="0">
                <a:solidFill>
                  <a:srgbClr val="000000"/>
                </a:solidFill>
                <a:latin typeface="Times New Roman" panose="02020603050405020304" pitchFamily="18" charset="0"/>
                <a:ea typeface="楷体_GB2312" pitchFamily="49" charset="-122"/>
              </a:rPr>
              <a:t>标识符中的字母是</a:t>
            </a:r>
            <a:r>
              <a:rPr lang="zh-CN" altLang="en-US" sz="2400" b="1" dirty="0">
                <a:solidFill>
                  <a:srgbClr val="0000FF"/>
                </a:solidFill>
                <a:latin typeface="Times New Roman" panose="02020603050405020304" pitchFamily="18" charset="0"/>
                <a:ea typeface="楷体_GB2312" pitchFamily="49" charset="-122"/>
              </a:rPr>
              <a:t>大小写相关</a:t>
            </a:r>
            <a:r>
              <a:rPr lang="zh-CN" altLang="en-US" sz="2400" dirty="0">
                <a:solidFill>
                  <a:srgbClr val="000000"/>
                </a:solidFill>
                <a:latin typeface="Times New Roman" panose="02020603050405020304" pitchFamily="18" charset="0"/>
                <a:ea typeface="楷体_GB2312" pitchFamily="49" charset="-122"/>
              </a:rPr>
              <a:t>的</a:t>
            </a:r>
            <a:r>
              <a:rPr lang="zh-CN" altLang="en-US" sz="2400" dirty="0">
                <a:solidFill>
                  <a:srgbClr val="000000"/>
                </a:solidFill>
                <a:latin typeface="楷体_GB2312" pitchFamily="49" charset="-122"/>
                <a:ea typeface="楷体_GB2312" pitchFamily="49" charset="-122"/>
              </a:rPr>
              <a:t>。</a:t>
            </a:r>
            <a:endParaRPr lang="en-US" altLang="zh-CN" sz="2400" dirty="0">
              <a:solidFill>
                <a:srgbClr val="000000"/>
              </a:solidFill>
              <a:latin typeface="楷体_GB2312" pitchFamily="49" charset="-122"/>
              <a:ea typeface="楷体_GB2312" pitchFamily="49" charset="-122"/>
            </a:endParaRPr>
          </a:p>
          <a:p>
            <a:pPr lvl="1" indent="0" eaLnBrk="1" hangingPunct="1">
              <a:spcBef>
                <a:spcPct val="50000"/>
              </a:spcBef>
              <a:buFont typeface="Arial" panose="020B0604020202020204" pitchFamily="34" charset="0"/>
              <a:buChar char="•"/>
            </a:pPr>
            <a:r>
              <a:rPr lang="en-US" altLang="zh-CN" sz="2400" dirty="0">
                <a:solidFill>
                  <a:srgbClr val="000000"/>
                </a:solidFill>
                <a:latin typeface="Times New Roman" panose="02020603050405020304" pitchFamily="18" charset="0"/>
                <a:ea typeface="楷体_GB2312" pitchFamily="49" charset="-122"/>
              </a:rPr>
              <a:t>Java</a:t>
            </a:r>
            <a:r>
              <a:rPr lang="zh-CN" altLang="en-US" sz="2400" dirty="0">
                <a:solidFill>
                  <a:srgbClr val="000000"/>
                </a:solidFill>
                <a:latin typeface="Times New Roman" panose="02020603050405020304" pitchFamily="18" charset="0"/>
                <a:ea typeface="楷体_GB2312" pitchFamily="49" charset="-122"/>
              </a:rPr>
              <a:t>语言采用</a:t>
            </a:r>
            <a:r>
              <a:rPr lang="en-US" altLang="zh-CN" sz="2400" b="1" dirty="0">
                <a:solidFill>
                  <a:srgbClr val="0000FF"/>
                </a:solidFill>
                <a:latin typeface="Times New Roman" panose="02020603050405020304" pitchFamily="18" charset="0"/>
                <a:ea typeface="楷体_GB2312" pitchFamily="49" charset="-122"/>
              </a:rPr>
              <a:t>Unicode</a:t>
            </a:r>
            <a:r>
              <a:rPr lang="zh-CN" altLang="en-US" sz="2400" dirty="0">
                <a:solidFill>
                  <a:srgbClr val="000000"/>
                </a:solidFill>
                <a:latin typeface="Times New Roman" panose="02020603050405020304" pitchFamily="18" charset="0"/>
                <a:ea typeface="楷体_GB2312" pitchFamily="49" charset="-122"/>
              </a:rPr>
              <a:t>字符集。</a:t>
            </a:r>
            <a:endParaRPr lang="zh-CN" altLang="en-US" sz="2400" dirty="0">
              <a:solidFill>
                <a:srgbClr val="000000"/>
              </a:solidFill>
              <a:latin typeface="Times New Roman" panose="02020603050405020304" pitchFamily="18" charset="0"/>
              <a:ea typeface="楷体_GB2312" pitchFamily="49" charset="-122"/>
            </a:endParaRPr>
          </a:p>
          <a:p>
            <a:pPr lvl="1" indent="0" eaLnBrk="1" hangingPunct="1">
              <a:spcBef>
                <a:spcPct val="50000"/>
              </a:spcBef>
              <a:buFont typeface="Arial" panose="020B0604020202020204" pitchFamily="34" charset="0"/>
              <a:buChar char="•"/>
            </a:pPr>
            <a:r>
              <a:rPr lang="en-US" altLang="zh-CN" sz="2400" dirty="0">
                <a:solidFill>
                  <a:srgbClr val="000000"/>
                </a:solidFill>
                <a:latin typeface="Times New Roman" panose="02020603050405020304" pitchFamily="18" charset="0"/>
                <a:ea typeface="楷体_GB2312" pitchFamily="49" charset="-122"/>
              </a:rPr>
              <a:t>Unicode</a:t>
            </a:r>
            <a:r>
              <a:rPr lang="zh-CN" altLang="en-US" sz="2400" dirty="0">
                <a:solidFill>
                  <a:srgbClr val="000000"/>
                </a:solidFill>
                <a:latin typeface="Times New Roman" panose="02020603050405020304" pitchFamily="18" charset="0"/>
                <a:ea typeface="楷体_GB2312" pitchFamily="49" charset="-122"/>
              </a:rPr>
              <a:t>字符是</a:t>
            </a:r>
            <a:r>
              <a:rPr lang="en-US" altLang="zh-CN" sz="2400" b="1" dirty="0">
                <a:solidFill>
                  <a:srgbClr val="0000FF"/>
                </a:solidFill>
                <a:latin typeface="Times New Roman" panose="02020603050405020304" pitchFamily="18" charset="0"/>
                <a:ea typeface="楷体_GB2312" pitchFamily="49" charset="-122"/>
              </a:rPr>
              <a:t>16bits</a:t>
            </a:r>
            <a:r>
              <a:rPr lang="zh-CN" altLang="en-US" sz="2400" dirty="0">
                <a:solidFill>
                  <a:srgbClr val="000000"/>
                </a:solidFill>
                <a:latin typeface="Times New Roman" panose="02020603050405020304" pitchFamily="18" charset="0"/>
                <a:ea typeface="楷体_GB2312" pitchFamily="49" charset="-122"/>
              </a:rPr>
              <a:t>存储格式，可以是包括中文在内的多国文字。</a:t>
            </a:r>
            <a:endParaRPr lang="zh-CN" altLang="en-US" sz="2400" dirty="0">
              <a:solidFill>
                <a:srgbClr val="000000"/>
              </a:solidFill>
              <a:latin typeface="Times New Roman" panose="02020603050405020304" pitchFamily="18" charset="0"/>
              <a:ea typeface="楷体_GB2312" pitchFamily="49" charset="-122"/>
            </a:endParaRPr>
          </a:p>
        </p:txBody>
      </p:sp>
      <p:sp>
        <p:nvSpPr>
          <p:cNvPr id="12299" name="TextBox 11"/>
          <p:cNvSpPr txBox="1"/>
          <p:nvPr/>
        </p:nvSpPr>
        <p:spPr>
          <a:xfrm>
            <a:off x="4500563" y="2997200"/>
            <a:ext cx="4319587" cy="368300"/>
          </a:xfrm>
          <a:prstGeom prst="rect">
            <a:avLst/>
          </a:prstGeom>
          <a:noFill/>
          <a:ln w="9525">
            <a:noFill/>
          </a:ln>
        </p:spPr>
        <p:txBody>
          <a:bodyPr anchor="t" anchorCtr="0">
            <a:spAutoFit/>
          </a:bodyPr>
          <a:p>
            <a:r>
              <a:rPr lang="zh-CN" altLang="en-US" dirty="0">
                <a:latin typeface="Arial" panose="020B0604020202020204" pitchFamily="34" charset="0"/>
                <a:ea typeface="宋体" panose="02010600030101010101" pitchFamily="2" charset="-122"/>
              </a:rPr>
              <a:t>张三，李四，</a:t>
            </a:r>
            <a:r>
              <a:rPr lang="en-US" altLang="zh-CN" dirty="0">
                <a:latin typeface="Arial" panose="020B0604020202020204" pitchFamily="34" charset="0"/>
                <a:ea typeface="宋体" panose="02010600030101010101" pitchFamily="2" charset="-122"/>
              </a:rPr>
              <a:t>Joan</a:t>
            </a:r>
            <a:r>
              <a:rPr lang="zh-CN" altLang="en-US" dirty="0">
                <a:latin typeface="Arial" panose="020B0604020202020204" pitchFamily="34" charset="0"/>
                <a:ea typeface="宋体" panose="02010600030101010101" pitchFamily="2" charset="-122"/>
              </a:rPr>
              <a:t>，</a:t>
            </a:r>
            <a:r>
              <a:rPr lang="en-US" altLang="zh-CN" dirty="0">
                <a:latin typeface="Arial" panose="020B0604020202020204" pitchFamily="34" charset="0"/>
                <a:ea typeface="宋体" panose="02010600030101010101" pitchFamily="2" charset="-122"/>
              </a:rPr>
              <a:t>John</a:t>
            </a:r>
            <a:r>
              <a:rPr lang="zh-CN" altLang="en-US" dirty="0">
                <a:latin typeface="Arial" panose="020B0604020202020204" pitchFamily="34" charset="0"/>
                <a:ea typeface="宋体" panose="02010600030101010101" pitchFamily="2" charset="-122"/>
              </a:rPr>
              <a:t>，汽车，飞机</a:t>
            </a:r>
            <a:endParaRPr lang="zh-CN" altLang="en-US" dirty="0">
              <a:latin typeface="Arial" panose="020B0604020202020204" pitchFamily="34" charset="0"/>
              <a:ea typeface="宋体" panose="02010600030101010101" pitchFamily="2" charset="-122"/>
            </a:endParaRPr>
          </a:p>
        </p:txBody>
      </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7585"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2227" name="矩形 2"/>
          <p:cNvSpPr/>
          <p:nvPr/>
        </p:nvSpPr>
        <p:spPr>
          <a:xfrm>
            <a:off x="1908175" y="1628775"/>
            <a:ext cx="6378575" cy="2774950"/>
          </a:xfrm>
          <a:prstGeom prst="rect">
            <a:avLst/>
          </a:prstGeom>
          <a:noFill/>
          <a:ln w="9525">
            <a:noFill/>
            <a:miter/>
          </a:ln>
        </p:spPr>
        <p:txBody>
          <a:bodyPr>
            <a:spAutoFit/>
          </a:bodyPr>
          <a:p>
            <a:pPr algn="just" fontAlgn="base">
              <a:spcBef>
                <a:spcPct val="50000"/>
              </a:spcBef>
            </a:pPr>
            <a:r>
              <a:rPr lang="en-US" altLang="zh-CN" sz="3200" b="1" strike="noStrike" noProof="1">
                <a:solidFill>
                  <a:srgbClr val="0000FF"/>
                </a:solidFill>
                <a:latin typeface="Calibri" panose="020F0502020204030204" pitchFamily="34" charset="0"/>
                <a:ea typeface="楷体_GB2312" pitchFamily="49" charset="-122"/>
                <a:cs typeface="+mn-cs"/>
              </a:rPr>
              <a:t>2.1</a:t>
            </a:r>
            <a:r>
              <a:rPr lang="zh-CN" altLang="en-US" sz="3200" b="1" strike="noStrike" noProof="1" dirty="0">
                <a:solidFill>
                  <a:srgbClr val="0000FF"/>
                </a:solidFill>
                <a:latin typeface="Calibri" panose="020F0502020204030204" pitchFamily="34" charset="0"/>
                <a:ea typeface="楷体_GB2312" pitchFamily="49" charset="-122"/>
                <a:cs typeface="+mn-cs"/>
              </a:rPr>
              <a:t>　标识符、关键字和数据类型</a:t>
            </a:r>
            <a:endParaRPr lang="zh-CN" altLang="en-US" sz="3200" b="1" strike="noStrike" noProof="1" dirty="0">
              <a:solidFill>
                <a:srgbClr val="0000FF"/>
              </a:solidFill>
              <a:latin typeface="Calibri" panose="020F0502020204030204" pitchFamily="34" charset="0"/>
              <a:ea typeface="楷体_GB2312" pitchFamily="49" charset="-122"/>
            </a:endParaRPr>
          </a:p>
          <a:p>
            <a:pPr algn="just" fontAlgn="base">
              <a:spcBef>
                <a:spcPct val="50000"/>
              </a:spcBef>
            </a:pPr>
            <a:r>
              <a:rPr lang="en-US" altLang="zh-CN" sz="3200" b="1" strike="noStrike" noProof="1">
                <a:solidFill>
                  <a:srgbClr val="0000FF"/>
                </a:solidFill>
                <a:latin typeface="Calibri" panose="020F0502020204030204" pitchFamily="34" charset="0"/>
                <a:ea typeface="楷体_GB2312" pitchFamily="49" charset="-122"/>
                <a:cs typeface="+mn-cs"/>
              </a:rPr>
              <a:t>2.2</a:t>
            </a:r>
            <a:r>
              <a:rPr lang="zh-CN" altLang="en-US" sz="3200" b="1" strike="noStrike" noProof="1" dirty="0">
                <a:solidFill>
                  <a:srgbClr val="0000FF"/>
                </a:solidFill>
                <a:latin typeface="Calibri" panose="020F0502020204030204" pitchFamily="34" charset="0"/>
                <a:ea typeface="楷体_GB2312" pitchFamily="49" charset="-122"/>
                <a:cs typeface="+mn-cs"/>
              </a:rPr>
              <a:t>　操作符</a:t>
            </a:r>
            <a:endParaRPr lang="zh-CN" altLang="en-US" sz="3200" b="1" strike="noStrike" noProof="1" dirty="0">
              <a:solidFill>
                <a:srgbClr val="0000FF"/>
              </a:solidFill>
              <a:latin typeface="Calibri" panose="020F0502020204030204" pitchFamily="34" charset="0"/>
              <a:ea typeface="楷体_GB2312" pitchFamily="49" charset="-122"/>
            </a:endParaRPr>
          </a:p>
          <a:p>
            <a:pPr algn="just" fontAlgn="base">
              <a:spcBef>
                <a:spcPct val="50000"/>
              </a:spcBef>
            </a:pPr>
            <a:r>
              <a:rPr lang="en-US" altLang="zh-CN" sz="3200" b="1" strike="noStrike" noProof="1">
                <a:solidFill>
                  <a:schemeClr val="hlink"/>
                </a:solidFill>
                <a:effectLst>
                  <a:outerShdw blurRad="38100" dist="38100" dir="2700000">
                    <a:srgbClr val="000000"/>
                  </a:outerShdw>
                </a:effectLst>
                <a:latin typeface="Calibri" panose="020F0502020204030204" pitchFamily="34" charset="0"/>
                <a:ea typeface="楷体_GB2312" pitchFamily="49" charset="-122"/>
                <a:cs typeface="+mn-cs"/>
              </a:rPr>
              <a:t>2.3</a:t>
            </a:r>
            <a:r>
              <a:rPr lang="zh-CN" altLang="en-US" sz="3200" b="1" strike="noStrike" noProof="1" dirty="0">
                <a:solidFill>
                  <a:srgbClr val="0000FF"/>
                </a:solidFill>
                <a:latin typeface="Calibri" panose="020F0502020204030204" pitchFamily="34" charset="0"/>
                <a:ea typeface="楷体_GB2312" pitchFamily="49" charset="-122"/>
                <a:cs typeface="+mn-cs"/>
              </a:rPr>
              <a:t>　</a:t>
            </a:r>
            <a:r>
              <a:rPr lang="zh-CN" altLang="en-US" sz="3200" b="1" strike="noStrike" noProof="1" dirty="0">
                <a:solidFill>
                  <a:schemeClr val="hlink"/>
                </a:solidFill>
                <a:effectLst>
                  <a:outerShdw blurRad="38100" dist="38100" dir="2700000">
                    <a:srgbClr val="000000"/>
                  </a:outerShdw>
                </a:effectLst>
                <a:latin typeface="楷体_GB2312" pitchFamily="49" charset="-122"/>
                <a:ea typeface="楷体_GB2312" pitchFamily="49" charset="-122"/>
                <a:cs typeface="+mn-cs"/>
              </a:rPr>
              <a:t>表达式与语句</a:t>
            </a:r>
            <a:endParaRPr lang="zh-CN" altLang="en-US" sz="3200" b="1" strike="noStrike" noProof="1" dirty="0">
              <a:solidFill>
                <a:schemeClr val="hlink"/>
              </a:solidFill>
              <a:effectLst>
                <a:outerShdw blurRad="38100" dist="38100" dir="2700000">
                  <a:srgbClr val="000000"/>
                </a:outerShdw>
              </a:effectLst>
              <a:latin typeface="楷体_GB2312" pitchFamily="49" charset="-122"/>
              <a:ea typeface="楷体_GB2312" pitchFamily="49" charset="-122"/>
            </a:endParaRPr>
          </a:p>
          <a:p>
            <a:pPr algn="just" fontAlgn="base">
              <a:spcBef>
                <a:spcPct val="50000"/>
              </a:spcBef>
            </a:pPr>
            <a:r>
              <a:rPr lang="en-US" altLang="zh-CN" sz="3200" b="1" strike="noStrike" noProof="1">
                <a:solidFill>
                  <a:srgbClr val="0000FF"/>
                </a:solidFill>
                <a:latin typeface="Calibri" panose="020F0502020204030204" pitchFamily="34" charset="0"/>
                <a:ea typeface="楷体_GB2312" pitchFamily="49" charset="-122"/>
                <a:cs typeface="+mn-cs"/>
              </a:rPr>
              <a:t>2.4     </a:t>
            </a:r>
            <a:r>
              <a:rPr lang="zh-CN" altLang="en-US" sz="3200" b="1" strike="noStrike" noProof="1" dirty="0">
                <a:solidFill>
                  <a:srgbClr val="0000FF"/>
                </a:solidFill>
                <a:latin typeface="Calibri" panose="020F0502020204030204" pitchFamily="34" charset="0"/>
                <a:ea typeface="楷体_GB2312" pitchFamily="49" charset="-122"/>
                <a:cs typeface="+mn-cs"/>
              </a:rPr>
              <a:t>控制结构</a:t>
            </a:r>
            <a:endParaRPr lang="zh-CN" altLang="en-US" sz="3200" b="1" strike="noStrike" noProof="1" dirty="0">
              <a:solidFill>
                <a:srgbClr val="0000FF"/>
              </a:solidFill>
              <a:latin typeface="Calibri" panose="020F0502020204030204" pitchFamily="34" charset="0"/>
              <a:ea typeface="楷体_GB2312" pitchFamily="49" charset="-122"/>
            </a:endParaRPr>
          </a:p>
        </p:txBody>
      </p:sp>
      <p:sp>
        <p:nvSpPr>
          <p:cNvPr id="4" name="矩形 3"/>
          <p:cNvSpPr/>
          <p:nvPr/>
        </p:nvSpPr>
        <p:spPr>
          <a:xfrm>
            <a:off x="3357563" y="0"/>
            <a:ext cx="2441575" cy="769938"/>
          </a:xfrm>
          <a:prstGeom prst="rect">
            <a:avLst/>
          </a:prstGeom>
        </p:spPr>
        <p:txBody>
          <a:bodyPr wrap="none">
            <a:spAutoFit/>
          </a:bodyPr>
          <a:lstStyle/>
          <a:p>
            <a:pPr marL="0" marR="0" lvl="0" indent="0" algn="l" defTabSz="914400" rtl="0" eaLnBrk="1" fontAlgn="base" latinLnBrk="0" hangingPunct="1">
              <a:spcBef>
                <a:spcPct val="50000"/>
              </a:spcBef>
              <a:spcAft>
                <a:spcPct val="0"/>
              </a:spcAft>
              <a:buClrTx/>
              <a:buSzTx/>
              <a:buFontTx/>
              <a:buNone/>
              <a:defRPr/>
            </a:pPr>
            <a:r>
              <a:rPr kumimoji="0" lang="zh-CN" altLang="en-US" sz="4400" b="0" i="0" u="none" strike="noStrike" kern="1200" cap="none" spc="0" normalizeH="0" baseline="0" noProof="0" dirty="0">
                <a:ln>
                  <a:noFill/>
                </a:ln>
                <a:solidFill>
                  <a:srgbClr val="000000"/>
                </a:solidFill>
                <a:effectLst/>
                <a:uLnTx/>
                <a:uFillTx/>
                <a:latin typeface="华文楷体" panose="02010600040101010101" pitchFamily="2" charset="-122"/>
                <a:ea typeface="华文楷体" panose="02010600040101010101" pitchFamily="2" charset="-122"/>
                <a:cs typeface="+mj-cs"/>
              </a:rPr>
              <a:t>本节目录</a:t>
            </a:r>
            <a:endParaRPr kumimoji="0" lang="zh-CN" altLang="en-US" sz="4400" b="0" i="0" u="none" strike="noStrike" kern="1200" cap="none" spc="0" normalizeH="0" baseline="0" noProof="0" dirty="0">
              <a:ln>
                <a:noFill/>
              </a:ln>
              <a:solidFill>
                <a:srgbClr val="000000"/>
              </a:solidFill>
              <a:effectLst/>
              <a:uLnTx/>
              <a:uFillTx/>
              <a:latin typeface="华文楷体" panose="02010600040101010101" pitchFamily="2" charset="-122"/>
              <a:ea typeface="华文楷体" panose="02010600040101010101" pitchFamily="2" charset="-122"/>
              <a:cs typeface="+mj-c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8609"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52227" name="Text Box 5"/>
          <p:cNvSpPr txBox="1">
            <a:spLocks noChangeArrowheads="1"/>
          </p:cNvSpPr>
          <p:nvPr/>
        </p:nvSpPr>
        <p:spPr bwMode="auto">
          <a:xfrm>
            <a:off x="973138" y="188913"/>
            <a:ext cx="8135938" cy="6562725"/>
          </a:xfrm>
          <a:prstGeom prst="rect">
            <a:avLst/>
          </a:prstGeom>
          <a:noFill/>
          <a:ln w="9525">
            <a:noFill/>
            <a:miter lim="800000"/>
          </a:ln>
        </p:spPr>
        <p:txBody>
          <a:bodyPr>
            <a:spAutoFit/>
          </a:bodyPr>
          <a:p>
            <a:pPr>
              <a:spcBef>
                <a:spcPct val="50000"/>
              </a:spcBef>
            </a:pPr>
            <a:endParaRPr lang="zh-CN" altLang="en-US" sz="4000" b="1" noProof="1" dirty="0">
              <a:solidFill>
                <a:srgbClr val="FF0000"/>
              </a:solidFill>
              <a:effectLst>
                <a:outerShdw blurRad="38100" dist="38100" dir="2700000">
                  <a:srgbClr val="000000"/>
                </a:outerShdw>
              </a:effectLst>
              <a:latin typeface="楷体" panose="02010609060101010101" pitchFamily="49" charset="-122"/>
              <a:ea typeface="楷体" panose="02010609060101010101" pitchFamily="49" charset="-122"/>
            </a:endParaRPr>
          </a:p>
          <a:p>
            <a:pPr>
              <a:spcBef>
                <a:spcPct val="50000"/>
              </a:spcBef>
            </a:pPr>
            <a:r>
              <a:rPr lang="en-US" altLang="zh-CN" sz="3200" b="1" noProof="1">
                <a:solidFill>
                  <a:srgbClr val="0000FF"/>
                </a:solidFill>
                <a:latin typeface="Calibri" panose="020F0502020204030204" pitchFamily="34" charset="0"/>
                <a:ea typeface="楷体_GB2312" pitchFamily="49" charset="-122"/>
                <a:cs typeface="+mn-cs"/>
              </a:rPr>
              <a:t>1. </a:t>
            </a:r>
            <a:r>
              <a:rPr lang="zh-CN" altLang="en-US" sz="3200" b="1" noProof="1" dirty="0">
                <a:solidFill>
                  <a:srgbClr val="0000FF"/>
                </a:solidFill>
                <a:latin typeface="Calibri" panose="020F0502020204030204" pitchFamily="34" charset="0"/>
                <a:ea typeface="楷体_GB2312" pitchFamily="49" charset="-122"/>
                <a:cs typeface="+mn-cs"/>
              </a:rPr>
              <a:t>表达式</a:t>
            </a:r>
            <a:endParaRPr lang="zh-CN" altLang="en-US" sz="3200" b="1" noProof="1" dirty="0">
              <a:solidFill>
                <a:srgbClr val="0000FF"/>
              </a:solidFill>
              <a:latin typeface="Calibri" panose="020F0502020204030204" pitchFamily="34" charset="0"/>
              <a:ea typeface="楷体_GB2312" pitchFamily="49" charset="-122"/>
            </a:endParaRPr>
          </a:p>
          <a:p>
            <a:pPr>
              <a:spcBef>
                <a:spcPct val="50000"/>
              </a:spcBef>
              <a:buChar char="•"/>
            </a:pPr>
            <a:r>
              <a:rPr lang="zh-CN" altLang="en-US" sz="2800" noProof="1" dirty="0">
                <a:solidFill>
                  <a:srgbClr val="000000"/>
                </a:solidFill>
                <a:latin typeface="Calibri" panose="020F0502020204030204" pitchFamily="34" charset="0"/>
                <a:ea typeface="楷体_GB2312" pitchFamily="49" charset="-122"/>
                <a:cs typeface="+mn-cs"/>
              </a:rPr>
              <a:t>表达式是操作符、常量和变量的遵循语法规则的组合。</a:t>
            </a:r>
            <a:endParaRPr lang="en-US" altLang="zh-CN" sz="2800" noProof="1">
              <a:solidFill>
                <a:srgbClr val="000000"/>
              </a:solidFill>
              <a:latin typeface="Calibri" panose="020F0502020204030204" pitchFamily="34" charset="0"/>
              <a:ea typeface="楷体_GB2312" pitchFamily="49" charset="-122"/>
            </a:endParaRPr>
          </a:p>
          <a:p>
            <a:pPr>
              <a:spcBef>
                <a:spcPct val="50000"/>
              </a:spcBef>
            </a:pPr>
            <a:r>
              <a:rPr lang="zh-CN" altLang="en-US" sz="2800" noProof="1" dirty="0">
                <a:solidFill>
                  <a:srgbClr val="000000"/>
                </a:solidFill>
                <a:latin typeface="Calibri" panose="020F0502020204030204" pitchFamily="34" charset="0"/>
                <a:ea typeface="楷体_GB2312" pitchFamily="49" charset="-122"/>
                <a:cs typeface="+mn-cs"/>
              </a:rPr>
              <a:t>示例</a:t>
            </a:r>
            <a:endParaRPr lang="zh-CN" altLang="en-US" sz="2800" noProof="1" dirty="0">
              <a:solidFill>
                <a:srgbClr val="000000"/>
              </a:solidFill>
              <a:latin typeface="Calibri" panose="020F0502020204030204" pitchFamily="34" charset="0"/>
              <a:ea typeface="楷体_GB2312" pitchFamily="49" charset="-122"/>
            </a:endParaRPr>
          </a:p>
          <a:p>
            <a:pPr>
              <a:spcBef>
                <a:spcPct val="50000"/>
              </a:spcBef>
            </a:pPr>
            <a:endParaRPr lang="en-US" altLang="zh-CN" sz="2800" noProof="1">
              <a:solidFill>
                <a:srgbClr val="000000"/>
              </a:solidFill>
              <a:latin typeface="Calibri" panose="020F0502020204030204" pitchFamily="34" charset="0"/>
              <a:ea typeface="楷体_GB2312" pitchFamily="49" charset="-122"/>
            </a:endParaRPr>
          </a:p>
          <a:p>
            <a:pPr>
              <a:spcBef>
                <a:spcPct val="50000"/>
              </a:spcBef>
              <a:buChar char="•"/>
            </a:pPr>
            <a:endParaRPr lang="zh-CN" altLang="en-US" sz="2800" noProof="1" dirty="0">
              <a:solidFill>
                <a:srgbClr val="000000"/>
              </a:solidFill>
              <a:latin typeface="Calibri" panose="020F0502020204030204" pitchFamily="34" charset="0"/>
              <a:ea typeface="楷体_GB2312" pitchFamily="49" charset="-122"/>
            </a:endParaRPr>
          </a:p>
          <a:p>
            <a:pPr>
              <a:spcBef>
                <a:spcPct val="50000"/>
              </a:spcBef>
              <a:buChar char="•"/>
            </a:pPr>
            <a:endParaRPr lang="zh-CN" altLang="en-US" sz="2800" noProof="1" dirty="0">
              <a:solidFill>
                <a:srgbClr val="000000"/>
              </a:solidFill>
              <a:latin typeface="Calibri" panose="020F0502020204030204" pitchFamily="34" charset="0"/>
              <a:ea typeface="楷体_GB2312" pitchFamily="49" charset="-122"/>
            </a:endParaRPr>
          </a:p>
          <a:p>
            <a:pPr>
              <a:spcBef>
                <a:spcPct val="50000"/>
              </a:spcBef>
              <a:buChar char="•"/>
            </a:pPr>
            <a:r>
              <a:rPr lang="en-US" altLang="zh-CN" sz="2800" noProof="1">
                <a:solidFill>
                  <a:srgbClr val="000000"/>
                </a:solidFill>
                <a:latin typeface="Calibri" panose="020F0502020204030204" pitchFamily="34" charset="0"/>
                <a:ea typeface="楷体_GB2312" pitchFamily="49" charset="-122"/>
                <a:cs typeface="+mn-cs"/>
              </a:rPr>
              <a:t>Java</a:t>
            </a:r>
            <a:r>
              <a:rPr lang="zh-CN" altLang="en-US" sz="2800" noProof="1" dirty="0">
                <a:solidFill>
                  <a:srgbClr val="000000"/>
                </a:solidFill>
                <a:latin typeface="Calibri" panose="020F0502020204030204" pitchFamily="34" charset="0"/>
                <a:ea typeface="楷体_GB2312" pitchFamily="49" charset="-122"/>
                <a:cs typeface="+mn-cs"/>
              </a:rPr>
              <a:t>语言的表达式既可以出现在选择条件测试、循环条件测试、变量说明、方法的调用参数等场合，也可以单独组成语句。</a:t>
            </a:r>
            <a:endParaRPr lang="zh-CN" altLang="en-US" sz="2800" noProof="1" dirty="0">
              <a:solidFill>
                <a:srgbClr val="000000"/>
              </a:solidFill>
              <a:latin typeface="Calibri" panose="020F0502020204030204" pitchFamily="34" charset="0"/>
              <a:ea typeface="楷体_GB2312" pitchFamily="49" charset="-122"/>
            </a:endParaRPr>
          </a:p>
        </p:txBody>
      </p:sp>
      <p:pic>
        <p:nvPicPr>
          <p:cNvPr id="68611"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grpSp>
        <p:nvGrpSpPr>
          <p:cNvPr id="3" name="Group 11"/>
          <p:cNvGrpSpPr/>
          <p:nvPr/>
        </p:nvGrpSpPr>
        <p:grpSpPr>
          <a:xfrm>
            <a:off x="4140200" y="2276475"/>
            <a:ext cx="1800225" cy="1271588"/>
            <a:chOff x="0" y="0"/>
            <a:chExt cx="1152" cy="803"/>
          </a:xfrm>
        </p:grpSpPr>
        <p:sp>
          <p:nvSpPr>
            <p:cNvPr id="68613" name="Oval 146"/>
            <p:cNvSpPr/>
            <p:nvPr/>
          </p:nvSpPr>
          <p:spPr>
            <a:xfrm rot="-1543676">
              <a:off x="480" y="480"/>
              <a:ext cx="672" cy="192"/>
            </a:xfrm>
            <a:prstGeom prst="ellipse">
              <a:avLst/>
            </a:prstGeom>
            <a:solidFill>
              <a:srgbClr val="B2B2B2"/>
            </a:solidFill>
            <a:ln w="9525">
              <a:noFill/>
            </a:ln>
          </p:spPr>
          <p:txBody>
            <a:bodyPr wrap="none" anchor="ctr" anchorCtr="0"/>
            <a:p>
              <a:pPr algn="ctr"/>
              <a:endParaRPr lang="zh-CN" altLang="en-US" dirty="0">
                <a:latin typeface="微软雅黑" panose="020B0503020204020204" charset="-122"/>
                <a:ea typeface="微软雅黑" panose="020B0503020204020204" charset="-122"/>
                <a:sym typeface="黑体" panose="02010609060101010101" pitchFamily="2" charset="-122"/>
              </a:endParaRPr>
            </a:p>
          </p:txBody>
        </p:sp>
        <p:sp>
          <p:nvSpPr>
            <p:cNvPr id="68614" name="Oval 147"/>
            <p:cNvSpPr/>
            <p:nvPr/>
          </p:nvSpPr>
          <p:spPr>
            <a:xfrm>
              <a:off x="0" y="0"/>
              <a:ext cx="809" cy="803"/>
            </a:xfrm>
            <a:prstGeom prst="ellipse">
              <a:avLst/>
            </a:prstGeom>
            <a:gradFill rotWithShape="1">
              <a:gsLst>
                <a:gs pos="0">
                  <a:srgbClr val="FFFFFF"/>
                </a:gs>
                <a:gs pos="100000">
                  <a:srgbClr val="8EA8A4"/>
                </a:gs>
              </a:gsLst>
              <a:path path="rect">
                <a:fillToRect l="50000" t="50000" r="50000" b="50000"/>
              </a:path>
              <a:tileRect/>
            </a:gradFill>
            <a:ln w="9525">
              <a:noFill/>
            </a:ln>
          </p:spPr>
          <p:txBody>
            <a:bodyPr wrap="none" anchor="ctr" anchorCtr="0"/>
            <a:p>
              <a:pPr algn="ctr"/>
              <a:endParaRPr lang="zh-CN" altLang="en-US" b="1" dirty="0">
                <a:solidFill>
                  <a:srgbClr val="5F5F5F"/>
                </a:solidFill>
                <a:latin typeface="微软雅黑" panose="020B0503020204020204" charset="-122"/>
                <a:ea typeface="微软雅黑" panose="020B0503020204020204" charset="-122"/>
                <a:sym typeface="Arial" panose="020B0604020202020204" pitchFamily="34" charset="0"/>
              </a:endParaRPr>
            </a:p>
          </p:txBody>
        </p:sp>
        <p:sp>
          <p:nvSpPr>
            <p:cNvPr id="68615" name="Text Box 148"/>
            <p:cNvSpPr/>
            <p:nvPr/>
          </p:nvSpPr>
          <p:spPr>
            <a:xfrm>
              <a:off x="209" y="304"/>
              <a:ext cx="411" cy="231"/>
            </a:xfrm>
            <a:prstGeom prst="rect">
              <a:avLst/>
            </a:prstGeom>
            <a:noFill/>
            <a:ln w="9525">
              <a:noFill/>
            </a:ln>
          </p:spPr>
          <p:txBody>
            <a:bodyPr wrap="none" anchor="t" anchorCtr="0">
              <a:spAutoFit/>
            </a:bodyPr>
            <a:p>
              <a:pPr algn="ctr"/>
              <a:r>
                <a:rPr lang="zh-CN" altLang="en-US" b="1" dirty="0">
                  <a:latin typeface="微软雅黑" panose="020B0503020204020204" charset="-122"/>
                  <a:ea typeface="微软雅黑" panose="020B0503020204020204" charset="-122"/>
                </a:rPr>
                <a:t>常量</a:t>
              </a:r>
              <a:endParaRPr lang="en-US" altLang="zh-CN" b="1">
                <a:latin typeface="微软雅黑" panose="020B0503020204020204" charset="-122"/>
                <a:ea typeface="微软雅黑" panose="020B0503020204020204" charset="-122"/>
              </a:endParaRPr>
            </a:p>
          </p:txBody>
        </p:sp>
      </p:grpSp>
      <p:grpSp>
        <p:nvGrpSpPr>
          <p:cNvPr id="2" name="Group 4"/>
          <p:cNvGrpSpPr/>
          <p:nvPr/>
        </p:nvGrpSpPr>
        <p:grpSpPr>
          <a:xfrm>
            <a:off x="4338638" y="3379788"/>
            <a:ext cx="2551112" cy="519112"/>
            <a:chOff x="1340" y="581"/>
            <a:chExt cx="1632" cy="328"/>
          </a:xfrm>
        </p:grpSpPr>
        <p:sp>
          <p:nvSpPr>
            <p:cNvPr id="68617" name="Text Box 140"/>
            <p:cNvSpPr/>
            <p:nvPr/>
          </p:nvSpPr>
          <p:spPr>
            <a:xfrm>
              <a:off x="1340" y="581"/>
              <a:ext cx="1632" cy="328"/>
            </a:xfrm>
            <a:prstGeom prst="rect">
              <a:avLst/>
            </a:prstGeom>
            <a:noFill/>
            <a:ln w="9525">
              <a:noFill/>
            </a:ln>
          </p:spPr>
          <p:txBody>
            <a:bodyPr anchor="t" anchorCtr="0">
              <a:spAutoFit/>
            </a:bodyPr>
            <a:p>
              <a:pPr algn="ctr"/>
              <a:r>
                <a:rPr lang="zh-CN" altLang="en-US" sz="2800" b="1" dirty="0">
                  <a:latin typeface="楷体_GB2312" pitchFamily="49" charset="-122"/>
                  <a:ea typeface="楷体_GB2312" pitchFamily="49" charset="-122"/>
                </a:rPr>
                <a:t>表达式</a:t>
              </a:r>
              <a:endParaRPr lang="en-US" altLang="zh-CN" sz="2800" b="1">
                <a:latin typeface="楷体_GB2312" pitchFamily="49" charset="-122"/>
                <a:ea typeface="楷体_GB2312" pitchFamily="49" charset="-122"/>
              </a:endParaRPr>
            </a:p>
          </p:txBody>
        </p:sp>
      </p:grpSp>
      <p:grpSp>
        <p:nvGrpSpPr>
          <p:cNvPr id="4" name="Group 19"/>
          <p:cNvGrpSpPr/>
          <p:nvPr/>
        </p:nvGrpSpPr>
        <p:grpSpPr>
          <a:xfrm>
            <a:off x="6804025" y="3213100"/>
            <a:ext cx="1800225" cy="1271588"/>
            <a:chOff x="0" y="0"/>
            <a:chExt cx="1152" cy="803"/>
          </a:xfrm>
        </p:grpSpPr>
        <p:sp>
          <p:nvSpPr>
            <p:cNvPr id="68619" name="Oval 154"/>
            <p:cNvSpPr/>
            <p:nvPr/>
          </p:nvSpPr>
          <p:spPr>
            <a:xfrm rot="-1543676">
              <a:off x="480" y="480"/>
              <a:ext cx="672" cy="192"/>
            </a:xfrm>
            <a:prstGeom prst="ellipse">
              <a:avLst/>
            </a:prstGeom>
            <a:solidFill>
              <a:srgbClr val="B2B2B2"/>
            </a:solidFill>
            <a:ln w="9525">
              <a:noFill/>
            </a:ln>
          </p:spPr>
          <p:txBody>
            <a:bodyPr wrap="none" anchor="ctr" anchorCtr="0"/>
            <a:p>
              <a:pPr algn="ctr"/>
              <a:endParaRPr lang="zh-CN" altLang="en-US"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68620" name="Oval 155"/>
            <p:cNvSpPr/>
            <p:nvPr/>
          </p:nvSpPr>
          <p:spPr>
            <a:xfrm>
              <a:off x="0" y="0"/>
              <a:ext cx="809" cy="803"/>
            </a:xfrm>
            <a:prstGeom prst="ellipse">
              <a:avLst/>
            </a:prstGeom>
            <a:gradFill rotWithShape="1">
              <a:gsLst>
                <a:gs pos="0">
                  <a:srgbClr val="FFFFFF"/>
                </a:gs>
                <a:gs pos="100000">
                  <a:srgbClr val="8EA8A4"/>
                </a:gs>
              </a:gsLst>
              <a:path path="shape">
                <a:fillToRect l="50000" t="50000" r="50000" b="50000"/>
              </a:path>
              <a:tileRect/>
            </a:gradFill>
            <a:ln w="9525">
              <a:noFill/>
            </a:ln>
          </p:spPr>
          <p:txBody>
            <a:bodyPr wrap="none" anchor="ctr" anchorCtr="0"/>
            <a:p>
              <a:pPr algn="ctr"/>
              <a:endParaRPr lang="zh-CN" altLang="en-US" b="1"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68621" name="Text Box 156"/>
            <p:cNvSpPr/>
            <p:nvPr/>
          </p:nvSpPr>
          <p:spPr>
            <a:xfrm>
              <a:off x="217" y="295"/>
              <a:ext cx="411" cy="231"/>
            </a:xfrm>
            <a:prstGeom prst="rect">
              <a:avLst/>
            </a:prstGeom>
            <a:noFill/>
            <a:ln w="9525">
              <a:noFill/>
            </a:ln>
          </p:spPr>
          <p:txBody>
            <a:bodyPr wrap="none" anchor="t" anchorCtr="0">
              <a:spAutoFit/>
            </a:bodyPr>
            <a:p>
              <a:pPr algn="ctr"/>
              <a:r>
                <a:rPr lang="zh-CN" altLang="en-US" b="1" dirty="0">
                  <a:latin typeface="微软雅黑" panose="020B0503020204020204" charset="-122"/>
                  <a:ea typeface="微软雅黑" panose="020B0503020204020204" charset="-122"/>
                </a:rPr>
                <a:t>变量</a:t>
              </a:r>
              <a:endParaRPr lang="en-US" altLang="zh-CN" b="1">
                <a:latin typeface="微软雅黑" panose="020B0503020204020204" charset="-122"/>
                <a:ea typeface="微软雅黑" panose="020B0503020204020204" charset="-122"/>
              </a:endParaRPr>
            </a:p>
          </p:txBody>
        </p:sp>
      </p:grpSp>
      <p:grpSp>
        <p:nvGrpSpPr>
          <p:cNvPr id="5" name="Group 23"/>
          <p:cNvGrpSpPr/>
          <p:nvPr/>
        </p:nvGrpSpPr>
        <p:grpSpPr>
          <a:xfrm>
            <a:off x="3563938" y="4076700"/>
            <a:ext cx="1831975" cy="1271588"/>
            <a:chOff x="0" y="0"/>
            <a:chExt cx="1172" cy="803"/>
          </a:xfrm>
        </p:grpSpPr>
        <p:sp>
          <p:nvSpPr>
            <p:cNvPr id="68623" name="Oval 158"/>
            <p:cNvSpPr/>
            <p:nvPr/>
          </p:nvSpPr>
          <p:spPr>
            <a:xfrm rot="-1543676">
              <a:off x="500" y="467"/>
              <a:ext cx="672" cy="192"/>
            </a:xfrm>
            <a:prstGeom prst="ellipse">
              <a:avLst/>
            </a:prstGeom>
            <a:solidFill>
              <a:srgbClr val="B2B2B2"/>
            </a:solidFill>
            <a:ln w="9525">
              <a:noFill/>
            </a:ln>
          </p:spPr>
          <p:txBody>
            <a:bodyPr wrap="none" anchor="ctr" anchorCtr="0"/>
            <a:p>
              <a:pPr algn="ctr"/>
              <a:endParaRPr lang="zh-CN" altLang="en-US"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68624" name="Oval 159"/>
            <p:cNvSpPr/>
            <p:nvPr/>
          </p:nvSpPr>
          <p:spPr>
            <a:xfrm>
              <a:off x="0" y="0"/>
              <a:ext cx="808" cy="803"/>
            </a:xfrm>
            <a:prstGeom prst="ellipse">
              <a:avLst/>
            </a:prstGeom>
            <a:gradFill rotWithShape="1">
              <a:gsLst>
                <a:gs pos="0">
                  <a:srgbClr val="FFFFFF"/>
                </a:gs>
                <a:gs pos="100000">
                  <a:srgbClr val="8EA8A4"/>
                </a:gs>
              </a:gsLst>
              <a:path path="shape">
                <a:fillToRect l="50000" t="50000" r="50000" b="50000"/>
              </a:path>
              <a:tileRect/>
            </a:gradFill>
            <a:ln w="9525">
              <a:noFill/>
            </a:ln>
          </p:spPr>
          <p:txBody>
            <a:bodyPr wrap="none" anchor="ctr" anchorCtr="0"/>
            <a:p>
              <a:pPr algn="ctr"/>
              <a:endParaRPr lang="zh-CN" altLang="en-US" b="1"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68625" name="Text Box 160"/>
            <p:cNvSpPr/>
            <p:nvPr/>
          </p:nvSpPr>
          <p:spPr>
            <a:xfrm>
              <a:off x="113" y="305"/>
              <a:ext cx="556" cy="231"/>
            </a:xfrm>
            <a:prstGeom prst="rect">
              <a:avLst/>
            </a:prstGeom>
            <a:noFill/>
            <a:ln w="9525">
              <a:noFill/>
            </a:ln>
          </p:spPr>
          <p:txBody>
            <a:bodyPr wrap="none" anchor="t" anchorCtr="0">
              <a:spAutoFit/>
            </a:bodyPr>
            <a:p>
              <a:pPr algn="ctr"/>
              <a:r>
                <a:rPr lang="zh-CN" altLang="en-US" b="1" dirty="0">
                  <a:latin typeface="微软雅黑" panose="020B0503020204020204" charset="-122"/>
                  <a:ea typeface="微软雅黑" panose="020B0503020204020204" charset="-122"/>
                </a:rPr>
                <a:t>操作符</a:t>
              </a:r>
              <a:endParaRPr lang="zh-CN" altLang="en-US" b="1" dirty="0">
                <a:latin typeface="微软雅黑" panose="020B0503020204020204" charset="-122"/>
                <a:ea typeface="微软雅黑" panose="020B0503020204020204" charset="-122"/>
              </a:endParaRPr>
            </a:p>
          </p:txBody>
        </p:sp>
      </p:grpSp>
      <p:sp>
        <p:nvSpPr>
          <p:cNvPr id="7172" name="Text Box 4"/>
          <p:cNvSpPr txBox="1">
            <a:spLocks noChangeArrowheads="1"/>
          </p:cNvSpPr>
          <p:nvPr/>
        </p:nvSpPr>
        <p:spPr bwMode="auto">
          <a:xfrm>
            <a:off x="1116013" y="188913"/>
            <a:ext cx="7500938" cy="701675"/>
          </a:xfrm>
          <a:prstGeom prst="rect">
            <a:avLst/>
          </a:prstGeom>
          <a:noFill/>
          <a:ln w="9525">
            <a:noFill/>
            <a:miter lim="800000"/>
          </a:ln>
          <a:effectLst/>
        </p:spPr>
        <p:txBody>
          <a:bodyPr>
            <a:spAutoFit/>
          </a:bodyPr>
          <a:p>
            <a:pPr algn="just">
              <a:spcBef>
                <a:spcPct val="50000"/>
              </a:spcBef>
            </a:pPr>
            <a:r>
              <a:rPr lang="en-US" altLang="zh-CN" sz="4000" b="1" noProof="1">
                <a:solidFill>
                  <a:schemeClr val="hlink"/>
                </a:solidFill>
                <a:effectLst>
                  <a:outerShdw blurRad="38100" dist="38100" dir="2700000">
                    <a:srgbClr val="000000"/>
                  </a:outerShdw>
                </a:effectLst>
                <a:latin typeface="Calibri" panose="020F0502020204030204" pitchFamily="34" charset="0"/>
                <a:ea typeface="宋体" panose="02010600030101010101" pitchFamily="2" charset="-122"/>
                <a:cs typeface="+mn-cs"/>
              </a:rPr>
              <a:t>2.3</a:t>
            </a:r>
            <a:r>
              <a:rPr lang="zh-CN" altLang="en-US" sz="4000" b="1" noProof="1" dirty="0">
                <a:solidFill>
                  <a:schemeClr val="hlink"/>
                </a:solidFill>
                <a:effectLst>
                  <a:outerShdw blurRad="38100" dist="38100" dir="2700000">
                    <a:srgbClr val="000000"/>
                  </a:outerShdw>
                </a:effectLst>
                <a:latin typeface="Times New Roman" panose="02020603050405020304" pitchFamily="18" charset="0"/>
                <a:ea typeface="宋体" panose="02010600030101010101" pitchFamily="2" charset="-122"/>
                <a:cs typeface="+mn-cs"/>
              </a:rPr>
              <a:t>　</a:t>
            </a:r>
            <a:r>
              <a:rPr lang="zh-CN" altLang="en-US" sz="4000" b="1" noProof="1" dirty="0">
                <a:solidFill>
                  <a:schemeClr val="hlink"/>
                </a:solidFill>
                <a:effectLst>
                  <a:outerShdw blurRad="38100" dist="38100" dir="2700000">
                    <a:srgbClr val="000000"/>
                  </a:outerShdw>
                </a:effectLst>
                <a:latin typeface="楷体_GB2312" pitchFamily="49" charset="-122"/>
                <a:ea typeface="楷体_GB2312" pitchFamily="49" charset="-122"/>
                <a:cs typeface="+mn-cs"/>
              </a:rPr>
              <a:t>表达式与语句</a:t>
            </a:r>
            <a:endParaRPr lang="zh-CN" altLang="en-US" sz="4000" b="1" noProof="1" dirty="0">
              <a:solidFill>
                <a:schemeClr val="hlink"/>
              </a:solidFill>
              <a:effectLst>
                <a:outerShdw blurRad="38100" dist="38100" dir="2700000">
                  <a:srgbClr val="000000"/>
                </a:outerShdw>
              </a:effectLst>
              <a:latin typeface="楷体_GB2312" pitchFamily="49" charset="-122"/>
              <a:ea typeface="楷体_GB2312" pitchFamily="49" charset="-122"/>
            </a:endParaRPr>
          </a:p>
        </p:txBody>
      </p:sp>
      <p:sp>
        <p:nvSpPr>
          <p:cNvPr id="68627" name="Rectangle 21"/>
          <p:cNvSpPr/>
          <p:nvPr/>
        </p:nvSpPr>
        <p:spPr>
          <a:xfrm>
            <a:off x="1042988" y="3213100"/>
            <a:ext cx="2160587" cy="1552575"/>
          </a:xfrm>
          <a:prstGeom prst="rect">
            <a:avLst/>
          </a:prstGeom>
          <a:noFill/>
          <a:ln w="9525">
            <a:noFill/>
          </a:ln>
        </p:spPr>
        <p:txBody>
          <a:bodyPr anchor="t" anchorCtr="0">
            <a:spAutoFit/>
          </a:bodyPr>
          <a:p>
            <a:r>
              <a:rPr lang="en-US" altLang="zh-CN" sz="2400">
                <a:solidFill>
                  <a:srgbClr val="000000"/>
                </a:solidFill>
                <a:latin typeface="Calibri" panose="020F0502020204030204" pitchFamily="34" charset="0"/>
                <a:ea typeface="宋体" panose="02010600030101010101" pitchFamily="2" charset="-122"/>
              </a:rPr>
              <a:t>a = 0</a:t>
            </a:r>
            <a:endParaRPr lang="en-US" altLang="zh-CN" sz="2400">
              <a:solidFill>
                <a:srgbClr val="000000"/>
              </a:solidFill>
              <a:latin typeface="Calibri" panose="020F0502020204030204" pitchFamily="34" charset="0"/>
              <a:ea typeface="宋体" panose="02010600030101010101" pitchFamily="2" charset="-122"/>
            </a:endParaRPr>
          </a:p>
          <a:p>
            <a:r>
              <a:rPr lang="en-US" altLang="zh-CN" sz="2400">
                <a:solidFill>
                  <a:srgbClr val="000000"/>
                </a:solidFill>
                <a:latin typeface="Calibri" panose="020F0502020204030204" pitchFamily="34" charset="0"/>
                <a:ea typeface="宋体" panose="02010600030101010101" pitchFamily="2" charset="-122"/>
              </a:rPr>
              <a:t>a+5.0</a:t>
            </a:r>
            <a:endParaRPr lang="en-US" altLang="zh-CN" sz="2400">
              <a:solidFill>
                <a:srgbClr val="000000"/>
              </a:solidFill>
              <a:latin typeface="Calibri" panose="020F0502020204030204" pitchFamily="34" charset="0"/>
              <a:ea typeface="宋体" panose="02010600030101010101" pitchFamily="2" charset="-122"/>
            </a:endParaRPr>
          </a:p>
          <a:p>
            <a:r>
              <a:rPr lang="en-US" altLang="zh-CN" sz="2400">
                <a:solidFill>
                  <a:srgbClr val="000000"/>
                </a:solidFill>
                <a:latin typeface="Calibri" panose="020F0502020204030204" pitchFamily="34" charset="0"/>
                <a:ea typeface="宋体" panose="02010600030101010101" pitchFamily="2" charset="-122"/>
              </a:rPr>
              <a:t>(a-b)*c-3</a:t>
            </a:r>
            <a:endParaRPr lang="en-US" altLang="zh-CN" sz="2400">
              <a:solidFill>
                <a:srgbClr val="000000"/>
              </a:solidFill>
              <a:latin typeface="Calibri" panose="020F0502020204030204" pitchFamily="34" charset="0"/>
              <a:ea typeface="宋体" panose="02010600030101010101" pitchFamily="2" charset="-122"/>
            </a:endParaRPr>
          </a:p>
          <a:p>
            <a:r>
              <a:rPr lang="en-US" altLang="zh-CN" sz="2400">
                <a:solidFill>
                  <a:srgbClr val="000000"/>
                </a:solidFill>
                <a:latin typeface="Calibri" panose="020F0502020204030204" pitchFamily="34" charset="0"/>
                <a:ea typeface="宋体" panose="02010600030101010101" pitchFamily="2" charset="-122"/>
              </a:rPr>
              <a:t>i&lt;30&amp;&amp;i%10!=0</a:t>
            </a:r>
            <a:endParaRPr lang="en-US" altLang="zh-CN" sz="2400">
              <a:solidFill>
                <a:srgbClr val="000000"/>
              </a:solidFill>
              <a:latin typeface="Calibri" panose="020F0502020204030204" pitchFamily="34"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p:cBhvr>
                                        <p:cTn id="7" dur="1000"/>
                                        <p:tgtEl>
                                          <p:spTgt spid="2"/>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p:cBhvr>
                                        <p:cTn id="11" dur="500"/>
                                        <p:tgtEl>
                                          <p:spTgt spid="3"/>
                                        </p:tgtEl>
                                      </p:cBhvr>
                                    </p:animEffect>
                                  </p:childTnLst>
                                </p:cTn>
                              </p:par>
                              <p:par>
                                <p:cTn id="12" presetID="1" presetClass="path" presetSubtype="0" accel="50000" decel="50000" fill="hold" nodeType="withEffect">
                                  <p:stCondLst>
                                    <p:cond delay="0"/>
                                  </p:stCondLst>
                                  <p:childTnLst>
                                    <p:animMotion origin="layout" path="M 0.07674 -0.01528 C 0.11459 -0.04607 0.28125 -0.07153 0.304 -0.01436 C 0.32691 0.04328 0.23872 0.14606 0.10851 0.21574 C -0.02239 0.28588 -0.14722 0.29583 -0.17013 0.23842 C -0.19288 0.18078 -0.08437 0.03935 0.07674 -0.01528 Z " pathEditMode="relative" rAng="0" ptsTypes="fffff">
                                      <p:cBhvr>
                                        <p:cTn id="13" dur="5000" spd="-98800" fill="hold"/>
                                        <p:tgtEl>
                                          <p:spTgt spid="3"/>
                                        </p:tgtEl>
                                        <p:attrNameLst>
                                          <p:attrName>ppt_x</p:attrName>
                                          <p:attrName>ppt_y</p:attrName>
                                        </p:attrNameLst>
                                      </p:cBhvr>
                                      <p:rCtr x="-1000" y="12700"/>
                                    </p:animMotion>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p:cBhvr>
                                        <p:cTn id="16" dur="500"/>
                                        <p:tgtEl>
                                          <p:spTgt spid="5"/>
                                        </p:tgtEl>
                                      </p:cBhvr>
                                    </p:animEffect>
                                  </p:childTnLst>
                                </p:cTn>
                              </p:par>
                              <p:par>
                                <p:cTn id="17" presetID="1" presetClass="path" presetSubtype="0" accel="50000" decel="50000" fill="hold" nodeType="withEffect">
                                  <p:stCondLst>
                                    <p:cond delay="0"/>
                                  </p:stCondLst>
                                  <p:childTnLst>
                                    <p:animMotion origin="layout" path="M 5.55556E-7 0 C -0.03958 0.00995 -0.08351 0.00185 -0.11181 -0.03009 C -0.13403 -0.08773 -0.0474 -0.18773 0.08125 -0.25394 C 0.21007 -0.31968 0.33281 -0.32593 0.35503 -0.26852 C 0.37778 -0.21088 0.2776 -0.03565 5.55556E-7 0 Z " pathEditMode="relative" rAng="0" ptsTypes="fffff">
                                      <p:cBhvr>
                                        <p:cTn id="18" dur="5000" spd="-98800" fill="hold"/>
                                        <p:tgtEl>
                                          <p:spTgt spid="5"/>
                                        </p:tgtEl>
                                        <p:attrNameLst>
                                          <p:attrName>ppt_x</p:attrName>
                                          <p:attrName>ppt_y</p:attrName>
                                        </p:attrNameLst>
                                      </p:cBhvr>
                                      <p:rCtr x="12200" y="-15800"/>
                                    </p:animMotion>
                                  </p:childTnLst>
                                </p:cTn>
                              </p:par>
                              <p:par>
                                <p:cTn id="19" presetID="10"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p:cBhvr>
                                        <p:cTn id="21" dur="500"/>
                                        <p:tgtEl>
                                          <p:spTgt spid="4"/>
                                        </p:tgtEl>
                                      </p:cBhvr>
                                    </p:animEffect>
                                  </p:childTnLst>
                                </p:cTn>
                              </p:par>
                              <p:par>
                                <p:cTn id="22" presetID="1" presetClass="path" presetSubtype="0" accel="50000" decel="50000" fill="hold" nodeType="withEffect">
                                  <p:stCondLst>
                                    <p:cond delay="0"/>
                                  </p:stCondLst>
                                  <p:childTnLst>
                                    <p:animMotion origin="layout" path="M -0.12934 0.0662 C -0.24583 0.13542 -0.44097 0.15926 -0.46284 0.0963 C -0.4842 0.0338 -0.39583 -0.07107 -0.26545 -0.13819 C -0.13507 -0.20532 -0.01093 -0.2081 0.01059 -0.14583 C 0.03247 -0.08333 0.01094 -0.04977 -0.12934 0.0662 Z " pathEditMode="relative" rAng="0" ptsTypes="fffff">
                                      <p:cBhvr>
                                        <p:cTn id="23" dur="5000" spd="-98800" fill="hold"/>
                                        <p:tgtEl>
                                          <p:spTgt spid="4"/>
                                        </p:tgtEl>
                                        <p:attrNameLst>
                                          <p:attrName>ppt_x</p:attrName>
                                          <p:attrName>ppt_y</p:attrName>
                                        </p:attrNameLst>
                                      </p:cBhvr>
                                      <p:rCtr x="-9700" y="-91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9633"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69634" name="Text Box 5"/>
          <p:cNvSpPr txBox="1"/>
          <p:nvPr/>
        </p:nvSpPr>
        <p:spPr>
          <a:xfrm>
            <a:off x="1008063" y="1052513"/>
            <a:ext cx="8135937" cy="4789487"/>
          </a:xfrm>
          <a:prstGeom prst="rect">
            <a:avLst/>
          </a:prstGeom>
          <a:noFill/>
          <a:ln w="9525">
            <a:noFill/>
          </a:ln>
        </p:spPr>
        <p:txBody>
          <a:bodyPr anchor="t" anchorCtr="0">
            <a:spAutoFit/>
          </a:bodyPr>
          <a:p>
            <a:pPr>
              <a:buFont typeface="Wingdings" panose="05000000000000000000" pitchFamily="2" charset="2"/>
              <a:buChar char="l"/>
            </a:pPr>
            <a:r>
              <a:rPr lang="en-US" altLang="en-US" sz="2800">
                <a:solidFill>
                  <a:srgbClr val="000000"/>
                </a:solidFill>
                <a:latin typeface="Calibri" panose="020F0502020204030204" pitchFamily="34" charset="0"/>
                <a:ea typeface="楷体_GB2312" pitchFamily="49" charset="-122"/>
              </a:rPr>
              <a:t>Java</a:t>
            </a:r>
            <a:r>
              <a:rPr lang="zh-CN" altLang="en-US" sz="2800" dirty="0">
                <a:solidFill>
                  <a:srgbClr val="000000"/>
                </a:solidFill>
                <a:latin typeface="Calibri" panose="020F0502020204030204" pitchFamily="34" charset="0"/>
                <a:ea typeface="楷体_GB2312" pitchFamily="49" charset="-122"/>
              </a:rPr>
              <a:t>中的每条语句均以分号“ </a:t>
            </a:r>
            <a:r>
              <a:rPr lang="en-US" altLang="en-US" sz="2800">
                <a:solidFill>
                  <a:srgbClr val="000000"/>
                </a:solidFill>
                <a:latin typeface="Calibri" panose="020F0502020204030204" pitchFamily="34" charset="0"/>
                <a:ea typeface="楷体_GB2312" pitchFamily="49" charset="-122"/>
              </a:rPr>
              <a:t>;</a:t>
            </a:r>
            <a:r>
              <a:rPr lang="en-US" altLang="zh-CN" sz="2800">
                <a:solidFill>
                  <a:srgbClr val="000000"/>
                </a:solidFill>
                <a:latin typeface="Calibri" panose="020F0502020204030204" pitchFamily="34" charset="0"/>
                <a:ea typeface="楷体_GB2312" pitchFamily="49" charset="-122"/>
              </a:rPr>
              <a:t> ”</a:t>
            </a:r>
            <a:r>
              <a:rPr lang="zh-CN" altLang="en-US" sz="2800" dirty="0">
                <a:solidFill>
                  <a:srgbClr val="000000"/>
                </a:solidFill>
                <a:latin typeface="Calibri" panose="020F0502020204030204" pitchFamily="34" charset="0"/>
                <a:ea typeface="楷体_GB2312" pitchFamily="49" charset="-122"/>
              </a:rPr>
              <a:t>结束，可以是单行或多行代码。只有一个分号“ </a:t>
            </a:r>
            <a:r>
              <a:rPr lang="en-US" altLang="en-US" sz="2800">
                <a:solidFill>
                  <a:srgbClr val="000000"/>
                </a:solidFill>
                <a:latin typeface="Calibri" panose="020F0502020204030204" pitchFamily="34" charset="0"/>
                <a:ea typeface="楷体_GB2312" pitchFamily="49" charset="-122"/>
              </a:rPr>
              <a:t>;</a:t>
            </a:r>
            <a:r>
              <a:rPr lang="en-US" altLang="zh-CN" sz="2800">
                <a:solidFill>
                  <a:srgbClr val="000000"/>
                </a:solidFill>
                <a:latin typeface="Calibri" panose="020F0502020204030204" pitchFamily="34" charset="0"/>
                <a:ea typeface="楷体_GB2312" pitchFamily="49" charset="-122"/>
              </a:rPr>
              <a:t> ”</a:t>
            </a:r>
            <a:r>
              <a:rPr lang="zh-CN" altLang="en-US" sz="2800" dirty="0">
                <a:solidFill>
                  <a:srgbClr val="000000"/>
                </a:solidFill>
                <a:latin typeface="Calibri" panose="020F0502020204030204" pitchFamily="34" charset="0"/>
                <a:ea typeface="楷体_GB2312" pitchFamily="49" charset="-122"/>
              </a:rPr>
              <a:t>的语句称为空语句。</a:t>
            </a:r>
            <a:endParaRPr lang="zh-CN" altLang="en-US" sz="2800" dirty="0">
              <a:solidFill>
                <a:srgbClr val="000000"/>
              </a:solidFill>
              <a:latin typeface="Calibri" panose="020F0502020204030204" pitchFamily="34" charset="0"/>
              <a:ea typeface="楷体_GB2312" pitchFamily="49" charset="-122"/>
            </a:endParaRPr>
          </a:p>
          <a:p>
            <a:pPr>
              <a:buFont typeface="Wingdings" panose="05000000000000000000" pitchFamily="2" charset="2"/>
              <a:buChar char="l"/>
            </a:pPr>
            <a:endParaRPr lang="zh-CN" altLang="en-US" sz="2800" dirty="0">
              <a:solidFill>
                <a:srgbClr val="000000"/>
              </a:solidFill>
              <a:latin typeface="Calibri" panose="020F0502020204030204" pitchFamily="34" charset="0"/>
              <a:ea typeface="楷体_GB2312" pitchFamily="49" charset="-122"/>
            </a:endParaRPr>
          </a:p>
          <a:p>
            <a:pPr>
              <a:buFont typeface="Wingdings" panose="05000000000000000000" pitchFamily="2" charset="2"/>
              <a:buChar char="l"/>
            </a:pPr>
            <a:endParaRPr lang="zh-CN" altLang="en-US" sz="2800" dirty="0">
              <a:solidFill>
                <a:srgbClr val="000000"/>
              </a:solidFill>
              <a:latin typeface="Calibri" panose="020F0502020204030204" pitchFamily="34" charset="0"/>
              <a:ea typeface="楷体_GB2312" pitchFamily="49" charset="-122"/>
            </a:endParaRPr>
          </a:p>
          <a:p>
            <a:endParaRPr lang="en-US" altLang="zh-CN" sz="2800">
              <a:solidFill>
                <a:srgbClr val="000000"/>
              </a:solidFill>
              <a:latin typeface="Calibri" panose="020F0502020204030204" pitchFamily="34" charset="0"/>
              <a:ea typeface="楷体_GB2312" pitchFamily="49" charset="-122"/>
            </a:endParaRPr>
          </a:p>
          <a:p>
            <a:pPr>
              <a:buFont typeface="Wingdings" panose="05000000000000000000" pitchFamily="2" charset="2"/>
              <a:buChar char="l"/>
            </a:pPr>
            <a:r>
              <a:rPr lang="zh-CN" altLang="en-US" sz="2800" dirty="0">
                <a:solidFill>
                  <a:srgbClr val="000000"/>
                </a:solidFill>
                <a:latin typeface="Calibri" panose="020F0502020204030204" pitchFamily="34" charset="0"/>
                <a:ea typeface="楷体_GB2312" pitchFamily="49" charset="-122"/>
              </a:rPr>
              <a:t>语句块是以左大括号和右大括号为边界的语句集合。</a:t>
            </a:r>
            <a:endParaRPr lang="zh-CN" altLang="en-US" sz="2800" dirty="0">
              <a:solidFill>
                <a:srgbClr val="000000"/>
              </a:solidFill>
              <a:latin typeface="Calibri" panose="020F0502020204030204" pitchFamily="34" charset="0"/>
              <a:ea typeface="楷体_GB2312" pitchFamily="49" charset="-122"/>
            </a:endParaRPr>
          </a:p>
          <a:p>
            <a:pPr>
              <a:buFont typeface="Wingdings" panose="05000000000000000000" pitchFamily="2" charset="2"/>
              <a:buChar char="l"/>
            </a:pPr>
            <a:endParaRPr lang="en-US" altLang="zh-CN" sz="2800">
              <a:solidFill>
                <a:srgbClr val="000000"/>
              </a:solidFill>
              <a:latin typeface="Calibri" panose="020F0502020204030204" pitchFamily="34" charset="0"/>
              <a:ea typeface="楷体_GB2312" pitchFamily="49" charset="-122"/>
            </a:endParaRPr>
          </a:p>
          <a:p>
            <a:pPr>
              <a:buFont typeface="Wingdings" panose="05000000000000000000" pitchFamily="2" charset="2"/>
              <a:buChar char="l"/>
            </a:pPr>
            <a:endParaRPr lang="en-US" altLang="zh-CN" sz="2800">
              <a:solidFill>
                <a:srgbClr val="000000"/>
              </a:solidFill>
              <a:latin typeface="Calibri" panose="020F0502020204030204" pitchFamily="34" charset="0"/>
              <a:ea typeface="楷体_GB2312" pitchFamily="49" charset="-122"/>
            </a:endParaRPr>
          </a:p>
          <a:p>
            <a:pPr>
              <a:buFont typeface="Wingdings" panose="05000000000000000000" pitchFamily="2" charset="2"/>
              <a:buChar char="l"/>
            </a:pPr>
            <a:r>
              <a:rPr lang="en-US" altLang="zh-CN" sz="2800">
                <a:solidFill>
                  <a:srgbClr val="000000"/>
                </a:solidFill>
                <a:latin typeface="Calibri" panose="020F0502020204030204" pitchFamily="34" charset="0"/>
                <a:ea typeface="楷体_GB2312" pitchFamily="49" charset="-122"/>
              </a:rPr>
              <a:t>Java</a:t>
            </a:r>
            <a:r>
              <a:rPr lang="zh-CN" altLang="en-US" sz="2800" dirty="0">
                <a:solidFill>
                  <a:srgbClr val="000000"/>
                </a:solidFill>
                <a:latin typeface="Calibri" panose="020F0502020204030204" pitchFamily="34" charset="0"/>
                <a:ea typeface="楷体_GB2312" pitchFamily="49" charset="-122"/>
              </a:rPr>
              <a:t>语句含</a:t>
            </a:r>
            <a:r>
              <a:rPr lang="zh-CN" altLang="en-US" sz="2800" dirty="0">
                <a:solidFill>
                  <a:srgbClr val="0000FF"/>
                </a:solidFill>
                <a:latin typeface="Calibri" panose="020F0502020204030204" pitchFamily="34" charset="0"/>
                <a:ea typeface="楷体_GB2312" pitchFamily="49" charset="-122"/>
              </a:rPr>
              <a:t>基本语句</a:t>
            </a:r>
            <a:r>
              <a:rPr lang="zh-CN" altLang="en-US" sz="2800" dirty="0">
                <a:solidFill>
                  <a:srgbClr val="000000"/>
                </a:solidFill>
                <a:latin typeface="Calibri" panose="020F0502020204030204" pitchFamily="34" charset="0"/>
                <a:ea typeface="楷体_GB2312" pitchFamily="49" charset="-122"/>
              </a:rPr>
              <a:t>和</a:t>
            </a:r>
            <a:r>
              <a:rPr lang="zh-CN" altLang="en-US" sz="2800" dirty="0">
                <a:solidFill>
                  <a:srgbClr val="0000FF"/>
                </a:solidFill>
                <a:latin typeface="Calibri" panose="020F0502020204030204" pitchFamily="34" charset="0"/>
                <a:ea typeface="楷体_GB2312" pitchFamily="49" charset="-122"/>
              </a:rPr>
              <a:t>控制流语句</a:t>
            </a:r>
            <a:r>
              <a:rPr lang="zh-CN" altLang="en-US" sz="2800" dirty="0">
                <a:solidFill>
                  <a:srgbClr val="000000"/>
                </a:solidFill>
                <a:latin typeface="Calibri" panose="020F0502020204030204" pitchFamily="34" charset="0"/>
                <a:ea typeface="楷体_GB2312" pitchFamily="49" charset="-122"/>
              </a:rPr>
              <a:t>。</a:t>
            </a:r>
            <a:endParaRPr lang="en-US" altLang="zh-CN" sz="2800">
              <a:solidFill>
                <a:srgbClr val="000000"/>
              </a:solidFill>
              <a:latin typeface="Calibri" panose="020F0502020204030204" pitchFamily="34" charset="0"/>
              <a:ea typeface="楷体_GB2312" pitchFamily="49" charset="-122"/>
            </a:endParaRPr>
          </a:p>
        </p:txBody>
      </p:sp>
      <p:pic>
        <p:nvPicPr>
          <p:cNvPr id="69635"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69636" name="Text Box 20"/>
          <p:cNvSpPr txBox="1"/>
          <p:nvPr/>
        </p:nvSpPr>
        <p:spPr>
          <a:xfrm>
            <a:off x="1042988" y="276225"/>
            <a:ext cx="5832475" cy="584200"/>
          </a:xfrm>
          <a:prstGeom prst="rect">
            <a:avLst/>
          </a:prstGeom>
          <a:noFill/>
          <a:ln w="9525">
            <a:noFill/>
          </a:ln>
        </p:spPr>
        <p:txBody>
          <a:bodyPr anchor="t" anchorCtr="0">
            <a:spAutoFit/>
          </a:bodyPr>
          <a:p>
            <a:pPr>
              <a:spcBef>
                <a:spcPct val="50000"/>
              </a:spcBef>
            </a:pPr>
            <a:r>
              <a:rPr lang="en-US" altLang="zh-CN" sz="3200" b="1">
                <a:solidFill>
                  <a:srgbClr val="0000FF"/>
                </a:solidFill>
                <a:latin typeface="Calibri" panose="020F0502020204030204" pitchFamily="34" charset="0"/>
                <a:ea typeface="楷体_GB2312" pitchFamily="49" charset="-122"/>
              </a:rPr>
              <a:t>2. </a:t>
            </a:r>
            <a:r>
              <a:rPr lang="zh-CN" altLang="en-US" sz="3200" b="1" dirty="0">
                <a:solidFill>
                  <a:srgbClr val="0000FF"/>
                </a:solidFill>
                <a:latin typeface="Calibri" panose="020F0502020204030204" pitchFamily="34" charset="0"/>
                <a:ea typeface="楷体_GB2312" pitchFamily="49" charset="-122"/>
              </a:rPr>
              <a:t>语句和</a:t>
            </a:r>
            <a:r>
              <a:rPr lang="zh-CN" altLang="en-US" sz="3200" b="1" dirty="0">
                <a:solidFill>
                  <a:srgbClr val="0000FF"/>
                </a:solidFill>
                <a:latin typeface="宋体" panose="02010600030101010101" pitchFamily="2" charset="-122"/>
                <a:ea typeface="宋体" panose="02010600030101010101" pitchFamily="2" charset="-122"/>
                <a:sym typeface="Arial" panose="020B0604020202020204" pitchFamily="34" charset="0"/>
              </a:rPr>
              <a:t>语句块</a:t>
            </a:r>
            <a:endParaRPr lang="zh-CN" altLang="en-US" sz="3200" b="1" dirty="0">
              <a:solidFill>
                <a:srgbClr val="0000FF"/>
              </a:solidFill>
              <a:latin typeface="Calibri" panose="020F0502020204030204" pitchFamily="34" charset="0"/>
              <a:ea typeface="楷体_GB2312" pitchFamily="49" charset="-122"/>
            </a:endParaRPr>
          </a:p>
        </p:txBody>
      </p:sp>
      <p:sp>
        <p:nvSpPr>
          <p:cNvPr id="6" name="矩形 5"/>
          <p:cNvSpPr/>
          <p:nvPr/>
        </p:nvSpPr>
        <p:spPr>
          <a:xfrm>
            <a:off x="1042988" y="5949950"/>
            <a:ext cx="7632700" cy="625475"/>
          </a:xfrm>
          <a:prstGeom prst="rect">
            <a:avLst/>
          </a:prstGeom>
          <a:noFill/>
          <a:ln w="9525">
            <a:noFill/>
          </a:ln>
        </p:spPr>
        <p:txBody>
          <a:bodyPr anchor="t" anchorCtr="0">
            <a:spAutoFit/>
          </a:bodyPr>
          <a:p>
            <a:pPr>
              <a:lnSpc>
                <a:spcPct val="125000"/>
              </a:lnSpc>
              <a:spcBef>
                <a:spcPct val="50000"/>
              </a:spcBef>
              <a:buChar char="•"/>
            </a:pPr>
            <a:r>
              <a:rPr lang="en-US" altLang="zh-CN" sz="2800" b="1" u="sng">
                <a:solidFill>
                  <a:srgbClr val="FF0000"/>
                </a:solidFill>
                <a:latin typeface="Calibri" panose="020F0502020204030204" pitchFamily="34" charset="0"/>
                <a:ea typeface="楷体_GB2312" pitchFamily="49" charset="-122"/>
              </a:rPr>
              <a:t>Java</a:t>
            </a:r>
            <a:r>
              <a:rPr lang="zh-CN" altLang="en-US" sz="2800" b="1" u="sng" dirty="0">
                <a:solidFill>
                  <a:srgbClr val="FF0000"/>
                </a:solidFill>
                <a:latin typeface="Calibri" panose="020F0502020204030204" pitchFamily="34" charset="0"/>
                <a:ea typeface="楷体_GB2312" pitchFamily="49" charset="-122"/>
              </a:rPr>
              <a:t>语言没有</a:t>
            </a:r>
            <a:r>
              <a:rPr lang="en-US" altLang="zh-CN" sz="2800" b="1" u="sng" dirty="0" err="1">
                <a:solidFill>
                  <a:srgbClr val="FF0000"/>
                </a:solidFill>
                <a:latin typeface="Calibri" panose="020F0502020204030204" pitchFamily="34" charset="0"/>
                <a:ea typeface="楷体_GB2312" pitchFamily="49" charset="-122"/>
              </a:rPr>
              <a:t>goto</a:t>
            </a:r>
            <a:r>
              <a:rPr lang="en-US" altLang="zh-CN" sz="2800" b="1" u="sng">
                <a:solidFill>
                  <a:srgbClr val="FF0000"/>
                </a:solidFill>
                <a:latin typeface="Calibri" panose="020F0502020204030204" pitchFamily="34" charset="0"/>
                <a:ea typeface="楷体_GB2312" pitchFamily="49" charset="-122"/>
              </a:rPr>
              <a:t> </a:t>
            </a:r>
            <a:r>
              <a:rPr lang="zh-CN" altLang="en-US" sz="2800" b="1" u="sng" dirty="0">
                <a:solidFill>
                  <a:srgbClr val="FF0000"/>
                </a:solidFill>
                <a:latin typeface="Calibri" panose="020F0502020204030204" pitchFamily="34" charset="0"/>
                <a:ea typeface="楷体_GB2312" pitchFamily="49" charset="-122"/>
              </a:rPr>
              <a:t>语句。</a:t>
            </a:r>
            <a:r>
              <a:rPr lang="zh-CN" altLang="en-US" sz="2800" dirty="0">
                <a:solidFill>
                  <a:srgbClr val="0000FF"/>
                </a:solidFill>
                <a:latin typeface="Calibri" panose="020F0502020204030204" pitchFamily="34" charset="0"/>
                <a:ea typeface="楷体_GB2312" pitchFamily="49" charset="-122"/>
              </a:rPr>
              <a:t> </a:t>
            </a:r>
            <a:endParaRPr lang="zh-CN" altLang="en-US" sz="2800" dirty="0">
              <a:solidFill>
                <a:srgbClr val="0000FF"/>
              </a:solidFill>
              <a:latin typeface="Calibri" panose="020F0502020204030204" pitchFamily="34" charset="0"/>
              <a:ea typeface="楷体_GB2312" pitchFamily="49" charset="-122"/>
            </a:endParaRPr>
          </a:p>
        </p:txBody>
      </p:sp>
      <p:sp>
        <p:nvSpPr>
          <p:cNvPr id="69638" name="Rectangle 9"/>
          <p:cNvSpPr/>
          <p:nvPr/>
        </p:nvSpPr>
        <p:spPr>
          <a:xfrm>
            <a:off x="2484438" y="1989138"/>
            <a:ext cx="4572000" cy="1552575"/>
          </a:xfrm>
          <a:prstGeom prst="rect">
            <a:avLst/>
          </a:prstGeom>
          <a:noFill/>
          <a:ln w="9525">
            <a:noFill/>
          </a:ln>
        </p:spPr>
        <p:txBody>
          <a:bodyPr anchor="t" anchorCtr="0">
            <a:spAutoFit/>
          </a:bodyPr>
          <a:p>
            <a:pPr>
              <a:lnSpc>
                <a:spcPct val="120000"/>
              </a:lnSpc>
            </a:pPr>
            <a:r>
              <a:rPr lang="en-US" altLang="zh-CN" sz="2000" dirty="0" err="1">
                <a:solidFill>
                  <a:srgbClr val="9900CC"/>
                </a:solidFill>
                <a:latin typeface="Calibri" panose="020F0502020204030204" pitchFamily="34" charset="0"/>
                <a:ea typeface="宋体" panose="02010600030101010101" pitchFamily="2" charset="-122"/>
              </a:rPr>
              <a:t>int</a:t>
            </a:r>
            <a:r>
              <a:rPr lang="en-US" altLang="zh-CN" sz="2000">
                <a:solidFill>
                  <a:srgbClr val="000000"/>
                </a:solidFill>
                <a:latin typeface="Calibri" panose="020F0502020204030204" pitchFamily="34" charset="0"/>
                <a:ea typeface="宋体" panose="02010600030101010101" pitchFamily="2" charset="-122"/>
              </a:rPr>
              <a:t> a = 1;</a:t>
            </a:r>
            <a:endParaRPr lang="en-US" altLang="zh-CN" sz="2000">
              <a:solidFill>
                <a:srgbClr val="000000"/>
              </a:solidFill>
              <a:latin typeface="Calibri" panose="020F0502020204030204" pitchFamily="34" charset="0"/>
              <a:ea typeface="宋体" panose="02010600030101010101" pitchFamily="2" charset="-122"/>
            </a:endParaRPr>
          </a:p>
          <a:p>
            <a:pPr>
              <a:lnSpc>
                <a:spcPct val="120000"/>
              </a:lnSpc>
            </a:pPr>
            <a:r>
              <a:rPr lang="en-US" altLang="zh-CN" sz="2000">
                <a:solidFill>
                  <a:srgbClr val="9900CC"/>
                </a:solidFill>
                <a:latin typeface="Calibri" panose="020F0502020204030204" pitchFamily="34" charset="0"/>
                <a:ea typeface="宋体" panose="02010600030101010101" pitchFamily="2" charset="-122"/>
              </a:rPr>
              <a:t>double</a:t>
            </a:r>
            <a:r>
              <a:rPr lang="en-US" altLang="zh-CN" sz="2000">
                <a:solidFill>
                  <a:srgbClr val="000000"/>
                </a:solidFill>
                <a:latin typeface="Calibri" panose="020F0502020204030204" pitchFamily="34" charset="0"/>
                <a:ea typeface="宋体" panose="02010600030101010101" pitchFamily="2" charset="-122"/>
              </a:rPr>
              <a:t> b = 1.2;</a:t>
            </a:r>
            <a:endParaRPr lang="en-US" altLang="zh-CN" sz="2000">
              <a:solidFill>
                <a:srgbClr val="000000"/>
              </a:solidFill>
              <a:latin typeface="Calibri" panose="020F0502020204030204" pitchFamily="34" charset="0"/>
              <a:ea typeface="宋体" panose="02010600030101010101" pitchFamily="2" charset="-122"/>
            </a:endParaRPr>
          </a:p>
          <a:p>
            <a:pPr>
              <a:lnSpc>
                <a:spcPct val="120000"/>
              </a:lnSpc>
            </a:pPr>
            <a:r>
              <a:rPr lang="en-US" altLang="zh-CN" sz="2000">
                <a:solidFill>
                  <a:srgbClr val="9900CC"/>
                </a:solidFill>
                <a:latin typeface="Calibri" panose="020F0502020204030204" pitchFamily="34" charset="0"/>
                <a:ea typeface="宋体" panose="02010600030101010101" pitchFamily="2" charset="-122"/>
              </a:rPr>
              <a:t>double</a:t>
            </a:r>
            <a:r>
              <a:rPr lang="en-US" altLang="zh-CN" sz="2000">
                <a:solidFill>
                  <a:srgbClr val="000000"/>
                </a:solidFill>
                <a:latin typeface="Calibri" panose="020F0502020204030204" pitchFamily="34" charset="0"/>
                <a:ea typeface="宋体" panose="02010600030101010101" pitchFamily="2" charset="-122"/>
              </a:rPr>
              <a:t> c = a*b+1;</a:t>
            </a:r>
            <a:endParaRPr lang="en-US" altLang="zh-CN" sz="2000">
              <a:solidFill>
                <a:srgbClr val="000000"/>
              </a:solidFill>
              <a:latin typeface="Calibri" panose="020F0502020204030204" pitchFamily="34" charset="0"/>
              <a:ea typeface="宋体" panose="02010600030101010101" pitchFamily="2" charset="-122"/>
            </a:endParaRPr>
          </a:p>
          <a:p>
            <a:pPr>
              <a:lnSpc>
                <a:spcPct val="120000"/>
              </a:lnSpc>
            </a:pPr>
            <a:r>
              <a:rPr lang="zh-CN" altLang="en-US" sz="2000" dirty="0">
                <a:solidFill>
                  <a:srgbClr val="000000"/>
                </a:solidFill>
                <a:latin typeface="Calibri" panose="020F0502020204030204" pitchFamily="34" charset="0"/>
                <a:ea typeface="宋体" panose="02010600030101010101" pitchFamily="2" charset="-122"/>
              </a:rPr>
              <a:t>；</a:t>
            </a:r>
            <a:endParaRPr lang="zh-CN" altLang="en-US" sz="2000" dirty="0">
              <a:solidFill>
                <a:srgbClr val="000000"/>
              </a:solidFill>
              <a:latin typeface="Calibri" panose="020F0502020204030204" pitchFamily="34" charset="0"/>
              <a:ea typeface="宋体" panose="02010600030101010101" pitchFamily="2" charset="-122"/>
            </a:endParaRPr>
          </a:p>
        </p:txBody>
      </p:sp>
      <p:sp>
        <p:nvSpPr>
          <p:cNvPr id="69639" name="Rectangle 10"/>
          <p:cNvSpPr/>
          <p:nvPr/>
        </p:nvSpPr>
        <p:spPr>
          <a:xfrm>
            <a:off x="1979613" y="4005263"/>
            <a:ext cx="4572000" cy="1190625"/>
          </a:xfrm>
          <a:prstGeom prst="rect">
            <a:avLst/>
          </a:prstGeom>
          <a:noFill/>
          <a:ln w="9525">
            <a:noFill/>
          </a:ln>
        </p:spPr>
        <p:txBody>
          <a:bodyPr anchor="t" anchorCtr="0">
            <a:spAutoFit/>
          </a:bodyPr>
          <a:p>
            <a:r>
              <a:rPr lang="en-US" altLang="zh-CN">
                <a:solidFill>
                  <a:srgbClr val="000000"/>
                </a:solidFill>
                <a:latin typeface="Arial" panose="020B0604020202020204" pitchFamily="34" charset="0"/>
                <a:ea typeface="宋体" panose="02010600030101010101" pitchFamily="2" charset="-122"/>
              </a:rPr>
              <a:t>{</a:t>
            </a:r>
            <a:endParaRPr lang="en-US" altLang="zh-CN">
              <a:solidFill>
                <a:srgbClr val="000000"/>
              </a:solidFill>
              <a:latin typeface="Arial" panose="020B0604020202020204" pitchFamily="34" charset="0"/>
              <a:ea typeface="宋体" panose="02010600030101010101" pitchFamily="2" charset="-122"/>
            </a:endParaRPr>
          </a:p>
          <a:p>
            <a:r>
              <a:rPr lang="en-US" altLang="zh-CN">
                <a:solidFill>
                  <a:srgbClr val="9900CC"/>
                </a:solidFill>
                <a:latin typeface="Arial" panose="020B0604020202020204" pitchFamily="34" charset="0"/>
                <a:ea typeface="宋体" panose="02010600030101010101" pitchFamily="2" charset="-122"/>
              </a:rPr>
              <a:t>      </a:t>
            </a:r>
            <a:r>
              <a:rPr lang="en-US" altLang="zh-CN" dirty="0" err="1">
                <a:solidFill>
                  <a:srgbClr val="9900CC"/>
                </a:solidFill>
                <a:latin typeface="Arial" panose="020B0604020202020204" pitchFamily="34" charset="0"/>
                <a:ea typeface="宋体" panose="02010600030101010101" pitchFamily="2" charset="-122"/>
              </a:rPr>
              <a:t>int</a:t>
            </a:r>
            <a:r>
              <a:rPr lang="en-US" altLang="zh-CN">
                <a:solidFill>
                  <a:srgbClr val="000000"/>
                </a:solidFill>
                <a:latin typeface="Arial" panose="020B0604020202020204" pitchFamily="34" charset="0"/>
                <a:ea typeface="宋体" panose="02010600030101010101" pitchFamily="2" charset="-122"/>
              </a:rPr>
              <a:t> a = i++;</a:t>
            </a:r>
            <a:endParaRPr lang="en-US" altLang="zh-CN">
              <a:solidFill>
                <a:srgbClr val="000000"/>
              </a:solidFill>
              <a:latin typeface="Arial" panose="020B0604020202020204" pitchFamily="34" charset="0"/>
              <a:ea typeface="宋体" panose="02010600030101010101" pitchFamily="2" charset="-122"/>
            </a:endParaRPr>
          </a:p>
          <a:p>
            <a:r>
              <a:rPr lang="en-US" altLang="zh-CN">
                <a:solidFill>
                  <a:srgbClr val="000000"/>
                </a:solidFill>
                <a:latin typeface="Arial" panose="020B0604020202020204" pitchFamily="34" charset="0"/>
                <a:ea typeface="宋体" panose="02010600030101010101" pitchFamily="2" charset="-122"/>
              </a:rPr>
              <a:t>      {</a:t>
            </a:r>
            <a:r>
              <a:rPr lang="en-US" altLang="zh-CN" dirty="0" err="1">
                <a:solidFill>
                  <a:srgbClr val="9900CC"/>
                </a:solidFill>
                <a:latin typeface="Arial" panose="020B0604020202020204" pitchFamily="34" charset="0"/>
                <a:ea typeface="宋体" panose="02010600030101010101" pitchFamily="2" charset="-122"/>
              </a:rPr>
              <a:t>int</a:t>
            </a:r>
            <a:r>
              <a:rPr lang="en-US" altLang="zh-CN">
                <a:solidFill>
                  <a:srgbClr val="000000"/>
                </a:solidFill>
                <a:latin typeface="Arial" panose="020B0604020202020204" pitchFamily="34" charset="0"/>
                <a:ea typeface="宋体" panose="02010600030101010101" pitchFamily="2" charset="-122"/>
              </a:rPr>
              <a:t> b = ++j;}</a:t>
            </a:r>
            <a:endParaRPr lang="en-US" altLang="zh-CN">
              <a:solidFill>
                <a:srgbClr val="000000"/>
              </a:solidFill>
              <a:latin typeface="Arial" panose="020B0604020202020204" pitchFamily="34" charset="0"/>
              <a:ea typeface="宋体" panose="02010600030101010101" pitchFamily="2" charset="-122"/>
            </a:endParaRPr>
          </a:p>
          <a:p>
            <a:r>
              <a:rPr lang="en-US" altLang="zh-CN">
                <a:solidFill>
                  <a:srgbClr val="000000"/>
                </a:solidFill>
                <a:latin typeface="Arial" panose="020B0604020202020204" pitchFamily="34" charset="0"/>
                <a:ea typeface="宋体" panose="02010600030101010101" pitchFamily="2" charset="-122"/>
              </a:rPr>
              <a:t>}</a:t>
            </a:r>
            <a:endParaRPr lang="en-US" altLang="zh-CN">
              <a:solidFill>
                <a:srgbClr val="000000"/>
              </a:solidFill>
              <a:latin typeface="Arial" panose="020B0604020202020204" pitchFamily="34"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1681" name="Picture 4"/>
          <p:cNvPicPr>
            <a:picLocks noChangeAspect="1"/>
          </p:cNvPicPr>
          <p:nvPr/>
        </p:nvPicPr>
        <p:blipFill>
          <a:blip r:embed="rId1"/>
          <a:stretch>
            <a:fillRect/>
          </a:stretch>
        </p:blipFill>
        <p:spPr>
          <a:xfrm>
            <a:off x="2339975" y="0"/>
            <a:ext cx="4676775" cy="6858000"/>
          </a:xfrm>
          <a:prstGeom prst="rect">
            <a:avLst/>
          </a:prstGeom>
          <a:noFill/>
          <a:ln w="9525">
            <a:noFill/>
          </a:ln>
        </p:spPr>
      </p:pic>
      <p:sp>
        <p:nvSpPr>
          <p:cNvPr id="71682" name="标题 1"/>
          <p:cNvSpPr>
            <a:spLocks noGrp="1" noRot="1"/>
          </p:cNvSpPr>
          <p:nvPr>
            <p:ph type="ctrTitle"/>
          </p:nvPr>
        </p:nvSpPr>
        <p:spPr/>
        <p:txBody>
          <a:bodyPr wrap="square" lIns="91440" tIns="45720" rIns="91440" bIns="45720" anchor="ctr" anchorCtr="0"/>
          <a:p>
            <a:pPr>
              <a:buClrTx/>
              <a:buSzTx/>
              <a:buFontTx/>
            </a:pPr>
            <a:endParaRPr lang="zh-CN" altLang="en-US" dirty="0">
              <a:ea typeface="宋体" panose="02010600030101010101" pitchFamily="2" charset="-122"/>
            </a:endParaRPr>
          </a:p>
        </p:txBody>
      </p:sp>
      <p:pic>
        <p:nvPicPr>
          <p:cNvPr id="71683" name="图片 5" descr="java0.gif"/>
          <p:cNvPicPr>
            <a:picLocks noChangeAspect="1"/>
          </p:cNvPicPr>
          <p:nvPr/>
        </p:nvPicPr>
        <p:blipFill>
          <a:blip r:embed="rId2"/>
          <a:stretch>
            <a:fillRect/>
          </a:stretch>
        </p:blipFill>
        <p:spPr>
          <a:xfrm>
            <a:off x="0" y="0"/>
            <a:ext cx="914400" cy="1279525"/>
          </a:xfrm>
          <a:prstGeom prst="rect">
            <a:avLst/>
          </a:prstGeom>
          <a:noFill/>
          <a:ln w="9525">
            <a:noFill/>
          </a:ln>
        </p:spPr>
      </p:pic>
      <p:sp>
        <p:nvSpPr>
          <p:cNvPr id="4" name="矩形 3"/>
          <p:cNvSpPr/>
          <p:nvPr/>
        </p:nvSpPr>
        <p:spPr>
          <a:xfrm>
            <a:off x="4932363" y="1773238"/>
            <a:ext cx="720725" cy="431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2" name="矩形 3"/>
          <p:cNvSpPr/>
          <p:nvPr/>
        </p:nvSpPr>
        <p:spPr>
          <a:xfrm>
            <a:off x="3276600" y="1341438"/>
            <a:ext cx="1008063" cy="431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3" name="矩形 3"/>
          <p:cNvSpPr/>
          <p:nvPr/>
        </p:nvSpPr>
        <p:spPr>
          <a:xfrm>
            <a:off x="3203575" y="836613"/>
            <a:ext cx="360363" cy="4333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8" name="矩形 7"/>
          <p:cNvSpPr/>
          <p:nvPr/>
        </p:nvSpPr>
        <p:spPr>
          <a:xfrm>
            <a:off x="2916238" y="2205038"/>
            <a:ext cx="647700" cy="431800"/>
          </a:xfrm>
          <a:prstGeom prst="rect">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5" name="矩形 7"/>
          <p:cNvSpPr/>
          <p:nvPr/>
        </p:nvSpPr>
        <p:spPr>
          <a:xfrm>
            <a:off x="5795963" y="2205038"/>
            <a:ext cx="647700" cy="431800"/>
          </a:xfrm>
          <a:prstGeom prst="rect">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6" name="矩形 7"/>
          <p:cNvSpPr/>
          <p:nvPr/>
        </p:nvSpPr>
        <p:spPr>
          <a:xfrm>
            <a:off x="5508625" y="3573463"/>
            <a:ext cx="647700" cy="431800"/>
          </a:xfrm>
          <a:prstGeom prst="rect">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10" name="矩形 9"/>
          <p:cNvSpPr/>
          <p:nvPr/>
        </p:nvSpPr>
        <p:spPr>
          <a:xfrm>
            <a:off x="2555875" y="3141663"/>
            <a:ext cx="4392613" cy="136683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
        <p:nvSpPr>
          <p:cNvPr id="11" name="矩形 10"/>
          <p:cNvSpPr/>
          <p:nvPr/>
        </p:nvSpPr>
        <p:spPr>
          <a:xfrm>
            <a:off x="2555875" y="765175"/>
            <a:ext cx="4392613" cy="1008063"/>
          </a:xfrm>
          <a:prstGeom prst="rect">
            <a:avLst/>
          </a:prstGeom>
          <a:noFill/>
          <a:ln>
            <a:solidFill>
              <a:schemeClr val="tx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indent="0" algn="ctr" defTabSz="914400" fontAlgn="base"/>
            <a:endParaRPr lang="zh-CN" altLang="en-US" strike="noStrike" noProof="1">
              <a:solidFill>
                <a:srgbClr val="FFFFFF"/>
              </a:solidFill>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2705"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3251" name="矩形 2"/>
          <p:cNvSpPr/>
          <p:nvPr/>
        </p:nvSpPr>
        <p:spPr>
          <a:xfrm>
            <a:off x="1908175" y="1628775"/>
            <a:ext cx="6378575" cy="2774950"/>
          </a:xfrm>
          <a:prstGeom prst="rect">
            <a:avLst/>
          </a:prstGeom>
          <a:noFill/>
          <a:ln w="9525">
            <a:noFill/>
            <a:miter/>
          </a:ln>
        </p:spPr>
        <p:txBody>
          <a:bodyPr>
            <a:spAutoFit/>
          </a:bodyPr>
          <a:p>
            <a:pPr algn="just" fontAlgn="base">
              <a:spcBef>
                <a:spcPct val="50000"/>
              </a:spcBef>
            </a:pPr>
            <a:r>
              <a:rPr lang="en-US" altLang="zh-CN" sz="3200" b="1" strike="noStrike" noProof="1">
                <a:solidFill>
                  <a:srgbClr val="0000FF"/>
                </a:solidFill>
                <a:latin typeface="Calibri" panose="020F0502020204030204" pitchFamily="34" charset="0"/>
                <a:ea typeface="楷体_GB2312" pitchFamily="49" charset="-122"/>
                <a:cs typeface="+mn-cs"/>
              </a:rPr>
              <a:t>2.1</a:t>
            </a:r>
            <a:r>
              <a:rPr lang="zh-CN" altLang="en-US" sz="3200" b="1" strike="noStrike" noProof="1" dirty="0">
                <a:solidFill>
                  <a:srgbClr val="0000FF"/>
                </a:solidFill>
                <a:latin typeface="Calibri" panose="020F0502020204030204" pitchFamily="34" charset="0"/>
                <a:ea typeface="楷体_GB2312" pitchFamily="49" charset="-122"/>
                <a:cs typeface="+mn-cs"/>
              </a:rPr>
              <a:t>　标识符、关键字和数据类型</a:t>
            </a:r>
            <a:endParaRPr lang="zh-CN" altLang="en-US" sz="3200" b="1" strike="noStrike" noProof="1" dirty="0">
              <a:solidFill>
                <a:srgbClr val="0000FF"/>
              </a:solidFill>
              <a:latin typeface="Calibri" panose="020F0502020204030204" pitchFamily="34" charset="0"/>
              <a:ea typeface="楷体_GB2312" pitchFamily="49" charset="-122"/>
            </a:endParaRPr>
          </a:p>
          <a:p>
            <a:pPr algn="just" fontAlgn="base">
              <a:spcBef>
                <a:spcPct val="50000"/>
              </a:spcBef>
            </a:pPr>
            <a:r>
              <a:rPr lang="en-US" altLang="zh-CN" sz="3200" b="1" strike="noStrike" noProof="1">
                <a:solidFill>
                  <a:srgbClr val="0000FF"/>
                </a:solidFill>
                <a:latin typeface="Calibri" panose="020F0502020204030204" pitchFamily="34" charset="0"/>
                <a:ea typeface="楷体_GB2312" pitchFamily="49" charset="-122"/>
                <a:cs typeface="+mn-cs"/>
              </a:rPr>
              <a:t>2.2</a:t>
            </a:r>
            <a:r>
              <a:rPr lang="zh-CN" altLang="en-US" sz="3200" b="1" strike="noStrike" noProof="1" dirty="0">
                <a:solidFill>
                  <a:srgbClr val="0000FF"/>
                </a:solidFill>
                <a:latin typeface="Calibri" panose="020F0502020204030204" pitchFamily="34" charset="0"/>
                <a:ea typeface="楷体_GB2312" pitchFamily="49" charset="-122"/>
                <a:cs typeface="+mn-cs"/>
              </a:rPr>
              <a:t>　操作符</a:t>
            </a:r>
            <a:endParaRPr lang="zh-CN" altLang="en-US" sz="3200" b="1" strike="noStrike" noProof="1" dirty="0">
              <a:solidFill>
                <a:srgbClr val="0000FF"/>
              </a:solidFill>
              <a:latin typeface="Calibri" panose="020F0502020204030204" pitchFamily="34" charset="0"/>
              <a:ea typeface="楷体_GB2312" pitchFamily="49" charset="-122"/>
            </a:endParaRPr>
          </a:p>
          <a:p>
            <a:pPr algn="just" fontAlgn="base">
              <a:spcBef>
                <a:spcPct val="50000"/>
              </a:spcBef>
            </a:pPr>
            <a:r>
              <a:rPr lang="en-US" altLang="zh-CN" sz="3200" b="1" strike="noStrike" noProof="1">
                <a:solidFill>
                  <a:srgbClr val="0000FF"/>
                </a:solidFill>
                <a:latin typeface="Calibri" panose="020F0502020204030204" pitchFamily="34" charset="0"/>
                <a:ea typeface="楷体_GB2312" pitchFamily="49" charset="-122"/>
                <a:cs typeface="+mn-cs"/>
              </a:rPr>
              <a:t>2.3</a:t>
            </a:r>
            <a:r>
              <a:rPr lang="zh-CN" altLang="en-US" sz="3200" b="1" strike="noStrike" noProof="1" dirty="0">
                <a:solidFill>
                  <a:srgbClr val="0000FF"/>
                </a:solidFill>
                <a:latin typeface="Calibri" panose="020F0502020204030204" pitchFamily="34" charset="0"/>
                <a:ea typeface="楷体_GB2312" pitchFamily="49" charset="-122"/>
                <a:cs typeface="+mn-cs"/>
              </a:rPr>
              <a:t>　表达式与语句</a:t>
            </a:r>
            <a:endParaRPr lang="en-US" altLang="zh-CN" sz="3200" b="1" strike="noStrike" noProof="1">
              <a:solidFill>
                <a:srgbClr val="0000FF"/>
              </a:solidFill>
              <a:latin typeface="Calibri" panose="020F0502020204030204" pitchFamily="34" charset="0"/>
              <a:ea typeface="楷体_GB2312" pitchFamily="49" charset="-122"/>
            </a:endParaRPr>
          </a:p>
          <a:p>
            <a:pPr algn="just" fontAlgn="base">
              <a:spcBef>
                <a:spcPct val="50000"/>
              </a:spcBef>
            </a:pPr>
            <a:r>
              <a:rPr lang="en-US" altLang="zh-CN" sz="3200" b="1" strike="noStrike" noProof="1">
                <a:solidFill>
                  <a:schemeClr val="hlink"/>
                </a:solidFill>
                <a:effectLst>
                  <a:outerShdw blurRad="38100" dist="38100" dir="2700000">
                    <a:srgbClr val="000000"/>
                  </a:outerShdw>
                </a:effectLst>
                <a:latin typeface="Calibri" panose="020F0502020204030204" pitchFamily="34" charset="0"/>
                <a:ea typeface="楷体_GB2312" pitchFamily="49" charset="-122"/>
                <a:cs typeface="+mn-cs"/>
              </a:rPr>
              <a:t>2.4</a:t>
            </a:r>
            <a:r>
              <a:rPr lang="en-US" altLang="zh-CN" sz="3200" b="1" strike="noStrike" noProof="1">
                <a:solidFill>
                  <a:srgbClr val="0000FF"/>
                </a:solidFill>
                <a:latin typeface="Calibri" panose="020F0502020204030204" pitchFamily="34" charset="0"/>
                <a:ea typeface="楷体_GB2312" pitchFamily="49" charset="-122"/>
                <a:cs typeface="+mn-cs"/>
              </a:rPr>
              <a:t>     </a:t>
            </a:r>
            <a:r>
              <a:rPr lang="zh-CN" altLang="en-US" sz="3200" b="1" strike="noStrike" noProof="1" dirty="0">
                <a:solidFill>
                  <a:schemeClr val="hlink"/>
                </a:solidFill>
                <a:effectLst>
                  <a:outerShdw blurRad="38100" dist="38100" dir="2700000">
                    <a:srgbClr val="000000"/>
                  </a:outerShdw>
                </a:effectLst>
                <a:latin typeface="楷体_GB2312" pitchFamily="49" charset="-122"/>
                <a:ea typeface="楷体_GB2312" pitchFamily="49" charset="-122"/>
                <a:cs typeface="+mn-cs"/>
              </a:rPr>
              <a:t>控制结构</a:t>
            </a:r>
            <a:endParaRPr lang="zh-CN" altLang="en-US" sz="3200" b="1" strike="noStrike" noProof="1" dirty="0">
              <a:solidFill>
                <a:schemeClr val="hlink"/>
              </a:solidFill>
              <a:effectLst>
                <a:outerShdw blurRad="38100" dist="38100" dir="2700000">
                  <a:srgbClr val="000000"/>
                </a:outerShdw>
              </a:effectLst>
              <a:latin typeface="楷体_GB2312" pitchFamily="49" charset="-122"/>
              <a:ea typeface="楷体_GB2312" pitchFamily="49" charset="-122"/>
            </a:endParaRPr>
          </a:p>
        </p:txBody>
      </p:sp>
      <p:sp>
        <p:nvSpPr>
          <p:cNvPr id="4" name="矩形 3"/>
          <p:cNvSpPr/>
          <p:nvPr/>
        </p:nvSpPr>
        <p:spPr>
          <a:xfrm>
            <a:off x="3357563" y="0"/>
            <a:ext cx="2441575" cy="769938"/>
          </a:xfrm>
          <a:prstGeom prst="rect">
            <a:avLst/>
          </a:prstGeom>
        </p:spPr>
        <p:txBody>
          <a:bodyPr wrap="none">
            <a:spAutoFit/>
          </a:bodyPr>
          <a:lstStyle/>
          <a:p>
            <a:pPr marL="0" marR="0" lvl="0" indent="0" algn="l" defTabSz="914400" rtl="0" eaLnBrk="1" fontAlgn="base" latinLnBrk="0" hangingPunct="1">
              <a:spcBef>
                <a:spcPct val="50000"/>
              </a:spcBef>
              <a:spcAft>
                <a:spcPct val="0"/>
              </a:spcAft>
              <a:buClrTx/>
              <a:buSzTx/>
              <a:buFontTx/>
              <a:buNone/>
              <a:defRPr/>
            </a:pPr>
            <a:r>
              <a:rPr kumimoji="0" lang="zh-CN" altLang="en-US" sz="4400" b="0" i="0" u="none" strike="noStrike" kern="1200" cap="none" spc="0" normalizeH="0" baseline="0" noProof="0" dirty="0">
                <a:ln>
                  <a:noFill/>
                </a:ln>
                <a:solidFill>
                  <a:srgbClr val="000000"/>
                </a:solidFill>
                <a:effectLst/>
                <a:uLnTx/>
                <a:uFillTx/>
                <a:latin typeface="华文楷体" panose="02010600040101010101" pitchFamily="2" charset="-122"/>
                <a:ea typeface="华文楷体" panose="02010600040101010101" pitchFamily="2" charset="-122"/>
                <a:cs typeface="+mj-cs"/>
              </a:rPr>
              <a:t>本节目录</a:t>
            </a:r>
            <a:endParaRPr kumimoji="0" lang="zh-CN" altLang="en-US" sz="4400" b="0" i="0" u="none" strike="noStrike" kern="1200" cap="none" spc="0" normalizeH="0" baseline="0" noProof="0" dirty="0">
              <a:ln>
                <a:noFill/>
              </a:ln>
              <a:solidFill>
                <a:srgbClr val="000000"/>
              </a:solidFill>
              <a:effectLst/>
              <a:uLnTx/>
              <a:uFillTx/>
              <a:latin typeface="华文楷体" panose="02010600040101010101" pitchFamily="2" charset="-122"/>
              <a:ea typeface="华文楷体" panose="02010600040101010101" pitchFamily="2" charset="-122"/>
              <a:cs typeface="+mj-cs"/>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3729"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65538" name="Text Box 2"/>
          <p:cNvSpPr txBox="1">
            <a:spLocks noChangeArrowheads="1"/>
          </p:cNvSpPr>
          <p:nvPr/>
        </p:nvSpPr>
        <p:spPr bwMode="auto">
          <a:xfrm>
            <a:off x="1068388" y="134938"/>
            <a:ext cx="7391400" cy="701675"/>
          </a:xfrm>
          <a:prstGeom prst="rect">
            <a:avLst/>
          </a:prstGeom>
          <a:noFill/>
          <a:ln w="9525">
            <a:noFill/>
            <a:miter lim="800000"/>
          </a:ln>
          <a:effectLst/>
        </p:spPr>
        <p:txBody>
          <a:bodyPr>
            <a:spAutoFit/>
          </a:bodyPr>
          <a:lstStyle/>
          <a:p>
            <a:pPr marR="0" defTabSz="914400">
              <a:spcBef>
                <a:spcPct val="50000"/>
              </a:spcBef>
              <a:buClrTx/>
              <a:buSzTx/>
              <a:defRPr/>
            </a:pPr>
            <a:r>
              <a:rPr kumimoji="1" lang="en-US" altLang="zh-CN" sz="4000" b="1" kern="1200" cap="none" spc="0" normalizeH="0" baseline="0" noProof="0">
                <a:solidFill>
                  <a:srgbClr val="FF0000"/>
                </a:solidFill>
                <a:effectLst>
                  <a:outerShdw blurRad="38100" dist="38100" dir="2700000" algn="tl">
                    <a:srgbClr val="000000"/>
                  </a:outerShdw>
                </a:effectLst>
                <a:latin typeface="Times New Roman" panose="02020603050405020304" pitchFamily="18" charset="0"/>
                <a:ea typeface="宋体" panose="02010600030101010101" pitchFamily="2" charset="-122"/>
                <a:cs typeface="+mn-cs"/>
              </a:rPr>
              <a:t>2.4</a:t>
            </a:r>
            <a:r>
              <a:rPr kumimoji="1" lang="zh-CN" altLang="en-US" sz="4000" b="1" kern="1200" cap="none" spc="0" normalizeH="0" baseline="0" noProof="0">
                <a:solidFill>
                  <a:srgbClr val="FF0000"/>
                </a:solidFill>
                <a:effectLst>
                  <a:outerShdw blurRad="38100" dist="38100" dir="2700000" algn="tl">
                    <a:srgbClr val="000000"/>
                  </a:outerShdw>
                </a:effectLst>
                <a:latin typeface="Times New Roman" panose="02020603050405020304" pitchFamily="18" charset="0"/>
                <a:ea typeface="宋体" panose="02010600030101010101" pitchFamily="2" charset="-122"/>
                <a:cs typeface="+mn-cs"/>
              </a:rPr>
              <a:t>　控制流程</a:t>
            </a:r>
            <a:endParaRPr kumimoji="1" lang="zh-CN" altLang="en-US" sz="4000" b="1" kern="1200" cap="none" spc="0" normalizeH="0" baseline="0" noProof="0">
              <a:solidFill>
                <a:srgbClr val="FF0000"/>
              </a:solidFill>
              <a:effectLst>
                <a:outerShdw blurRad="38100" dist="38100" dir="2700000" algn="tl">
                  <a:srgbClr val="000000"/>
                </a:outerShdw>
              </a:effectLst>
              <a:latin typeface="Times New Roman" panose="02020603050405020304" pitchFamily="18" charset="0"/>
              <a:ea typeface="宋体" panose="02010600030101010101" pitchFamily="2" charset="-122"/>
              <a:cs typeface="+mn-cs"/>
            </a:endParaRPr>
          </a:p>
        </p:txBody>
      </p:sp>
      <p:sp>
        <p:nvSpPr>
          <p:cNvPr id="73731" name="Text Box 3"/>
          <p:cNvSpPr txBox="1"/>
          <p:nvPr/>
        </p:nvSpPr>
        <p:spPr>
          <a:xfrm>
            <a:off x="971550" y="1412875"/>
            <a:ext cx="8070850" cy="5016500"/>
          </a:xfrm>
          <a:prstGeom prst="rect">
            <a:avLst/>
          </a:prstGeom>
          <a:noFill/>
          <a:ln w="9525">
            <a:noFill/>
          </a:ln>
        </p:spPr>
        <p:txBody>
          <a:bodyPr anchor="t" anchorCtr="0">
            <a:spAutoFit/>
          </a:bodyPr>
          <a:p>
            <a:pPr>
              <a:spcBef>
                <a:spcPct val="50000"/>
              </a:spcBef>
            </a:pPr>
            <a:r>
              <a:rPr lang="zh-CN" altLang="en-US" sz="3200" b="1" dirty="0">
                <a:solidFill>
                  <a:srgbClr val="0000FF"/>
                </a:solidFill>
                <a:latin typeface="Arial" panose="020B0604020202020204" pitchFamily="34" charset="0"/>
                <a:ea typeface="宋体" panose="02010600030101010101" pitchFamily="2" charset="-122"/>
              </a:rPr>
              <a:t>结构化程序设计中的三种控制结构</a:t>
            </a:r>
            <a:r>
              <a:rPr lang="zh-CN" altLang="en-US" sz="3200" dirty="0">
                <a:solidFill>
                  <a:srgbClr val="0000FF"/>
                </a:solidFill>
                <a:latin typeface="Arial" panose="020B0604020202020204" pitchFamily="34" charset="0"/>
                <a:ea typeface="宋体" panose="02010600030101010101" pitchFamily="2" charset="-122"/>
              </a:rPr>
              <a:t> </a:t>
            </a:r>
            <a:endParaRPr lang="en-US" altLang="zh-CN" sz="2400" dirty="0">
              <a:solidFill>
                <a:srgbClr val="000000"/>
              </a:solidFill>
              <a:latin typeface="Times New Roman" panose="02020603050405020304" pitchFamily="18" charset="0"/>
              <a:ea typeface="宋体" panose="02010600030101010101" pitchFamily="2" charset="-122"/>
            </a:endParaRPr>
          </a:p>
          <a:p>
            <a:pPr>
              <a:spcBef>
                <a:spcPct val="50000"/>
              </a:spcBef>
            </a:pPr>
            <a:r>
              <a:rPr lang="en-US" altLang="zh-CN" sz="3200" dirty="0">
                <a:solidFill>
                  <a:srgbClr val="00FFFF"/>
                </a:solidFill>
                <a:latin typeface="Arial" panose="020B0604020202020204" pitchFamily="34" charset="0"/>
                <a:ea typeface="宋体" panose="02010600030101010101" pitchFamily="2" charset="-122"/>
              </a:rPr>
              <a:t>■</a:t>
            </a:r>
            <a:r>
              <a:rPr lang="zh-CN" altLang="en-US" sz="3200" dirty="0">
                <a:solidFill>
                  <a:srgbClr val="0000FF"/>
                </a:solidFill>
                <a:latin typeface="Arial" panose="020B0604020202020204" pitchFamily="34" charset="0"/>
                <a:ea typeface="宋体" panose="02010600030101010101" pitchFamily="2" charset="-122"/>
              </a:rPr>
              <a:t>顺序结构</a:t>
            </a:r>
            <a:endParaRPr lang="zh-CN" altLang="en-US" sz="3200" dirty="0">
              <a:solidFill>
                <a:srgbClr val="0000FF"/>
              </a:solidFill>
              <a:latin typeface="Arial" panose="020B0604020202020204" pitchFamily="34" charset="0"/>
              <a:ea typeface="宋体" panose="02010600030101010101" pitchFamily="2" charset="-122"/>
            </a:endParaRPr>
          </a:p>
          <a:p>
            <a:pPr>
              <a:spcBef>
                <a:spcPct val="50000"/>
              </a:spcBef>
            </a:pPr>
            <a:r>
              <a:rPr lang="zh-CN" altLang="en-US" sz="3200" dirty="0">
                <a:solidFill>
                  <a:srgbClr val="00FFFF"/>
                </a:solidFill>
                <a:latin typeface="Arial" panose="020B0604020202020204" pitchFamily="34" charset="0"/>
                <a:ea typeface="宋体" panose="02010600030101010101" pitchFamily="2" charset="-122"/>
              </a:rPr>
              <a:t>■</a:t>
            </a:r>
            <a:r>
              <a:rPr lang="zh-CN" altLang="en-US" sz="3200" dirty="0">
                <a:solidFill>
                  <a:srgbClr val="0000FF"/>
                </a:solidFill>
                <a:latin typeface="Arial" panose="020B0604020202020204" pitchFamily="34" charset="0"/>
                <a:ea typeface="宋体" panose="02010600030101010101" pitchFamily="2" charset="-122"/>
              </a:rPr>
              <a:t>分支结构：</a:t>
            </a:r>
            <a:endParaRPr lang="zh-CN" altLang="en-US" sz="3200" dirty="0">
              <a:solidFill>
                <a:srgbClr val="0000FF"/>
              </a:solidFill>
              <a:latin typeface="Arial" panose="020B0604020202020204" pitchFamily="34" charset="0"/>
              <a:ea typeface="宋体" panose="02010600030101010101" pitchFamily="2" charset="-122"/>
            </a:endParaRPr>
          </a:p>
          <a:p>
            <a:pPr>
              <a:spcBef>
                <a:spcPct val="50000"/>
              </a:spcBef>
            </a:pPr>
            <a:r>
              <a:rPr lang="zh-CN" altLang="en-US" sz="3200" dirty="0">
                <a:solidFill>
                  <a:srgbClr val="0000FF"/>
                </a:solidFill>
                <a:latin typeface="Arial" panose="020B0604020202020204" pitchFamily="34" charset="0"/>
                <a:ea typeface="宋体" panose="02010600030101010101" pitchFamily="2" charset="-122"/>
              </a:rPr>
              <a:t>    </a:t>
            </a:r>
            <a:r>
              <a:rPr lang="en-US" altLang="zh-CN" sz="3200" dirty="0">
                <a:solidFill>
                  <a:srgbClr val="0000FF"/>
                </a:solidFill>
                <a:latin typeface="Arial" panose="020B0604020202020204" pitchFamily="34" charset="0"/>
                <a:ea typeface="宋体" panose="02010600030101010101" pitchFamily="2" charset="-122"/>
              </a:rPr>
              <a:t>IF_ELSE</a:t>
            </a:r>
            <a:r>
              <a:rPr lang="zh-CN" altLang="en-US" sz="3200" dirty="0">
                <a:solidFill>
                  <a:srgbClr val="0000FF"/>
                </a:solidFill>
                <a:latin typeface="Arial" panose="020B0604020202020204" pitchFamily="34" charset="0"/>
                <a:ea typeface="宋体" panose="02010600030101010101" pitchFamily="2" charset="-122"/>
              </a:rPr>
              <a:t>、</a:t>
            </a:r>
            <a:r>
              <a:rPr lang="en-US" altLang="zh-CN" sz="3200" dirty="0">
                <a:solidFill>
                  <a:srgbClr val="0000FF"/>
                </a:solidFill>
                <a:latin typeface="Arial" panose="020B0604020202020204" pitchFamily="34" charset="0"/>
                <a:ea typeface="宋体" panose="02010600030101010101" pitchFamily="2" charset="-122"/>
              </a:rPr>
              <a:t>SWITCH</a:t>
            </a:r>
            <a:endParaRPr lang="zh-CN" altLang="en-US" sz="3200" dirty="0">
              <a:solidFill>
                <a:srgbClr val="0000FF"/>
              </a:solidFill>
              <a:latin typeface="Arial" panose="020B0604020202020204" pitchFamily="34" charset="0"/>
              <a:ea typeface="宋体" panose="02010600030101010101" pitchFamily="2" charset="-122"/>
            </a:endParaRPr>
          </a:p>
          <a:p>
            <a:pPr>
              <a:spcBef>
                <a:spcPct val="50000"/>
              </a:spcBef>
            </a:pPr>
            <a:r>
              <a:rPr lang="zh-CN" altLang="en-US" sz="3200" dirty="0">
                <a:solidFill>
                  <a:srgbClr val="00FFFF"/>
                </a:solidFill>
                <a:latin typeface="Arial" panose="020B0604020202020204" pitchFamily="34" charset="0"/>
                <a:ea typeface="宋体" panose="02010600030101010101" pitchFamily="2" charset="-122"/>
              </a:rPr>
              <a:t>■</a:t>
            </a:r>
            <a:r>
              <a:rPr lang="zh-CN" altLang="en-US" sz="3200" dirty="0">
                <a:solidFill>
                  <a:srgbClr val="0000FF"/>
                </a:solidFill>
                <a:latin typeface="Arial" panose="020B0604020202020204" pitchFamily="34" charset="0"/>
                <a:ea typeface="宋体" panose="02010600030101010101" pitchFamily="2" charset="-122"/>
              </a:rPr>
              <a:t>循环结构：</a:t>
            </a:r>
            <a:endParaRPr lang="en-US" altLang="zh-CN" sz="3200" dirty="0">
              <a:solidFill>
                <a:srgbClr val="0000FF"/>
              </a:solidFill>
              <a:latin typeface="Arial" panose="020B0604020202020204" pitchFamily="34" charset="0"/>
              <a:ea typeface="宋体" panose="02010600030101010101" pitchFamily="2" charset="-122"/>
            </a:endParaRPr>
          </a:p>
          <a:p>
            <a:pPr>
              <a:spcBef>
                <a:spcPct val="50000"/>
              </a:spcBef>
            </a:pPr>
            <a:r>
              <a:rPr lang="en-US" altLang="zh-CN" sz="3200" dirty="0">
                <a:solidFill>
                  <a:srgbClr val="0000FF"/>
                </a:solidFill>
                <a:latin typeface="Times New Roman" panose="02020603050405020304" pitchFamily="18" charset="0"/>
                <a:ea typeface="宋体" panose="02010600030101010101" pitchFamily="2" charset="-122"/>
              </a:rPr>
              <a:t>     </a:t>
            </a:r>
            <a:r>
              <a:rPr lang="en-US" altLang="zh-CN" sz="3200" dirty="0">
                <a:solidFill>
                  <a:srgbClr val="0000FF"/>
                </a:solidFill>
                <a:latin typeface="Arial" panose="020B0604020202020204" pitchFamily="34" charset="0"/>
                <a:ea typeface="宋体" panose="02010600030101010101" pitchFamily="2" charset="-122"/>
              </a:rPr>
              <a:t>WHILE</a:t>
            </a:r>
            <a:r>
              <a:rPr lang="zh-CN" altLang="en-US" sz="3200" dirty="0">
                <a:solidFill>
                  <a:srgbClr val="0000FF"/>
                </a:solidFill>
                <a:latin typeface="Arial" panose="020B0604020202020204" pitchFamily="34" charset="0"/>
                <a:ea typeface="宋体" panose="02010600030101010101" pitchFamily="2" charset="-122"/>
              </a:rPr>
              <a:t>、</a:t>
            </a:r>
            <a:r>
              <a:rPr lang="en-US" altLang="zh-CN" sz="3200" dirty="0">
                <a:solidFill>
                  <a:srgbClr val="0000FF"/>
                </a:solidFill>
                <a:latin typeface="Arial" panose="020B0604020202020204" pitchFamily="34" charset="0"/>
                <a:ea typeface="宋体" panose="02010600030101010101" pitchFamily="2" charset="-122"/>
              </a:rPr>
              <a:t>DO_WHILE</a:t>
            </a:r>
            <a:r>
              <a:rPr lang="zh-CN" altLang="en-US" sz="3200" dirty="0">
                <a:solidFill>
                  <a:srgbClr val="0000FF"/>
                </a:solidFill>
                <a:latin typeface="Arial" panose="020B0604020202020204" pitchFamily="34" charset="0"/>
                <a:ea typeface="宋体" panose="02010600030101010101" pitchFamily="2" charset="-122"/>
              </a:rPr>
              <a:t>、</a:t>
            </a:r>
            <a:r>
              <a:rPr lang="en-US" altLang="zh-CN" sz="3200" dirty="0">
                <a:solidFill>
                  <a:srgbClr val="0000FF"/>
                </a:solidFill>
                <a:latin typeface="Arial" panose="020B0604020202020204" pitchFamily="34" charset="0"/>
                <a:ea typeface="宋体" panose="02010600030101010101" pitchFamily="2" charset="-122"/>
              </a:rPr>
              <a:t>FOR</a:t>
            </a:r>
            <a:r>
              <a:rPr lang="zh-CN" altLang="en-US" sz="3200" dirty="0">
                <a:solidFill>
                  <a:srgbClr val="0000FF"/>
                </a:solidFill>
                <a:latin typeface="Arial" panose="020B0604020202020204" pitchFamily="34" charset="0"/>
                <a:ea typeface="宋体" panose="02010600030101010101" pitchFamily="2" charset="-122"/>
              </a:rPr>
              <a:t> </a:t>
            </a:r>
            <a:endParaRPr lang="en-US" altLang="zh-CN" sz="3200" dirty="0">
              <a:solidFill>
                <a:srgbClr val="0000FF"/>
              </a:solidFill>
              <a:latin typeface="Arial" panose="020B0604020202020204" pitchFamily="34" charset="0"/>
              <a:ea typeface="宋体" panose="02010600030101010101" pitchFamily="2" charset="-122"/>
            </a:endParaRPr>
          </a:p>
          <a:p>
            <a:pPr>
              <a:spcBef>
                <a:spcPct val="50000"/>
              </a:spcBef>
            </a:pPr>
            <a:r>
              <a:rPr lang="en-US" altLang="zh-CN" sz="3200" dirty="0">
                <a:solidFill>
                  <a:srgbClr val="0000FF"/>
                </a:solidFill>
                <a:latin typeface="Times New Roman" panose="02020603050405020304" pitchFamily="18" charset="0"/>
                <a:ea typeface="宋体" panose="02010600030101010101" pitchFamily="2" charset="-122"/>
              </a:rPr>
              <a:t>    </a:t>
            </a:r>
            <a:endParaRPr lang="zh-CN" altLang="en-US" sz="3200" dirty="0">
              <a:solidFill>
                <a:srgbClr val="0000FF"/>
              </a:solidFill>
              <a:latin typeface="Times New Roman" panose="02020603050405020304" pitchFamily="18" charset="0"/>
              <a:ea typeface="宋体" panose="02010600030101010101" pitchFamily="2" charset="-122"/>
            </a:endParaRPr>
          </a:p>
        </p:txBody>
      </p:sp>
      <p:pic>
        <p:nvPicPr>
          <p:cNvPr id="73732"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753"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74754" name="Text Box 2"/>
          <p:cNvSpPr txBox="1"/>
          <p:nvPr/>
        </p:nvSpPr>
        <p:spPr>
          <a:xfrm>
            <a:off x="1068388" y="252413"/>
            <a:ext cx="7391400" cy="584200"/>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Arial" panose="020B0604020202020204" pitchFamily="34" charset="0"/>
                <a:ea typeface="宋体" panose="02010600030101010101" pitchFamily="2" charset="-122"/>
              </a:rPr>
              <a:t>1. </a:t>
            </a:r>
            <a:r>
              <a:rPr lang="zh-CN" altLang="en-US" sz="3200" b="1" dirty="0">
                <a:solidFill>
                  <a:srgbClr val="0000FF"/>
                </a:solidFill>
                <a:latin typeface="Arial" panose="020B0604020202020204" pitchFamily="34" charset="0"/>
                <a:ea typeface="宋体" panose="02010600030101010101" pitchFamily="2" charset="-122"/>
              </a:rPr>
              <a:t>顺序结构</a:t>
            </a:r>
            <a:endParaRPr lang="zh-CN" altLang="en-US" sz="3200" b="1" dirty="0">
              <a:solidFill>
                <a:srgbClr val="0000FF"/>
              </a:solidFill>
              <a:latin typeface="Arial" panose="020B0604020202020204" pitchFamily="34" charset="0"/>
              <a:ea typeface="宋体" panose="02010600030101010101" pitchFamily="2" charset="-122"/>
            </a:endParaRPr>
          </a:p>
        </p:txBody>
      </p:sp>
      <p:pic>
        <p:nvPicPr>
          <p:cNvPr id="74755"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6" name="TextBox 5"/>
          <p:cNvSpPr txBox="1"/>
          <p:nvPr/>
        </p:nvSpPr>
        <p:spPr>
          <a:xfrm>
            <a:off x="3059113" y="2133600"/>
            <a:ext cx="1512888" cy="522288"/>
          </a:xfrm>
          <a:prstGeom prst="rect">
            <a:avLst/>
          </a:prstGeom>
          <a:solidFill>
            <a:schemeClr val="accent3"/>
          </a:solidFill>
          <a:ln>
            <a:solidFill>
              <a:schemeClr val="tx2">
                <a:lumMod val="60000"/>
                <a:lumOff val="40000"/>
              </a:schemeClr>
            </a:solidFill>
          </a:ln>
        </p:spPr>
        <p:txBody>
          <a:bodyPr>
            <a:spAutoFit/>
          </a:bodyPr>
          <a:lstStyle/>
          <a:p>
            <a:pPr marR="0" defTabSz="914400">
              <a:buClrTx/>
              <a:buSzTx/>
              <a:defRPr/>
            </a:pPr>
            <a:r>
              <a:rPr kumimoji="0" lang="zh-CN" altLang="en-US" sz="2800" kern="1200" cap="none" spc="0" normalizeH="0" baseline="0" noProof="0">
                <a:latin typeface="Arial" panose="020B0604020202020204" pitchFamily="34" charset="0"/>
                <a:ea typeface="宋体" panose="02010600030101010101" pitchFamily="2" charset="-122"/>
                <a:cs typeface="+mn-cs"/>
              </a:rPr>
              <a:t>语句块</a:t>
            </a:r>
            <a:r>
              <a:rPr kumimoji="0" lang="en-US" altLang="zh-CN" sz="2800" kern="1200" cap="none" spc="0" normalizeH="0" baseline="0" noProof="0" dirty="0">
                <a:latin typeface="Arial" panose="020B0604020202020204" pitchFamily="34" charset="0"/>
                <a:ea typeface="宋体" panose="02010600030101010101" pitchFamily="2" charset="-122"/>
                <a:cs typeface="+mn-cs"/>
              </a:rPr>
              <a:t>1</a:t>
            </a:r>
            <a:endParaRPr kumimoji="0" lang="zh-CN" altLang="en-US" sz="2800" kern="1200" cap="none" spc="0" normalizeH="0" baseline="0" noProof="0" dirty="0">
              <a:latin typeface="Arial" panose="020B0604020202020204" pitchFamily="34" charset="0"/>
              <a:ea typeface="宋体" panose="02010600030101010101" pitchFamily="2" charset="-122"/>
              <a:cs typeface="+mn-cs"/>
            </a:endParaRPr>
          </a:p>
        </p:txBody>
      </p:sp>
      <p:sp>
        <p:nvSpPr>
          <p:cNvPr id="7" name="TextBox 6"/>
          <p:cNvSpPr txBox="1"/>
          <p:nvPr/>
        </p:nvSpPr>
        <p:spPr>
          <a:xfrm>
            <a:off x="3059113" y="3338513"/>
            <a:ext cx="1512888" cy="522288"/>
          </a:xfrm>
          <a:prstGeom prst="rect">
            <a:avLst/>
          </a:prstGeom>
          <a:solidFill>
            <a:schemeClr val="accent3"/>
          </a:solidFill>
          <a:ln>
            <a:solidFill>
              <a:schemeClr val="tx2">
                <a:lumMod val="60000"/>
                <a:lumOff val="40000"/>
              </a:schemeClr>
            </a:solidFill>
          </a:ln>
        </p:spPr>
        <p:txBody>
          <a:bodyPr>
            <a:spAutoFit/>
          </a:bodyPr>
          <a:lstStyle/>
          <a:p>
            <a:pPr marR="0" defTabSz="914400">
              <a:buClrTx/>
              <a:buSzTx/>
              <a:defRPr/>
            </a:pPr>
            <a:r>
              <a:rPr kumimoji="0" lang="zh-CN" altLang="en-US" sz="2800" kern="1200" cap="none" spc="0" normalizeH="0" baseline="0" noProof="0" dirty="0">
                <a:latin typeface="Arial" panose="020B0604020202020204" pitchFamily="34" charset="0"/>
                <a:ea typeface="宋体" panose="02010600030101010101" pitchFamily="2" charset="-122"/>
                <a:cs typeface="+mn-cs"/>
              </a:rPr>
              <a:t>语句块</a:t>
            </a:r>
            <a:r>
              <a:rPr kumimoji="0" lang="en-US" altLang="zh-CN" sz="2800" kern="1200" cap="none" spc="0" normalizeH="0" baseline="0" noProof="0" dirty="0">
                <a:latin typeface="Arial" panose="020B0604020202020204" pitchFamily="34" charset="0"/>
                <a:ea typeface="宋体" panose="02010600030101010101" pitchFamily="2" charset="-122"/>
                <a:cs typeface="+mn-cs"/>
              </a:rPr>
              <a:t>2</a:t>
            </a:r>
            <a:endParaRPr kumimoji="0" lang="zh-CN" altLang="en-US" sz="2800" kern="1200" cap="none" spc="0" normalizeH="0" baseline="0" noProof="0" dirty="0">
              <a:latin typeface="Arial" panose="020B0604020202020204" pitchFamily="34" charset="0"/>
              <a:ea typeface="宋体" panose="02010600030101010101" pitchFamily="2" charset="-122"/>
              <a:cs typeface="+mn-cs"/>
            </a:endParaRPr>
          </a:p>
        </p:txBody>
      </p:sp>
      <p:cxnSp>
        <p:nvCxnSpPr>
          <p:cNvPr id="11" name="直接箭头连接符 10"/>
          <p:cNvCxnSpPr>
            <a:endCxn id="6" idx="0"/>
          </p:cNvCxnSpPr>
          <p:nvPr/>
        </p:nvCxnSpPr>
        <p:spPr>
          <a:xfrm>
            <a:off x="3808413" y="1427163"/>
            <a:ext cx="7938" cy="706438"/>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6" name="直接箭头连接符 15"/>
          <p:cNvCxnSpPr>
            <a:endCxn id="6" idx="0"/>
          </p:cNvCxnSpPr>
          <p:nvPr/>
        </p:nvCxnSpPr>
        <p:spPr>
          <a:xfrm>
            <a:off x="3779838" y="2636838"/>
            <a:ext cx="7938" cy="706438"/>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7" name="直接箭头连接符 16"/>
          <p:cNvCxnSpPr>
            <a:endCxn id="6" idx="0"/>
          </p:cNvCxnSpPr>
          <p:nvPr/>
        </p:nvCxnSpPr>
        <p:spPr>
          <a:xfrm>
            <a:off x="3779838" y="3860800"/>
            <a:ext cx="7938" cy="706438"/>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5777"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75778" name="Text Box 5"/>
          <p:cNvSpPr txBox="1"/>
          <p:nvPr/>
        </p:nvSpPr>
        <p:spPr>
          <a:xfrm>
            <a:off x="971550" y="1268413"/>
            <a:ext cx="7467600" cy="3359150"/>
          </a:xfrm>
          <a:prstGeom prst="rect">
            <a:avLst/>
          </a:prstGeom>
          <a:noFill/>
          <a:ln w="9525">
            <a:noFill/>
          </a:ln>
        </p:spPr>
        <p:txBody>
          <a:bodyPr anchor="t" anchorCtr="0">
            <a:spAutoFit/>
          </a:bodyPr>
          <a:p>
            <a:pPr>
              <a:spcBef>
                <a:spcPct val="50000"/>
              </a:spcBef>
            </a:pPr>
            <a:r>
              <a:rPr lang="en-US" altLang="zh-CN" sz="3200" b="1">
                <a:solidFill>
                  <a:srgbClr val="0000FF"/>
                </a:solidFill>
                <a:latin typeface="Calibri" panose="020F0502020204030204" pitchFamily="34" charset="0"/>
                <a:ea typeface="楷体_GB2312" pitchFamily="49" charset="-122"/>
              </a:rPr>
              <a:t>(1)</a:t>
            </a:r>
            <a:r>
              <a:rPr lang="en-US" altLang="zh-CN" sz="3200">
                <a:solidFill>
                  <a:srgbClr val="0000FF"/>
                </a:solidFill>
                <a:latin typeface="Calibri" panose="020F0502020204030204" pitchFamily="34" charset="0"/>
                <a:ea typeface="楷体_GB2312" pitchFamily="49" charset="-122"/>
              </a:rPr>
              <a:t> if-else</a:t>
            </a:r>
            <a:r>
              <a:rPr lang="zh-CN" altLang="en-US" sz="3200" dirty="0">
                <a:solidFill>
                  <a:srgbClr val="0000FF"/>
                </a:solidFill>
                <a:latin typeface="Calibri" panose="020F0502020204030204" pitchFamily="34" charset="0"/>
                <a:ea typeface="楷体_GB2312" pitchFamily="49" charset="-122"/>
              </a:rPr>
              <a:t>语句</a:t>
            </a:r>
            <a:endParaRPr lang="zh-CN" altLang="en-US" sz="3200" dirty="0">
              <a:solidFill>
                <a:srgbClr val="0000FF"/>
              </a:solidFill>
              <a:latin typeface="Calibri" panose="020F0502020204030204" pitchFamily="34" charset="0"/>
              <a:ea typeface="楷体_GB2312" pitchFamily="49" charset="-122"/>
            </a:endParaRPr>
          </a:p>
          <a:p>
            <a:pPr algn="just">
              <a:lnSpc>
                <a:spcPct val="150000"/>
              </a:lnSpc>
              <a:spcBef>
                <a:spcPct val="50000"/>
              </a:spcBef>
            </a:pPr>
            <a:r>
              <a:rPr lang="en-US" altLang="zh-CN" sz="2800">
                <a:solidFill>
                  <a:srgbClr val="7030A0"/>
                </a:solidFill>
                <a:latin typeface="Calibri" panose="020F0502020204030204" pitchFamily="34" charset="0"/>
                <a:ea typeface="楷体_GB2312" pitchFamily="49" charset="-122"/>
              </a:rPr>
              <a:t>if</a:t>
            </a:r>
            <a:r>
              <a:rPr lang="en-US" altLang="zh-CN" sz="2800">
                <a:solidFill>
                  <a:srgbClr val="000000"/>
                </a:solidFill>
                <a:latin typeface="Calibri" panose="020F0502020204030204" pitchFamily="34" charset="0"/>
                <a:ea typeface="楷体_GB2312" pitchFamily="49" charset="-122"/>
              </a:rPr>
              <a:t>  ( </a:t>
            </a:r>
            <a:r>
              <a:rPr lang="en-US" altLang="zh-CN" sz="2800" dirty="0" err="1">
                <a:solidFill>
                  <a:srgbClr val="000000"/>
                </a:solidFill>
                <a:latin typeface="Calibri" panose="020F0502020204030204" pitchFamily="34" charset="0"/>
                <a:ea typeface="楷体_GB2312" pitchFamily="49" charset="-122"/>
              </a:rPr>
              <a:t>boolean_expression</a:t>
            </a:r>
            <a:r>
              <a:rPr lang="en-US" altLang="zh-CN" sz="2800">
                <a:solidFill>
                  <a:srgbClr val="000000"/>
                </a:solidFill>
                <a:latin typeface="Calibri" panose="020F0502020204030204" pitchFamily="34" charset="0"/>
                <a:ea typeface="楷体_GB2312" pitchFamily="49" charset="-122"/>
              </a:rPr>
              <a:t> )</a:t>
            </a:r>
            <a:endParaRPr lang="en-US" altLang="zh-CN" sz="2800">
              <a:solidFill>
                <a:srgbClr val="000000"/>
              </a:solidFill>
              <a:latin typeface="Calibri" panose="020F0502020204030204" pitchFamily="34" charset="0"/>
              <a:ea typeface="楷体_GB2312" pitchFamily="49" charset="-122"/>
            </a:endParaRPr>
          </a:p>
          <a:p>
            <a:pPr algn="just">
              <a:lnSpc>
                <a:spcPct val="150000"/>
              </a:lnSpc>
            </a:pPr>
            <a:r>
              <a:rPr lang="zh-CN" altLang="en-US" sz="2800" dirty="0">
                <a:solidFill>
                  <a:srgbClr val="000000"/>
                </a:solidFill>
                <a:latin typeface="Calibri" panose="020F0502020204030204" pitchFamily="34" charset="0"/>
                <a:ea typeface="楷体_GB2312" pitchFamily="49" charset="-122"/>
              </a:rPr>
              <a:t>　  </a:t>
            </a:r>
            <a:r>
              <a:rPr lang="en-US" altLang="zh-CN" sz="2800">
                <a:solidFill>
                  <a:srgbClr val="000000"/>
                </a:solidFill>
                <a:latin typeface="Calibri" panose="020F0502020204030204" pitchFamily="34" charset="0"/>
                <a:ea typeface="楷体_GB2312" pitchFamily="49" charset="-122"/>
              </a:rPr>
              <a:t>statement_or_block1</a:t>
            </a:r>
            <a:endParaRPr lang="en-US" altLang="zh-CN" sz="2800">
              <a:solidFill>
                <a:srgbClr val="000000"/>
              </a:solidFill>
              <a:latin typeface="Calibri" panose="020F0502020204030204" pitchFamily="34" charset="0"/>
              <a:ea typeface="楷体_GB2312" pitchFamily="49" charset="-122"/>
            </a:endParaRPr>
          </a:p>
          <a:p>
            <a:pPr algn="just">
              <a:lnSpc>
                <a:spcPct val="150000"/>
              </a:lnSpc>
            </a:pPr>
            <a:r>
              <a:rPr lang="en-US" altLang="zh-CN" sz="2800">
                <a:solidFill>
                  <a:srgbClr val="7030A0"/>
                </a:solidFill>
                <a:latin typeface="Calibri" panose="020F0502020204030204" pitchFamily="34" charset="0"/>
                <a:ea typeface="楷体_GB2312" pitchFamily="49" charset="-122"/>
              </a:rPr>
              <a:t>else</a:t>
            </a:r>
            <a:endParaRPr lang="en-US" altLang="zh-CN" sz="2800">
              <a:solidFill>
                <a:srgbClr val="7030A0"/>
              </a:solidFill>
              <a:latin typeface="Calibri" panose="020F0502020204030204" pitchFamily="34" charset="0"/>
              <a:ea typeface="楷体_GB2312" pitchFamily="49" charset="-122"/>
            </a:endParaRPr>
          </a:p>
          <a:p>
            <a:pPr>
              <a:lnSpc>
                <a:spcPct val="150000"/>
              </a:lnSpc>
            </a:pPr>
            <a:r>
              <a:rPr lang="zh-CN" altLang="en-US" sz="2800" dirty="0">
                <a:solidFill>
                  <a:srgbClr val="000000"/>
                </a:solidFill>
                <a:latin typeface="Calibri" panose="020F0502020204030204" pitchFamily="34" charset="0"/>
                <a:ea typeface="楷体_GB2312" pitchFamily="49" charset="-122"/>
              </a:rPr>
              <a:t>　 </a:t>
            </a:r>
            <a:r>
              <a:rPr lang="en-US" altLang="zh-CN" sz="2800">
                <a:solidFill>
                  <a:srgbClr val="000000"/>
                </a:solidFill>
                <a:latin typeface="Calibri" panose="020F0502020204030204" pitchFamily="34" charset="0"/>
                <a:ea typeface="楷体_GB2312" pitchFamily="49" charset="-122"/>
              </a:rPr>
              <a:t>statement_or_block2</a:t>
            </a:r>
            <a:r>
              <a:rPr lang="en-US" altLang="zh-CN" sz="2800">
                <a:solidFill>
                  <a:srgbClr val="0000FF"/>
                </a:solidFill>
                <a:latin typeface="Calibri" panose="020F0502020204030204" pitchFamily="34" charset="0"/>
                <a:ea typeface="楷体_GB2312" pitchFamily="49" charset="-122"/>
              </a:rPr>
              <a:t> </a:t>
            </a:r>
            <a:endParaRPr lang="en-US" altLang="zh-CN" sz="2800">
              <a:solidFill>
                <a:srgbClr val="0000FF"/>
              </a:solidFill>
              <a:latin typeface="Calibri" panose="020F0502020204030204" pitchFamily="34" charset="0"/>
              <a:ea typeface="楷体_GB2312" pitchFamily="49" charset="-122"/>
            </a:endParaRPr>
          </a:p>
        </p:txBody>
      </p:sp>
      <p:sp>
        <p:nvSpPr>
          <p:cNvPr id="75779" name="Line 9"/>
          <p:cNvSpPr/>
          <p:nvPr/>
        </p:nvSpPr>
        <p:spPr>
          <a:xfrm>
            <a:off x="6688138" y="1268413"/>
            <a:ext cx="0" cy="712787"/>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5780" name="Line 12"/>
          <p:cNvSpPr/>
          <p:nvPr/>
        </p:nvSpPr>
        <p:spPr>
          <a:xfrm>
            <a:off x="6715125" y="2000250"/>
            <a:ext cx="0" cy="1141413"/>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5781" name="Line 13"/>
          <p:cNvSpPr/>
          <p:nvPr/>
        </p:nvSpPr>
        <p:spPr>
          <a:xfrm flipH="1" flipV="1">
            <a:off x="6732588" y="4221163"/>
            <a:ext cx="1584325" cy="0"/>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nvGrpSpPr>
          <p:cNvPr id="75782" name="组合 22"/>
          <p:cNvGrpSpPr/>
          <p:nvPr/>
        </p:nvGrpSpPr>
        <p:grpSpPr>
          <a:xfrm>
            <a:off x="6156325" y="3140075"/>
            <a:ext cx="1150938" cy="625475"/>
            <a:chOff x="6156325" y="3139826"/>
            <a:chExt cx="1150938" cy="626426"/>
          </a:xfrm>
        </p:grpSpPr>
        <p:sp>
          <p:nvSpPr>
            <p:cNvPr id="56331" name="Rectangle 10"/>
            <p:cNvSpPr>
              <a:spLocks noChangeArrowheads="1"/>
            </p:cNvSpPr>
            <p:nvPr/>
          </p:nvSpPr>
          <p:spPr bwMode="auto">
            <a:xfrm>
              <a:off x="6227763" y="3139826"/>
              <a:ext cx="1008062" cy="626426"/>
            </a:xfrm>
            <a:prstGeom prst="rect">
              <a:avLst/>
            </a:prstGeom>
            <a:solidFill>
              <a:schemeClr val="accent3"/>
            </a:solidFill>
            <a:ln w="9525">
              <a:solidFill>
                <a:schemeClr val="folHlink"/>
              </a:solidFill>
              <a:miter lim="800000"/>
            </a:ln>
          </p:spPr>
          <p:txBody>
            <a:bodyPr wrap="none" anchor="ctr"/>
            <a:lstStyle/>
            <a:p>
              <a:pPr marL="0" marR="0" lvl="0" indent="0" algn="l" defTabSz="914400" rtl="0" eaLnBrk="1" fontAlgn="base" latinLnBrk="0" hangingPunct="1">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5784" name="Text Box 14"/>
            <p:cNvSpPr txBox="1"/>
            <p:nvPr/>
          </p:nvSpPr>
          <p:spPr>
            <a:xfrm>
              <a:off x="6156325" y="3283983"/>
              <a:ext cx="1150938" cy="398396"/>
            </a:xfrm>
            <a:prstGeom prst="rect">
              <a:avLst/>
            </a:prstGeom>
            <a:noFill/>
            <a:ln w="9525">
              <a:noFill/>
            </a:ln>
          </p:spPr>
          <p:txBody>
            <a:bodyPr anchor="t" anchorCtr="0">
              <a:spAutoFit/>
            </a:bodyPr>
            <a:p>
              <a:pPr>
                <a:spcBef>
                  <a:spcPct val="50000"/>
                </a:spcBef>
              </a:pPr>
              <a:r>
                <a:rPr lang="zh-CN" altLang="en-US" sz="2000" b="1" dirty="0">
                  <a:solidFill>
                    <a:srgbClr val="990099"/>
                  </a:solidFill>
                  <a:latin typeface="Calibri" panose="020F0502020204030204" pitchFamily="34" charset="0"/>
                  <a:ea typeface="楷体_GB2312" pitchFamily="49" charset="-122"/>
                </a:rPr>
                <a:t>语句块</a:t>
              </a:r>
              <a:r>
                <a:rPr lang="en-US" altLang="zh-CN" sz="2000" b="1">
                  <a:solidFill>
                    <a:srgbClr val="990099"/>
                  </a:solidFill>
                  <a:latin typeface="Calibri" panose="020F0502020204030204" pitchFamily="34" charset="0"/>
                  <a:ea typeface="楷体_GB2312" pitchFamily="49" charset="-122"/>
                </a:rPr>
                <a:t>1</a:t>
              </a:r>
              <a:endParaRPr lang="en-US" altLang="zh-CN" sz="2000" b="1">
                <a:solidFill>
                  <a:srgbClr val="990099"/>
                </a:solidFill>
                <a:latin typeface="Calibri" panose="020F0502020204030204" pitchFamily="34" charset="0"/>
                <a:ea typeface="楷体_GB2312" pitchFamily="49" charset="-122"/>
              </a:endParaRPr>
            </a:p>
          </p:txBody>
        </p:sp>
      </p:grpSp>
      <p:sp>
        <p:nvSpPr>
          <p:cNvPr id="56335" name="AutoShape 16"/>
          <p:cNvSpPr>
            <a:spLocks noChangeArrowheads="1"/>
          </p:cNvSpPr>
          <p:nvPr/>
        </p:nvSpPr>
        <p:spPr bwMode="auto">
          <a:xfrm>
            <a:off x="5772150" y="1981200"/>
            <a:ext cx="1871663" cy="733425"/>
          </a:xfrm>
          <a:prstGeom prst="diamond">
            <a:avLst/>
          </a:prstGeom>
          <a:solidFill>
            <a:schemeClr val="accent3"/>
          </a:solidFill>
          <a:ln w="9525">
            <a:solidFill>
              <a:schemeClr val="folHlink"/>
            </a:solidFill>
            <a:miter lim="800000"/>
          </a:ln>
        </p:spPr>
        <p:txBody>
          <a:bodyPr wrap="none" anchor="ctr"/>
          <a:lstStyle/>
          <a:p>
            <a:pPr marL="0" marR="0" lvl="0" indent="0" algn="l" defTabSz="914400" rtl="0" eaLnBrk="1" fontAlgn="base" latinLnBrk="0" hangingPunct="1">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5786" name="Text Box 17"/>
          <p:cNvSpPr txBox="1"/>
          <p:nvPr/>
        </p:nvSpPr>
        <p:spPr>
          <a:xfrm>
            <a:off x="6156325" y="2060575"/>
            <a:ext cx="1150938" cy="457200"/>
          </a:xfrm>
          <a:prstGeom prst="rect">
            <a:avLst/>
          </a:prstGeom>
          <a:noFill/>
          <a:ln w="9525">
            <a:noFill/>
          </a:ln>
        </p:spPr>
        <p:txBody>
          <a:bodyPr anchor="t" anchorCtr="0">
            <a:spAutoFit/>
          </a:bodyPr>
          <a:p>
            <a:pPr>
              <a:spcBef>
                <a:spcPct val="50000"/>
              </a:spcBef>
            </a:pPr>
            <a:r>
              <a:rPr lang="zh-CN" altLang="en-US" sz="2400" b="1" dirty="0">
                <a:solidFill>
                  <a:srgbClr val="990099"/>
                </a:solidFill>
                <a:latin typeface="楷体_GB2312" pitchFamily="49" charset="-122"/>
                <a:ea typeface="楷体_GB2312" pitchFamily="49" charset="-122"/>
              </a:rPr>
              <a:t>表达式</a:t>
            </a:r>
            <a:endParaRPr lang="zh-CN" altLang="en-US" sz="2400" b="1" dirty="0">
              <a:solidFill>
                <a:srgbClr val="990099"/>
              </a:solidFill>
              <a:latin typeface="楷体_GB2312" pitchFamily="49" charset="-122"/>
              <a:ea typeface="楷体_GB2312" pitchFamily="49" charset="-122"/>
            </a:endParaRPr>
          </a:p>
        </p:txBody>
      </p:sp>
      <p:sp>
        <p:nvSpPr>
          <p:cNvPr id="75787" name="Text Box 24"/>
          <p:cNvSpPr txBox="1"/>
          <p:nvPr/>
        </p:nvSpPr>
        <p:spPr>
          <a:xfrm>
            <a:off x="6100763" y="2644775"/>
            <a:ext cx="685800" cy="366713"/>
          </a:xfrm>
          <a:prstGeom prst="rect">
            <a:avLst/>
          </a:prstGeom>
          <a:noFill/>
          <a:ln w="9525">
            <a:noFill/>
          </a:ln>
        </p:spPr>
        <p:txBody>
          <a:bodyPr anchor="t" anchorCtr="0">
            <a:spAutoFit/>
          </a:bodyPr>
          <a:p>
            <a:pPr>
              <a:spcBef>
                <a:spcPct val="50000"/>
              </a:spcBef>
            </a:pPr>
            <a:r>
              <a:rPr lang="en-US" altLang="zh-CN" b="1">
                <a:solidFill>
                  <a:srgbClr val="990099"/>
                </a:solidFill>
                <a:latin typeface="Calibri" panose="020F0502020204030204" pitchFamily="34" charset="0"/>
                <a:ea typeface="宋体" panose="02010600030101010101" pitchFamily="2" charset="-122"/>
              </a:rPr>
              <a:t>true</a:t>
            </a:r>
            <a:endParaRPr lang="en-US" altLang="zh-CN" b="1">
              <a:solidFill>
                <a:srgbClr val="990099"/>
              </a:solidFill>
              <a:latin typeface="Calibri" panose="020F0502020204030204" pitchFamily="34" charset="0"/>
              <a:ea typeface="宋体" panose="02010600030101010101" pitchFamily="2" charset="-122"/>
            </a:endParaRPr>
          </a:p>
        </p:txBody>
      </p:sp>
      <p:sp>
        <p:nvSpPr>
          <p:cNvPr id="75788" name="Text Box 25"/>
          <p:cNvSpPr txBox="1"/>
          <p:nvPr/>
        </p:nvSpPr>
        <p:spPr>
          <a:xfrm>
            <a:off x="7512050" y="1941513"/>
            <a:ext cx="685800" cy="366712"/>
          </a:xfrm>
          <a:prstGeom prst="rect">
            <a:avLst/>
          </a:prstGeom>
          <a:noFill/>
          <a:ln w="9525">
            <a:noFill/>
          </a:ln>
        </p:spPr>
        <p:txBody>
          <a:bodyPr anchor="t" anchorCtr="0">
            <a:spAutoFit/>
          </a:bodyPr>
          <a:p>
            <a:pPr>
              <a:spcBef>
                <a:spcPct val="50000"/>
              </a:spcBef>
            </a:pPr>
            <a:r>
              <a:rPr lang="en-US" altLang="zh-CN" b="1">
                <a:solidFill>
                  <a:srgbClr val="990099"/>
                </a:solidFill>
                <a:latin typeface="Calibri" panose="020F0502020204030204" pitchFamily="34" charset="0"/>
                <a:ea typeface="宋体" panose="02010600030101010101" pitchFamily="2" charset="-122"/>
              </a:rPr>
              <a:t>false</a:t>
            </a:r>
            <a:endParaRPr lang="en-US" altLang="zh-CN" b="1">
              <a:solidFill>
                <a:srgbClr val="990099"/>
              </a:solidFill>
              <a:latin typeface="Calibri" panose="020F0502020204030204" pitchFamily="34" charset="0"/>
              <a:ea typeface="宋体" panose="02010600030101010101" pitchFamily="2" charset="-122"/>
            </a:endParaRPr>
          </a:p>
        </p:txBody>
      </p:sp>
      <p:sp>
        <p:nvSpPr>
          <p:cNvPr id="75789" name="Line 12"/>
          <p:cNvSpPr/>
          <p:nvPr/>
        </p:nvSpPr>
        <p:spPr>
          <a:xfrm>
            <a:off x="6715125" y="3786188"/>
            <a:ext cx="0" cy="1143000"/>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pic>
        <p:nvPicPr>
          <p:cNvPr id="75790"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75791" name="Text Box 2"/>
          <p:cNvSpPr txBox="1"/>
          <p:nvPr/>
        </p:nvSpPr>
        <p:spPr>
          <a:xfrm>
            <a:off x="1068388" y="252413"/>
            <a:ext cx="7391400" cy="579437"/>
          </a:xfrm>
          <a:prstGeom prst="rect">
            <a:avLst/>
          </a:prstGeom>
          <a:noFill/>
          <a:ln w="9525">
            <a:noFill/>
          </a:ln>
        </p:spPr>
        <p:txBody>
          <a:bodyPr anchor="t" anchorCtr="0">
            <a:spAutoFit/>
          </a:bodyPr>
          <a:p>
            <a:pPr>
              <a:spcBef>
                <a:spcPct val="50000"/>
              </a:spcBef>
            </a:pPr>
            <a:r>
              <a:rPr lang="en-US" altLang="zh-CN" sz="3200" b="1">
                <a:solidFill>
                  <a:srgbClr val="0000FF"/>
                </a:solidFill>
                <a:latin typeface="Calibri" panose="020F0502020204030204" pitchFamily="34" charset="0"/>
                <a:ea typeface="楷体_GB2312" pitchFamily="49" charset="-122"/>
              </a:rPr>
              <a:t>2. </a:t>
            </a:r>
            <a:r>
              <a:rPr lang="zh-CN" altLang="en-US" sz="3200" b="1" dirty="0">
                <a:solidFill>
                  <a:srgbClr val="0000FF"/>
                </a:solidFill>
                <a:latin typeface="Calibri" panose="020F0502020204030204" pitchFamily="34" charset="0"/>
                <a:ea typeface="楷体_GB2312" pitchFamily="49" charset="-122"/>
              </a:rPr>
              <a:t>分支结构</a:t>
            </a:r>
            <a:endParaRPr lang="zh-CN" altLang="en-US" sz="3200" b="1" dirty="0">
              <a:solidFill>
                <a:srgbClr val="0000FF"/>
              </a:solidFill>
              <a:latin typeface="Calibri" panose="020F0502020204030204" pitchFamily="34" charset="0"/>
              <a:ea typeface="楷体_GB2312" pitchFamily="49" charset="-122"/>
            </a:endParaRPr>
          </a:p>
        </p:txBody>
      </p:sp>
      <p:grpSp>
        <p:nvGrpSpPr>
          <p:cNvPr id="75792" name="组合 23"/>
          <p:cNvGrpSpPr/>
          <p:nvPr/>
        </p:nvGrpSpPr>
        <p:grpSpPr>
          <a:xfrm>
            <a:off x="7667625" y="3141663"/>
            <a:ext cx="1150938" cy="625475"/>
            <a:chOff x="6156325" y="3139826"/>
            <a:chExt cx="1150938" cy="626426"/>
          </a:xfrm>
        </p:grpSpPr>
        <p:sp>
          <p:nvSpPr>
            <p:cNvPr id="25" name="Rectangle 10"/>
            <p:cNvSpPr>
              <a:spLocks noChangeArrowheads="1"/>
            </p:cNvSpPr>
            <p:nvPr/>
          </p:nvSpPr>
          <p:spPr bwMode="auto">
            <a:xfrm>
              <a:off x="6227763" y="3139826"/>
              <a:ext cx="1008062" cy="626426"/>
            </a:xfrm>
            <a:prstGeom prst="rect">
              <a:avLst/>
            </a:prstGeom>
            <a:solidFill>
              <a:schemeClr val="accent3"/>
            </a:solidFill>
            <a:ln w="9525">
              <a:solidFill>
                <a:schemeClr val="folHlink"/>
              </a:solidFill>
              <a:miter lim="800000"/>
            </a:ln>
          </p:spPr>
          <p:txBody>
            <a:bodyPr wrap="none" anchor="ctr"/>
            <a:lstStyle/>
            <a:p>
              <a:pPr marL="0" marR="0" lvl="0" indent="0" algn="l" defTabSz="914400" rtl="0" eaLnBrk="1" fontAlgn="base" latinLnBrk="0" hangingPunct="1">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5794" name="Text Box 14"/>
            <p:cNvSpPr txBox="1"/>
            <p:nvPr/>
          </p:nvSpPr>
          <p:spPr>
            <a:xfrm>
              <a:off x="6156325" y="3283983"/>
              <a:ext cx="1150938" cy="398396"/>
            </a:xfrm>
            <a:prstGeom prst="rect">
              <a:avLst/>
            </a:prstGeom>
            <a:noFill/>
            <a:ln w="9525">
              <a:noFill/>
            </a:ln>
          </p:spPr>
          <p:txBody>
            <a:bodyPr anchor="t" anchorCtr="0">
              <a:spAutoFit/>
            </a:bodyPr>
            <a:p>
              <a:pPr>
                <a:spcBef>
                  <a:spcPct val="50000"/>
                </a:spcBef>
              </a:pPr>
              <a:r>
                <a:rPr lang="zh-CN" altLang="en-US" sz="2000" b="1" dirty="0">
                  <a:solidFill>
                    <a:srgbClr val="990099"/>
                  </a:solidFill>
                  <a:latin typeface="Calibri" panose="020F0502020204030204" pitchFamily="34" charset="0"/>
                  <a:ea typeface="楷体_GB2312" pitchFamily="49" charset="-122"/>
                </a:rPr>
                <a:t>语句块</a:t>
              </a:r>
              <a:r>
                <a:rPr lang="en-US" altLang="zh-CN" sz="2000" b="1">
                  <a:solidFill>
                    <a:srgbClr val="990099"/>
                  </a:solidFill>
                  <a:latin typeface="Calibri" panose="020F0502020204030204" pitchFamily="34" charset="0"/>
                  <a:ea typeface="楷体_GB2312" pitchFamily="49" charset="-122"/>
                </a:rPr>
                <a:t>2</a:t>
              </a:r>
              <a:endParaRPr lang="en-US" altLang="zh-CN" sz="2000" b="1">
                <a:solidFill>
                  <a:srgbClr val="990099"/>
                </a:solidFill>
                <a:latin typeface="Calibri" panose="020F0502020204030204" pitchFamily="34" charset="0"/>
                <a:ea typeface="楷体_GB2312" pitchFamily="49" charset="-122"/>
              </a:endParaRPr>
            </a:p>
          </p:txBody>
        </p:sp>
      </p:grpSp>
      <p:sp>
        <p:nvSpPr>
          <p:cNvPr id="75795" name="Line 9"/>
          <p:cNvSpPr/>
          <p:nvPr/>
        </p:nvSpPr>
        <p:spPr>
          <a:xfrm>
            <a:off x="8316913" y="2349500"/>
            <a:ext cx="0" cy="784225"/>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5796" name="Line 9"/>
          <p:cNvSpPr/>
          <p:nvPr/>
        </p:nvSpPr>
        <p:spPr>
          <a:xfrm flipV="1">
            <a:off x="7667625" y="2349500"/>
            <a:ext cx="649288" cy="0"/>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5797" name="Line 9"/>
          <p:cNvSpPr/>
          <p:nvPr/>
        </p:nvSpPr>
        <p:spPr>
          <a:xfrm>
            <a:off x="8316913" y="3789363"/>
            <a:ext cx="0" cy="431800"/>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cxnSp>
        <p:nvCxnSpPr>
          <p:cNvPr id="31" name="直接箭头连接符 30"/>
          <p:cNvCxnSpPr>
            <a:stCxn id="56335" idx="1"/>
          </p:cNvCxnSpPr>
          <p:nvPr/>
        </p:nvCxnSpPr>
        <p:spPr>
          <a:xfrm flipH="1">
            <a:off x="4572000" y="2347913"/>
            <a:ext cx="1200150" cy="73025"/>
          </a:xfrm>
          <a:prstGeom prst="straightConnector1">
            <a:avLst/>
          </a:prstGeom>
          <a:ln w="38100">
            <a:solidFill>
              <a:schemeClr val="accent3">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56335" idx="1"/>
          </p:cNvCxnSpPr>
          <p:nvPr/>
        </p:nvCxnSpPr>
        <p:spPr>
          <a:xfrm flipH="1" flipV="1">
            <a:off x="4500563" y="3068638"/>
            <a:ext cx="1703388" cy="431800"/>
          </a:xfrm>
          <a:prstGeom prst="straightConnector1">
            <a:avLst/>
          </a:prstGeom>
          <a:ln w="38100">
            <a:solidFill>
              <a:schemeClr val="accent3">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a:stCxn id="56335" idx="1"/>
          </p:cNvCxnSpPr>
          <p:nvPr/>
        </p:nvCxnSpPr>
        <p:spPr>
          <a:xfrm flipH="1">
            <a:off x="4572000" y="3789363"/>
            <a:ext cx="3360738" cy="576263"/>
          </a:xfrm>
          <a:prstGeom prst="straightConnector1">
            <a:avLst/>
          </a:prstGeom>
          <a:ln w="38100">
            <a:solidFill>
              <a:schemeClr val="accent3">
                <a:lumMod val="65000"/>
              </a:schemeClr>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7825"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77826" name="Text Box 4"/>
          <p:cNvSpPr txBox="1"/>
          <p:nvPr/>
        </p:nvSpPr>
        <p:spPr>
          <a:xfrm>
            <a:off x="900113" y="981075"/>
            <a:ext cx="8142287" cy="5692775"/>
          </a:xfrm>
          <a:prstGeom prst="rect">
            <a:avLst/>
          </a:prstGeom>
          <a:noFill/>
          <a:ln w="9525">
            <a:noFill/>
          </a:ln>
        </p:spPr>
        <p:txBody>
          <a:bodyPr anchor="t" anchorCtr="0">
            <a:spAutoFit/>
          </a:bodyPr>
          <a:p>
            <a:pPr>
              <a:spcBef>
                <a:spcPct val="50000"/>
              </a:spcBef>
            </a:pPr>
            <a:r>
              <a:rPr lang="zh-CN" altLang="en-US" sz="3200" dirty="0">
                <a:solidFill>
                  <a:srgbClr val="0000FF"/>
                </a:solidFill>
                <a:latin typeface="Times New Roman" panose="02020603050405020304" pitchFamily="18" charset="0"/>
                <a:ea typeface="宋体" panose="02010600030101010101" pitchFamily="2" charset="-122"/>
              </a:rPr>
              <a:t>（</a:t>
            </a:r>
            <a:r>
              <a:rPr lang="en-US" altLang="zh-CN" sz="3200" dirty="0">
                <a:solidFill>
                  <a:srgbClr val="0000FF"/>
                </a:solidFill>
                <a:latin typeface="Times New Roman" panose="02020603050405020304" pitchFamily="18" charset="0"/>
                <a:ea typeface="宋体" panose="02010600030101010101" pitchFamily="2" charset="-122"/>
              </a:rPr>
              <a:t>2</a:t>
            </a:r>
            <a:r>
              <a:rPr lang="zh-CN" altLang="en-US" sz="3200" dirty="0">
                <a:solidFill>
                  <a:srgbClr val="0000FF"/>
                </a:solidFill>
                <a:latin typeface="Times New Roman" panose="02020603050405020304" pitchFamily="18" charset="0"/>
                <a:ea typeface="宋体" panose="02010600030101010101" pitchFamily="2" charset="-122"/>
              </a:rPr>
              <a:t>）</a:t>
            </a:r>
            <a:r>
              <a:rPr lang="en-US" altLang="zh-CN" sz="3200" dirty="0">
                <a:solidFill>
                  <a:srgbClr val="0000FF"/>
                </a:solidFill>
                <a:latin typeface="Times New Roman" panose="02020603050405020304" pitchFamily="18" charset="0"/>
                <a:ea typeface="宋体" panose="02010600030101010101" pitchFamily="2" charset="-122"/>
              </a:rPr>
              <a:t>switch</a:t>
            </a:r>
            <a:r>
              <a:rPr lang="zh-CN" altLang="en-US" sz="3200" dirty="0">
                <a:solidFill>
                  <a:srgbClr val="0000FF"/>
                </a:solidFill>
                <a:latin typeface="宋体" panose="02010600030101010101" pitchFamily="2" charset="-122"/>
                <a:ea typeface="宋体" panose="02010600030101010101" pitchFamily="2" charset="-122"/>
              </a:rPr>
              <a:t>语句</a:t>
            </a:r>
            <a:endParaRPr lang="zh-CN" altLang="en-US" sz="3200" dirty="0">
              <a:solidFill>
                <a:srgbClr val="0000FF"/>
              </a:solidFill>
              <a:latin typeface="Times New Roman" panose="02020603050405020304" pitchFamily="18" charset="0"/>
              <a:ea typeface="宋体" panose="02010600030101010101" pitchFamily="2" charset="-122"/>
            </a:endParaRPr>
          </a:p>
          <a:p>
            <a:pPr algn="just">
              <a:spcBef>
                <a:spcPts val="600"/>
              </a:spcBef>
            </a:pPr>
            <a:r>
              <a:rPr lang="en-US" altLang="zh-CN" sz="2400" dirty="0">
                <a:solidFill>
                  <a:srgbClr val="000000"/>
                </a:solidFill>
                <a:latin typeface="Times New Roman" panose="02020603050405020304" pitchFamily="18" charset="0"/>
                <a:ea typeface="宋体" panose="02010600030101010101" pitchFamily="2" charset="-122"/>
              </a:rPr>
              <a:t>switch(expression){</a:t>
            </a:r>
            <a:endParaRPr lang="en-US" altLang="zh-CN" sz="2400" dirty="0">
              <a:solidFill>
                <a:srgbClr val="000000"/>
              </a:solidFill>
              <a:latin typeface="Times New Roman" panose="02020603050405020304" pitchFamily="18" charset="0"/>
              <a:ea typeface="宋体" panose="02010600030101010101" pitchFamily="2" charset="-122"/>
            </a:endParaRPr>
          </a:p>
          <a:p>
            <a:pPr algn="just">
              <a:spcBef>
                <a:spcPts val="600"/>
              </a:spcBef>
            </a:pPr>
            <a:r>
              <a:rPr lang="zh-CN" altLang="en-US" sz="2400" dirty="0">
                <a:solidFill>
                  <a:srgbClr val="000000"/>
                </a:solidFill>
                <a:latin typeface="Times New Roman" panose="02020603050405020304" pitchFamily="18" charset="0"/>
                <a:ea typeface="宋体" panose="02010600030101010101" pitchFamily="2" charset="-122"/>
              </a:rPr>
              <a:t>　</a:t>
            </a:r>
            <a:r>
              <a:rPr lang="en-US" altLang="zh-CN" sz="2400" dirty="0">
                <a:solidFill>
                  <a:srgbClr val="000000"/>
                </a:solidFill>
                <a:latin typeface="Times New Roman" panose="02020603050405020304" pitchFamily="18" charset="0"/>
                <a:ea typeface="宋体" panose="02010600030101010101" pitchFamily="2" charset="-122"/>
              </a:rPr>
              <a:t>case</a:t>
            </a:r>
            <a:r>
              <a:rPr lang="zh-CN" altLang="en-US" sz="2400" dirty="0">
                <a:solidFill>
                  <a:srgbClr val="000000"/>
                </a:solidFill>
                <a:latin typeface="Times New Roman" panose="02020603050405020304" pitchFamily="18" charset="0"/>
                <a:ea typeface="宋体" panose="02010600030101010101" pitchFamily="2" charset="-122"/>
              </a:rPr>
              <a:t>　</a:t>
            </a:r>
            <a:r>
              <a:rPr lang="en-US" altLang="zh-CN" sz="2400" dirty="0">
                <a:solidFill>
                  <a:srgbClr val="000000"/>
                </a:solidFill>
                <a:latin typeface="Times New Roman" panose="02020603050405020304" pitchFamily="18" charset="0"/>
                <a:ea typeface="宋体" panose="02010600030101010101" pitchFamily="2" charset="-122"/>
              </a:rPr>
              <a:t>const1:statements;break;</a:t>
            </a:r>
            <a:endParaRPr lang="en-US" altLang="zh-CN" sz="2400" dirty="0">
              <a:solidFill>
                <a:srgbClr val="000000"/>
              </a:solidFill>
              <a:latin typeface="Times New Roman" panose="02020603050405020304" pitchFamily="18" charset="0"/>
              <a:ea typeface="宋体" panose="02010600030101010101" pitchFamily="2" charset="-122"/>
            </a:endParaRPr>
          </a:p>
          <a:p>
            <a:pPr algn="just">
              <a:spcBef>
                <a:spcPts val="600"/>
              </a:spcBef>
            </a:pPr>
            <a:r>
              <a:rPr lang="zh-CN" altLang="en-US" sz="2400" dirty="0">
                <a:solidFill>
                  <a:srgbClr val="000000"/>
                </a:solidFill>
                <a:latin typeface="Times New Roman" panose="02020603050405020304" pitchFamily="18" charset="0"/>
                <a:ea typeface="宋体" panose="02010600030101010101" pitchFamily="2" charset="-122"/>
              </a:rPr>
              <a:t>　</a:t>
            </a:r>
            <a:r>
              <a:rPr lang="en-US" altLang="zh-CN" sz="2400" dirty="0">
                <a:solidFill>
                  <a:srgbClr val="000000"/>
                </a:solidFill>
                <a:latin typeface="Times New Roman" panose="02020603050405020304" pitchFamily="18" charset="0"/>
                <a:ea typeface="宋体" panose="02010600030101010101" pitchFamily="2" charset="-122"/>
              </a:rPr>
              <a:t>case</a:t>
            </a:r>
            <a:r>
              <a:rPr lang="zh-CN" altLang="en-US" sz="2400" dirty="0">
                <a:solidFill>
                  <a:srgbClr val="000000"/>
                </a:solidFill>
                <a:latin typeface="Times New Roman" panose="02020603050405020304" pitchFamily="18" charset="0"/>
                <a:ea typeface="宋体" panose="02010600030101010101" pitchFamily="2" charset="-122"/>
              </a:rPr>
              <a:t>　</a:t>
            </a:r>
            <a:r>
              <a:rPr lang="en-US" altLang="zh-CN" sz="2400" dirty="0">
                <a:solidFill>
                  <a:srgbClr val="000000"/>
                </a:solidFill>
                <a:latin typeface="Times New Roman" panose="02020603050405020304" pitchFamily="18" charset="0"/>
                <a:ea typeface="宋体" panose="02010600030101010101" pitchFamily="2" charset="-122"/>
              </a:rPr>
              <a:t>const2:statements;break;</a:t>
            </a:r>
            <a:endParaRPr lang="en-US" altLang="zh-CN" sz="2400" dirty="0">
              <a:solidFill>
                <a:srgbClr val="000000"/>
              </a:solidFill>
              <a:latin typeface="Times New Roman" panose="02020603050405020304" pitchFamily="18" charset="0"/>
              <a:ea typeface="宋体" panose="02010600030101010101" pitchFamily="2" charset="-122"/>
            </a:endParaRPr>
          </a:p>
          <a:p>
            <a:pPr algn="just">
              <a:spcBef>
                <a:spcPts val="600"/>
              </a:spcBef>
            </a:pPr>
            <a:r>
              <a:rPr lang="zh-CN" altLang="en-US" sz="2400" dirty="0">
                <a:solidFill>
                  <a:srgbClr val="000000"/>
                </a:solidFill>
                <a:latin typeface="Times New Roman" panose="02020603050405020304" pitchFamily="18" charset="0"/>
                <a:ea typeface="宋体" panose="02010600030101010101" pitchFamily="2" charset="-122"/>
              </a:rPr>
              <a:t>　　</a:t>
            </a:r>
            <a:r>
              <a:rPr lang="en-US" altLang="zh-CN" sz="2400" dirty="0">
                <a:solidFill>
                  <a:srgbClr val="000000"/>
                </a:solidFill>
                <a:latin typeface="Times New Roman" panose="02020603050405020304" pitchFamily="18" charset="0"/>
                <a:ea typeface="宋体" panose="02010600030101010101" pitchFamily="2" charset="-122"/>
              </a:rPr>
              <a:t>......</a:t>
            </a:r>
            <a:endParaRPr lang="en-US" altLang="zh-CN" sz="2400" dirty="0">
              <a:solidFill>
                <a:srgbClr val="000000"/>
              </a:solidFill>
              <a:latin typeface="Times New Roman" panose="02020603050405020304" pitchFamily="18" charset="0"/>
              <a:ea typeface="宋体" panose="02010600030101010101" pitchFamily="2" charset="-122"/>
            </a:endParaRPr>
          </a:p>
          <a:p>
            <a:pPr algn="just">
              <a:spcBef>
                <a:spcPts val="600"/>
              </a:spcBef>
            </a:pPr>
            <a:r>
              <a:rPr lang="zh-CN" altLang="en-US" sz="2400" dirty="0">
                <a:solidFill>
                  <a:srgbClr val="000000"/>
                </a:solidFill>
                <a:latin typeface="Times New Roman" panose="02020603050405020304" pitchFamily="18" charset="0"/>
                <a:ea typeface="宋体" panose="02010600030101010101" pitchFamily="2" charset="-122"/>
              </a:rPr>
              <a:t>　</a:t>
            </a:r>
            <a:r>
              <a:rPr lang="en-US" altLang="zh-CN" sz="2400" dirty="0">
                <a:solidFill>
                  <a:srgbClr val="000000"/>
                </a:solidFill>
                <a:latin typeface="Times New Roman" panose="02020603050405020304" pitchFamily="18" charset="0"/>
                <a:ea typeface="宋体" panose="02010600030101010101" pitchFamily="2" charset="-122"/>
              </a:rPr>
              <a:t>default:statements;</a:t>
            </a:r>
            <a:endParaRPr lang="en-US" altLang="zh-CN" sz="2400" dirty="0">
              <a:solidFill>
                <a:srgbClr val="000000"/>
              </a:solidFill>
              <a:latin typeface="Times New Roman" panose="02020603050405020304" pitchFamily="18" charset="0"/>
              <a:ea typeface="宋体" panose="02010600030101010101" pitchFamily="2" charset="-122"/>
            </a:endParaRPr>
          </a:p>
          <a:p>
            <a:pPr>
              <a:spcBef>
                <a:spcPts val="600"/>
              </a:spcBef>
            </a:pPr>
            <a:r>
              <a:rPr lang="en-US" altLang="zh-CN" sz="2400" dirty="0">
                <a:solidFill>
                  <a:srgbClr val="000000"/>
                </a:solidFill>
                <a:latin typeface="Times New Roman" panose="02020603050405020304" pitchFamily="18" charset="0"/>
                <a:ea typeface="宋体" panose="02010600030101010101" pitchFamily="2" charset="-122"/>
              </a:rPr>
              <a:t>}</a:t>
            </a:r>
            <a:r>
              <a:rPr lang="en-US" altLang="zh-CN" sz="2400" dirty="0">
                <a:solidFill>
                  <a:srgbClr val="0000FF"/>
                </a:solidFill>
                <a:latin typeface="Times New Roman" panose="02020603050405020304" pitchFamily="18" charset="0"/>
                <a:ea typeface="宋体" panose="02010600030101010101" pitchFamily="2" charset="-122"/>
              </a:rPr>
              <a:t> </a:t>
            </a:r>
            <a:endParaRPr lang="en-US" altLang="zh-CN" sz="2400" dirty="0">
              <a:solidFill>
                <a:srgbClr val="0000FF"/>
              </a:solidFill>
              <a:latin typeface="Times New Roman" panose="02020603050405020304" pitchFamily="18" charset="0"/>
              <a:ea typeface="宋体" panose="02010600030101010101" pitchFamily="2" charset="-122"/>
            </a:endParaRPr>
          </a:p>
          <a:p>
            <a:pPr>
              <a:spcBef>
                <a:spcPct val="50000"/>
              </a:spcBef>
            </a:pPr>
            <a:endParaRPr lang="en-US" altLang="zh-CN" sz="2800" dirty="0">
              <a:solidFill>
                <a:srgbClr val="0000FF"/>
              </a:solidFill>
              <a:latin typeface="楷体_GB2312" pitchFamily="49" charset="-122"/>
              <a:ea typeface="楷体_GB2312" pitchFamily="49" charset="-122"/>
            </a:endParaRPr>
          </a:p>
          <a:p>
            <a:pPr>
              <a:spcBef>
                <a:spcPct val="50000"/>
              </a:spcBef>
            </a:pPr>
            <a:endParaRPr lang="en-US" altLang="zh-CN" sz="2800" dirty="0">
              <a:solidFill>
                <a:srgbClr val="0000FF"/>
              </a:solidFill>
              <a:latin typeface="楷体_GB2312" pitchFamily="49" charset="-122"/>
              <a:ea typeface="楷体_GB2312" pitchFamily="49" charset="-122"/>
            </a:endParaRPr>
          </a:p>
          <a:p>
            <a:pPr>
              <a:spcBef>
                <a:spcPct val="50000"/>
              </a:spcBef>
            </a:pPr>
            <a:r>
              <a:rPr lang="zh-CN" altLang="en-US" sz="2800" dirty="0">
                <a:solidFill>
                  <a:srgbClr val="0000FF"/>
                </a:solidFill>
                <a:latin typeface="楷体_GB2312" pitchFamily="49" charset="-122"/>
                <a:ea typeface="楷体_GB2312" pitchFamily="49" charset="-122"/>
              </a:rPr>
              <a:t>其中</a:t>
            </a:r>
            <a:r>
              <a:rPr lang="en-US" altLang="zh-CN" sz="2800" dirty="0">
                <a:solidFill>
                  <a:srgbClr val="0000FF"/>
                </a:solidFill>
                <a:latin typeface="楷体_GB2312" pitchFamily="49" charset="-122"/>
                <a:ea typeface="楷体_GB2312" pitchFamily="49" charset="-122"/>
              </a:rPr>
              <a:t>expression</a:t>
            </a:r>
            <a:r>
              <a:rPr lang="zh-CN" altLang="en-US" sz="2800" dirty="0">
                <a:solidFill>
                  <a:srgbClr val="0000FF"/>
                </a:solidFill>
                <a:latin typeface="楷体_GB2312" pitchFamily="49" charset="-122"/>
                <a:ea typeface="楷体_GB2312" pitchFamily="49" charset="-122"/>
              </a:rPr>
              <a:t>只能是整数类型或字符型，不能是浮点类型。</a:t>
            </a:r>
            <a:r>
              <a:rPr lang="zh-CN" altLang="en-US" sz="3200" dirty="0">
                <a:solidFill>
                  <a:srgbClr val="0000FF"/>
                </a:solidFill>
                <a:latin typeface="Times New Roman" panose="02020603050405020304" pitchFamily="18" charset="0"/>
                <a:ea typeface="宋体" panose="02010600030101010101" pitchFamily="2" charset="-122"/>
              </a:rPr>
              <a:t> </a:t>
            </a:r>
            <a:endParaRPr lang="zh-CN" altLang="en-US" sz="3200" dirty="0">
              <a:solidFill>
                <a:srgbClr val="0000FF"/>
              </a:solidFill>
              <a:latin typeface="Times New Roman" panose="02020603050405020304" pitchFamily="18" charset="0"/>
              <a:ea typeface="宋体" panose="02010600030101010101" pitchFamily="2" charset="-122"/>
            </a:endParaRPr>
          </a:p>
        </p:txBody>
      </p:sp>
      <p:grpSp>
        <p:nvGrpSpPr>
          <p:cNvPr id="77827" name="Group 5"/>
          <p:cNvGrpSpPr/>
          <p:nvPr/>
        </p:nvGrpSpPr>
        <p:grpSpPr>
          <a:xfrm>
            <a:off x="3851275" y="2706688"/>
            <a:ext cx="5126038" cy="2954337"/>
            <a:chOff x="2517" y="2159"/>
            <a:chExt cx="3229" cy="1861"/>
          </a:xfrm>
        </p:grpSpPr>
        <p:sp>
          <p:nvSpPr>
            <p:cNvPr id="77828" name="Text Box 6"/>
            <p:cNvSpPr txBox="1"/>
            <p:nvPr/>
          </p:nvSpPr>
          <p:spPr>
            <a:xfrm>
              <a:off x="3561" y="2341"/>
              <a:ext cx="998" cy="237"/>
            </a:xfrm>
            <a:prstGeom prst="rect">
              <a:avLst/>
            </a:prstGeom>
            <a:solidFill>
              <a:srgbClr val="CCFFCC"/>
            </a:solidFill>
            <a:ln w="9525" cap="flat" cmpd="sng">
              <a:solidFill>
                <a:schemeClr val="folHlink"/>
              </a:solidFill>
              <a:prstDash val="solid"/>
              <a:miter/>
              <a:headEnd type="none" w="med" len="med"/>
              <a:tailEnd type="none" w="med" len="med"/>
            </a:ln>
          </p:spPr>
          <p:txBody>
            <a:bodyPr anchor="t" anchorCtr="0">
              <a:spAutoFit/>
            </a:bodyPr>
            <a:p>
              <a:pPr algn="ctr">
                <a:spcBef>
                  <a:spcPct val="50000"/>
                </a:spcBef>
              </a:pPr>
              <a:r>
                <a:rPr lang="en-US" altLang="zh-CN" dirty="0">
                  <a:solidFill>
                    <a:srgbClr val="990099"/>
                  </a:solidFill>
                  <a:latin typeface="Comic Sans MS" panose="030F0702030302020204" pitchFamily="66" charset="0"/>
                  <a:ea typeface="宋体" panose="02010600030101010101" pitchFamily="2" charset="-122"/>
                </a:rPr>
                <a:t>&lt;</a:t>
              </a:r>
              <a:r>
                <a:rPr lang="zh-CN" altLang="en-US" dirty="0">
                  <a:solidFill>
                    <a:srgbClr val="990099"/>
                  </a:solidFill>
                  <a:latin typeface="Comic Sans MS" panose="030F0702030302020204" pitchFamily="66" charset="0"/>
                  <a:ea typeface="宋体" panose="02010600030101010101" pitchFamily="2" charset="-122"/>
                </a:rPr>
                <a:t>表达式</a:t>
              </a:r>
              <a:r>
                <a:rPr lang="en-US" altLang="zh-CN" dirty="0">
                  <a:solidFill>
                    <a:srgbClr val="990099"/>
                  </a:solidFill>
                  <a:latin typeface="Comic Sans MS" panose="030F0702030302020204" pitchFamily="66" charset="0"/>
                  <a:ea typeface="宋体" panose="02010600030101010101" pitchFamily="2" charset="-122"/>
                </a:rPr>
                <a:t>&gt;</a:t>
              </a:r>
              <a:endParaRPr lang="en-US" altLang="zh-CN" dirty="0">
                <a:solidFill>
                  <a:srgbClr val="990099"/>
                </a:solidFill>
                <a:latin typeface="Comic Sans MS" panose="030F0702030302020204" pitchFamily="66" charset="0"/>
                <a:ea typeface="宋体" panose="02010600030101010101" pitchFamily="2" charset="-122"/>
              </a:endParaRPr>
            </a:p>
          </p:txBody>
        </p:sp>
        <p:sp>
          <p:nvSpPr>
            <p:cNvPr id="77829" name="Line 7"/>
            <p:cNvSpPr/>
            <p:nvPr/>
          </p:nvSpPr>
          <p:spPr>
            <a:xfrm>
              <a:off x="4060" y="2568"/>
              <a:ext cx="0" cy="182"/>
            </a:xfrm>
            <a:prstGeom prst="line">
              <a:avLst/>
            </a:prstGeom>
            <a:ln w="28575"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30" name="Line 8"/>
            <p:cNvSpPr/>
            <p:nvPr/>
          </p:nvSpPr>
          <p:spPr>
            <a:xfrm>
              <a:off x="2791" y="2750"/>
              <a:ext cx="2494" cy="0"/>
            </a:xfrm>
            <a:prstGeom prst="line">
              <a:avLst/>
            </a:prstGeom>
            <a:ln w="28575"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31" name="Text Box 9"/>
            <p:cNvSpPr txBox="1"/>
            <p:nvPr/>
          </p:nvSpPr>
          <p:spPr>
            <a:xfrm>
              <a:off x="2518" y="3294"/>
              <a:ext cx="635" cy="237"/>
            </a:xfrm>
            <a:prstGeom prst="rect">
              <a:avLst/>
            </a:prstGeom>
            <a:solidFill>
              <a:srgbClr val="CCFFCC"/>
            </a:solidFill>
            <a:ln w="9525" cap="flat" cmpd="sng">
              <a:solidFill>
                <a:schemeClr val="folHlink"/>
              </a:solidFill>
              <a:prstDash val="solid"/>
              <a:miter/>
              <a:headEnd type="none" w="med" len="med"/>
              <a:tailEnd type="none" w="med" len="med"/>
            </a:ln>
          </p:spPr>
          <p:txBody>
            <a:bodyPr anchor="t" anchorCtr="0">
              <a:spAutoFit/>
            </a:bodyPr>
            <a:p>
              <a:pPr>
                <a:spcBef>
                  <a:spcPct val="50000"/>
                </a:spcBef>
              </a:pPr>
              <a:r>
                <a:rPr lang="zh-CN" altLang="en-US" dirty="0">
                  <a:solidFill>
                    <a:srgbClr val="990099"/>
                  </a:solidFill>
                  <a:latin typeface="Comic Sans MS" panose="030F0702030302020204" pitchFamily="66" charset="0"/>
                  <a:ea typeface="宋体" panose="02010600030101010101" pitchFamily="2" charset="-122"/>
                </a:rPr>
                <a:t>语句块</a:t>
              </a:r>
              <a:r>
                <a:rPr lang="en-US" altLang="zh-CN" dirty="0">
                  <a:solidFill>
                    <a:srgbClr val="990099"/>
                  </a:solidFill>
                  <a:latin typeface="Comic Sans MS" panose="030F0702030302020204" pitchFamily="66" charset="0"/>
                  <a:ea typeface="宋体" panose="02010600030101010101" pitchFamily="2" charset="-122"/>
                </a:rPr>
                <a:t>1</a:t>
              </a:r>
              <a:endParaRPr lang="en-US" altLang="zh-CN" dirty="0">
                <a:solidFill>
                  <a:srgbClr val="990099"/>
                </a:solidFill>
                <a:latin typeface="Comic Sans MS" panose="030F0702030302020204" pitchFamily="66" charset="0"/>
                <a:ea typeface="宋体" panose="02010600030101010101" pitchFamily="2" charset="-122"/>
              </a:endParaRPr>
            </a:p>
          </p:txBody>
        </p:sp>
        <p:sp>
          <p:nvSpPr>
            <p:cNvPr id="77832" name="Text Box 10"/>
            <p:cNvSpPr txBox="1"/>
            <p:nvPr/>
          </p:nvSpPr>
          <p:spPr>
            <a:xfrm>
              <a:off x="3289" y="3294"/>
              <a:ext cx="662" cy="237"/>
            </a:xfrm>
            <a:prstGeom prst="rect">
              <a:avLst/>
            </a:prstGeom>
            <a:solidFill>
              <a:srgbClr val="CCFFCC"/>
            </a:solidFill>
            <a:ln w="9525" cap="flat" cmpd="sng">
              <a:solidFill>
                <a:schemeClr val="folHlink"/>
              </a:solidFill>
              <a:prstDash val="solid"/>
              <a:miter/>
              <a:headEnd type="none" w="med" len="med"/>
              <a:tailEnd type="none" w="med" len="med"/>
            </a:ln>
          </p:spPr>
          <p:txBody>
            <a:bodyPr anchor="t" anchorCtr="0">
              <a:spAutoFit/>
            </a:bodyPr>
            <a:p>
              <a:pPr>
                <a:spcBef>
                  <a:spcPct val="50000"/>
                </a:spcBef>
              </a:pPr>
              <a:r>
                <a:rPr lang="zh-CN" altLang="en-US" dirty="0">
                  <a:solidFill>
                    <a:srgbClr val="990099"/>
                  </a:solidFill>
                  <a:latin typeface="Comic Sans MS" panose="030F0702030302020204" pitchFamily="66" charset="0"/>
                  <a:ea typeface="宋体" panose="02010600030101010101" pitchFamily="2" charset="-122"/>
                </a:rPr>
                <a:t>语句块</a:t>
              </a:r>
              <a:r>
                <a:rPr lang="en-US" altLang="zh-CN" dirty="0">
                  <a:solidFill>
                    <a:srgbClr val="990099"/>
                  </a:solidFill>
                  <a:latin typeface="Comic Sans MS" panose="030F0702030302020204" pitchFamily="66" charset="0"/>
                  <a:ea typeface="宋体" panose="02010600030101010101" pitchFamily="2" charset="-122"/>
                </a:rPr>
                <a:t>2</a:t>
              </a:r>
              <a:endParaRPr lang="en-US" altLang="zh-CN" dirty="0">
                <a:solidFill>
                  <a:srgbClr val="990099"/>
                </a:solidFill>
                <a:latin typeface="Comic Sans MS" panose="030F0702030302020204" pitchFamily="66" charset="0"/>
                <a:ea typeface="宋体" panose="02010600030101010101" pitchFamily="2" charset="-122"/>
              </a:endParaRPr>
            </a:p>
          </p:txBody>
        </p:sp>
        <p:sp>
          <p:nvSpPr>
            <p:cNvPr id="77833" name="Text Box 11"/>
            <p:cNvSpPr txBox="1"/>
            <p:nvPr/>
          </p:nvSpPr>
          <p:spPr>
            <a:xfrm>
              <a:off x="4196" y="3294"/>
              <a:ext cx="635" cy="237"/>
            </a:xfrm>
            <a:prstGeom prst="rect">
              <a:avLst/>
            </a:prstGeom>
            <a:solidFill>
              <a:srgbClr val="CCFFCC"/>
            </a:solidFill>
            <a:ln w="9525" cap="flat" cmpd="sng">
              <a:solidFill>
                <a:schemeClr val="folHlink"/>
              </a:solidFill>
              <a:prstDash val="solid"/>
              <a:miter/>
              <a:headEnd type="none" w="med" len="med"/>
              <a:tailEnd type="none" w="med" len="med"/>
            </a:ln>
          </p:spPr>
          <p:txBody>
            <a:bodyPr anchor="t" anchorCtr="0">
              <a:spAutoFit/>
            </a:bodyPr>
            <a:p>
              <a:pPr>
                <a:spcBef>
                  <a:spcPct val="50000"/>
                </a:spcBef>
              </a:pPr>
              <a:r>
                <a:rPr lang="zh-CN" altLang="en-US" dirty="0">
                  <a:solidFill>
                    <a:srgbClr val="990099"/>
                  </a:solidFill>
                  <a:latin typeface="Comic Sans MS" panose="030F0702030302020204" pitchFamily="66" charset="0"/>
                  <a:ea typeface="宋体" panose="02010600030101010101" pitchFamily="2" charset="-122"/>
                </a:rPr>
                <a:t>语句块</a:t>
              </a:r>
              <a:r>
                <a:rPr lang="en-US" altLang="zh-CN" dirty="0">
                  <a:solidFill>
                    <a:srgbClr val="990099"/>
                  </a:solidFill>
                  <a:latin typeface="Comic Sans MS" panose="030F0702030302020204" pitchFamily="66" charset="0"/>
                  <a:ea typeface="宋体" panose="02010600030101010101" pitchFamily="2" charset="-122"/>
                </a:rPr>
                <a:t>n</a:t>
              </a:r>
              <a:endParaRPr lang="en-US" altLang="zh-CN" dirty="0">
                <a:solidFill>
                  <a:srgbClr val="990099"/>
                </a:solidFill>
                <a:latin typeface="Comic Sans MS" panose="030F0702030302020204" pitchFamily="66" charset="0"/>
                <a:ea typeface="宋体" panose="02010600030101010101" pitchFamily="2" charset="-122"/>
              </a:endParaRPr>
            </a:p>
          </p:txBody>
        </p:sp>
        <p:sp>
          <p:nvSpPr>
            <p:cNvPr id="77834" name="Text Box 12"/>
            <p:cNvSpPr txBox="1"/>
            <p:nvPr/>
          </p:nvSpPr>
          <p:spPr>
            <a:xfrm>
              <a:off x="4967" y="3294"/>
              <a:ext cx="779" cy="237"/>
            </a:xfrm>
            <a:prstGeom prst="rect">
              <a:avLst/>
            </a:prstGeom>
            <a:solidFill>
              <a:srgbClr val="CCFFCC"/>
            </a:solidFill>
            <a:ln w="9525" cap="flat" cmpd="sng">
              <a:solidFill>
                <a:schemeClr val="folHlink"/>
              </a:solidFill>
              <a:prstDash val="solid"/>
              <a:miter/>
              <a:headEnd type="none" w="med" len="med"/>
              <a:tailEnd type="none" w="med" len="med"/>
            </a:ln>
          </p:spPr>
          <p:txBody>
            <a:bodyPr anchor="t" anchorCtr="0">
              <a:spAutoFit/>
            </a:bodyPr>
            <a:p>
              <a:pPr>
                <a:spcBef>
                  <a:spcPct val="50000"/>
                </a:spcBef>
              </a:pPr>
              <a:r>
                <a:rPr lang="zh-CN" altLang="en-US" dirty="0">
                  <a:solidFill>
                    <a:srgbClr val="990099"/>
                  </a:solidFill>
                  <a:latin typeface="Comic Sans MS" panose="030F0702030302020204" pitchFamily="66" charset="0"/>
                  <a:ea typeface="宋体" panose="02010600030101010101" pitchFamily="2" charset="-122"/>
                </a:rPr>
                <a:t>语句块</a:t>
              </a:r>
              <a:r>
                <a:rPr lang="en-US" altLang="zh-CN" dirty="0">
                  <a:solidFill>
                    <a:srgbClr val="990099"/>
                  </a:solidFill>
                  <a:latin typeface="Comic Sans MS" panose="030F0702030302020204" pitchFamily="66" charset="0"/>
                  <a:ea typeface="宋体" panose="02010600030101010101" pitchFamily="2" charset="-122"/>
                </a:rPr>
                <a:t>n+1</a:t>
              </a:r>
              <a:endParaRPr lang="en-US" altLang="zh-CN" dirty="0">
                <a:solidFill>
                  <a:srgbClr val="990099"/>
                </a:solidFill>
                <a:latin typeface="Comic Sans MS" panose="030F0702030302020204" pitchFamily="66" charset="0"/>
                <a:ea typeface="宋体" panose="02010600030101010101" pitchFamily="2" charset="-122"/>
              </a:endParaRPr>
            </a:p>
          </p:txBody>
        </p:sp>
        <p:sp>
          <p:nvSpPr>
            <p:cNvPr id="77835" name="Line 13"/>
            <p:cNvSpPr/>
            <p:nvPr/>
          </p:nvSpPr>
          <p:spPr>
            <a:xfrm>
              <a:off x="2790" y="2750"/>
              <a:ext cx="0" cy="544"/>
            </a:xfrm>
            <a:prstGeom prst="line">
              <a:avLst/>
            </a:prstGeom>
            <a:ln w="28575"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36" name="Line 14"/>
            <p:cNvSpPr/>
            <p:nvPr/>
          </p:nvSpPr>
          <p:spPr>
            <a:xfrm>
              <a:off x="3606" y="2750"/>
              <a:ext cx="0" cy="544"/>
            </a:xfrm>
            <a:prstGeom prst="line">
              <a:avLst/>
            </a:prstGeom>
            <a:ln w="28575"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37" name="Line 15"/>
            <p:cNvSpPr/>
            <p:nvPr/>
          </p:nvSpPr>
          <p:spPr>
            <a:xfrm>
              <a:off x="4468" y="2750"/>
              <a:ext cx="0" cy="544"/>
            </a:xfrm>
            <a:prstGeom prst="line">
              <a:avLst/>
            </a:prstGeom>
            <a:ln w="28575"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38" name="Line 16"/>
            <p:cNvSpPr/>
            <p:nvPr/>
          </p:nvSpPr>
          <p:spPr>
            <a:xfrm>
              <a:off x="5285" y="2750"/>
              <a:ext cx="0" cy="544"/>
            </a:xfrm>
            <a:prstGeom prst="line">
              <a:avLst/>
            </a:prstGeom>
            <a:ln w="28575"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39" name="Line 17"/>
            <p:cNvSpPr/>
            <p:nvPr/>
          </p:nvSpPr>
          <p:spPr>
            <a:xfrm>
              <a:off x="4060" y="3838"/>
              <a:ext cx="0" cy="182"/>
            </a:xfrm>
            <a:prstGeom prst="line">
              <a:avLst/>
            </a:prstGeom>
            <a:ln w="28575"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40" name="Line 18"/>
            <p:cNvSpPr/>
            <p:nvPr/>
          </p:nvSpPr>
          <p:spPr>
            <a:xfrm>
              <a:off x="2790" y="3838"/>
              <a:ext cx="2494" cy="0"/>
            </a:xfrm>
            <a:prstGeom prst="line">
              <a:avLst/>
            </a:prstGeom>
            <a:ln w="28575"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41" name="Line 19"/>
            <p:cNvSpPr/>
            <p:nvPr/>
          </p:nvSpPr>
          <p:spPr>
            <a:xfrm>
              <a:off x="2790" y="3521"/>
              <a:ext cx="0" cy="317"/>
            </a:xfrm>
            <a:prstGeom prst="line">
              <a:avLst/>
            </a:prstGeom>
            <a:ln w="28575"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42" name="Line 20"/>
            <p:cNvSpPr/>
            <p:nvPr/>
          </p:nvSpPr>
          <p:spPr>
            <a:xfrm>
              <a:off x="3606" y="3521"/>
              <a:ext cx="0" cy="317"/>
            </a:xfrm>
            <a:prstGeom prst="line">
              <a:avLst/>
            </a:prstGeom>
            <a:ln w="28575"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43" name="Line 21"/>
            <p:cNvSpPr/>
            <p:nvPr/>
          </p:nvSpPr>
          <p:spPr>
            <a:xfrm>
              <a:off x="4488" y="3521"/>
              <a:ext cx="0" cy="317"/>
            </a:xfrm>
            <a:prstGeom prst="line">
              <a:avLst/>
            </a:prstGeom>
            <a:ln w="28575"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44" name="Line 22"/>
            <p:cNvSpPr/>
            <p:nvPr/>
          </p:nvSpPr>
          <p:spPr>
            <a:xfrm>
              <a:off x="5285" y="3521"/>
              <a:ext cx="0" cy="317"/>
            </a:xfrm>
            <a:prstGeom prst="line">
              <a:avLst/>
            </a:prstGeom>
            <a:ln w="28575"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7845" name="Text Box 23"/>
            <p:cNvSpPr txBox="1"/>
            <p:nvPr/>
          </p:nvSpPr>
          <p:spPr>
            <a:xfrm>
              <a:off x="2517" y="2966"/>
              <a:ext cx="726" cy="192"/>
            </a:xfrm>
            <a:prstGeom prst="rect">
              <a:avLst/>
            </a:prstGeom>
            <a:noFill/>
            <a:ln w="9525">
              <a:noFill/>
            </a:ln>
          </p:spPr>
          <p:txBody>
            <a:bodyPr anchor="t" anchorCtr="0">
              <a:spAutoFit/>
            </a:bodyPr>
            <a:p>
              <a:pPr>
                <a:spcBef>
                  <a:spcPct val="50000"/>
                </a:spcBef>
              </a:pPr>
              <a:r>
                <a:rPr lang="en-US" altLang="zh-CN" sz="1400" dirty="0">
                  <a:solidFill>
                    <a:srgbClr val="990099"/>
                  </a:solidFill>
                  <a:latin typeface="Comic Sans MS" panose="030F0702030302020204" pitchFamily="66" charset="0"/>
                  <a:ea typeface="宋体" panose="02010600030101010101" pitchFamily="2" charset="-122"/>
                </a:rPr>
                <a:t>&lt;</a:t>
              </a:r>
              <a:r>
                <a:rPr lang="zh-CN" altLang="en-US" sz="1400" dirty="0">
                  <a:solidFill>
                    <a:srgbClr val="990099"/>
                  </a:solidFill>
                  <a:latin typeface="Comic Sans MS" panose="030F0702030302020204" pitchFamily="66" charset="0"/>
                  <a:ea typeface="宋体" panose="02010600030101010101" pitchFamily="2" charset="-122"/>
                </a:rPr>
                <a:t>常量</a:t>
              </a:r>
              <a:r>
                <a:rPr lang="en-US" altLang="zh-CN" sz="1400" dirty="0">
                  <a:solidFill>
                    <a:srgbClr val="990099"/>
                  </a:solidFill>
                  <a:latin typeface="Comic Sans MS" panose="030F0702030302020204" pitchFamily="66" charset="0"/>
                  <a:ea typeface="宋体" panose="02010600030101010101" pitchFamily="2" charset="-122"/>
                </a:rPr>
                <a:t>1&gt;</a:t>
              </a:r>
              <a:endParaRPr lang="en-US" altLang="zh-CN" sz="1400" dirty="0">
                <a:solidFill>
                  <a:srgbClr val="990099"/>
                </a:solidFill>
                <a:latin typeface="Comic Sans MS" panose="030F0702030302020204" pitchFamily="66" charset="0"/>
                <a:ea typeface="宋体" panose="02010600030101010101" pitchFamily="2" charset="-122"/>
              </a:endParaRPr>
            </a:p>
          </p:txBody>
        </p:sp>
        <p:sp>
          <p:nvSpPr>
            <p:cNvPr id="77846" name="Text Box 24"/>
            <p:cNvSpPr txBox="1"/>
            <p:nvPr/>
          </p:nvSpPr>
          <p:spPr>
            <a:xfrm>
              <a:off x="3334" y="2966"/>
              <a:ext cx="771" cy="192"/>
            </a:xfrm>
            <a:prstGeom prst="rect">
              <a:avLst/>
            </a:prstGeom>
            <a:noFill/>
            <a:ln w="9525">
              <a:noFill/>
            </a:ln>
          </p:spPr>
          <p:txBody>
            <a:bodyPr anchor="t" anchorCtr="0">
              <a:spAutoFit/>
            </a:bodyPr>
            <a:p>
              <a:pPr>
                <a:spcBef>
                  <a:spcPct val="50000"/>
                </a:spcBef>
              </a:pPr>
              <a:r>
                <a:rPr lang="en-US" altLang="zh-CN" sz="1400" dirty="0">
                  <a:solidFill>
                    <a:srgbClr val="990099"/>
                  </a:solidFill>
                  <a:latin typeface="Comic Sans MS" panose="030F0702030302020204" pitchFamily="66" charset="0"/>
                  <a:ea typeface="宋体" panose="02010600030101010101" pitchFamily="2" charset="-122"/>
                </a:rPr>
                <a:t>&lt;</a:t>
              </a:r>
              <a:r>
                <a:rPr lang="zh-CN" altLang="en-US" sz="1400" dirty="0">
                  <a:solidFill>
                    <a:srgbClr val="990099"/>
                  </a:solidFill>
                  <a:latin typeface="Comic Sans MS" panose="030F0702030302020204" pitchFamily="66" charset="0"/>
                  <a:ea typeface="宋体" panose="02010600030101010101" pitchFamily="2" charset="-122"/>
                </a:rPr>
                <a:t>常量</a:t>
              </a:r>
              <a:r>
                <a:rPr lang="en-US" altLang="zh-CN" sz="1400" dirty="0">
                  <a:solidFill>
                    <a:srgbClr val="990099"/>
                  </a:solidFill>
                  <a:latin typeface="Comic Sans MS" panose="030F0702030302020204" pitchFamily="66" charset="0"/>
                  <a:ea typeface="宋体" panose="02010600030101010101" pitchFamily="2" charset="-122"/>
                </a:rPr>
                <a:t>2&gt;</a:t>
              </a:r>
              <a:endParaRPr lang="en-US" altLang="zh-CN" sz="1400" dirty="0">
                <a:solidFill>
                  <a:srgbClr val="990099"/>
                </a:solidFill>
                <a:latin typeface="Comic Sans MS" panose="030F0702030302020204" pitchFamily="66" charset="0"/>
                <a:ea typeface="宋体" panose="02010600030101010101" pitchFamily="2" charset="-122"/>
              </a:endParaRPr>
            </a:p>
          </p:txBody>
        </p:sp>
        <p:sp>
          <p:nvSpPr>
            <p:cNvPr id="77847" name="Text Box 25"/>
            <p:cNvSpPr txBox="1"/>
            <p:nvPr/>
          </p:nvSpPr>
          <p:spPr>
            <a:xfrm>
              <a:off x="4196" y="2966"/>
              <a:ext cx="771" cy="192"/>
            </a:xfrm>
            <a:prstGeom prst="rect">
              <a:avLst/>
            </a:prstGeom>
            <a:noFill/>
            <a:ln w="9525">
              <a:noFill/>
            </a:ln>
          </p:spPr>
          <p:txBody>
            <a:bodyPr anchor="t" anchorCtr="0">
              <a:spAutoFit/>
            </a:bodyPr>
            <a:p>
              <a:pPr>
                <a:spcBef>
                  <a:spcPct val="50000"/>
                </a:spcBef>
              </a:pPr>
              <a:r>
                <a:rPr lang="en-US" altLang="zh-CN" sz="1400" dirty="0">
                  <a:solidFill>
                    <a:srgbClr val="990099"/>
                  </a:solidFill>
                  <a:latin typeface="Comic Sans MS" panose="030F0702030302020204" pitchFamily="66" charset="0"/>
                  <a:ea typeface="宋体" panose="02010600030101010101" pitchFamily="2" charset="-122"/>
                </a:rPr>
                <a:t>&lt;</a:t>
              </a:r>
              <a:r>
                <a:rPr lang="zh-CN" altLang="en-US" sz="1400" dirty="0">
                  <a:solidFill>
                    <a:srgbClr val="990099"/>
                  </a:solidFill>
                  <a:latin typeface="Comic Sans MS" panose="030F0702030302020204" pitchFamily="66" charset="0"/>
                  <a:ea typeface="宋体" panose="02010600030101010101" pitchFamily="2" charset="-122"/>
                </a:rPr>
                <a:t>常量</a:t>
              </a:r>
              <a:r>
                <a:rPr lang="en-US" altLang="zh-CN" sz="1400" dirty="0">
                  <a:solidFill>
                    <a:srgbClr val="990099"/>
                  </a:solidFill>
                  <a:latin typeface="Comic Sans MS" panose="030F0702030302020204" pitchFamily="66" charset="0"/>
                  <a:ea typeface="宋体" panose="02010600030101010101" pitchFamily="2" charset="-122"/>
                </a:rPr>
                <a:t>n&gt;</a:t>
              </a:r>
              <a:endParaRPr lang="en-US" altLang="zh-CN" sz="1400" dirty="0">
                <a:solidFill>
                  <a:srgbClr val="990099"/>
                </a:solidFill>
                <a:latin typeface="Comic Sans MS" panose="030F0702030302020204" pitchFamily="66" charset="0"/>
                <a:ea typeface="宋体" panose="02010600030101010101" pitchFamily="2" charset="-122"/>
              </a:endParaRPr>
            </a:p>
          </p:txBody>
        </p:sp>
        <p:sp>
          <p:nvSpPr>
            <p:cNvPr id="77848" name="Text Box 26"/>
            <p:cNvSpPr txBox="1"/>
            <p:nvPr/>
          </p:nvSpPr>
          <p:spPr>
            <a:xfrm>
              <a:off x="5103" y="2966"/>
              <a:ext cx="499" cy="192"/>
            </a:xfrm>
            <a:prstGeom prst="rect">
              <a:avLst/>
            </a:prstGeom>
            <a:noFill/>
            <a:ln w="9525">
              <a:noFill/>
            </a:ln>
          </p:spPr>
          <p:txBody>
            <a:bodyPr anchor="t" anchorCtr="0">
              <a:spAutoFit/>
            </a:bodyPr>
            <a:p>
              <a:pPr>
                <a:spcBef>
                  <a:spcPct val="50000"/>
                </a:spcBef>
              </a:pPr>
              <a:r>
                <a:rPr lang="en-US" altLang="zh-CN" sz="1400" dirty="0">
                  <a:solidFill>
                    <a:srgbClr val="990099"/>
                  </a:solidFill>
                  <a:latin typeface="Comic Sans MS" panose="030F0702030302020204" pitchFamily="66" charset="0"/>
                  <a:ea typeface="宋体" panose="02010600030101010101" pitchFamily="2" charset="-122"/>
                </a:rPr>
                <a:t>default</a:t>
              </a:r>
              <a:endParaRPr lang="en-US" altLang="zh-CN" sz="1400" dirty="0">
                <a:solidFill>
                  <a:srgbClr val="990099"/>
                </a:solidFill>
                <a:latin typeface="Comic Sans MS" panose="030F0702030302020204" pitchFamily="66" charset="0"/>
                <a:ea typeface="宋体" panose="02010600030101010101" pitchFamily="2" charset="-122"/>
              </a:endParaRPr>
            </a:p>
          </p:txBody>
        </p:sp>
        <p:sp>
          <p:nvSpPr>
            <p:cNvPr id="77849" name="Text Box 27"/>
            <p:cNvSpPr txBox="1"/>
            <p:nvPr/>
          </p:nvSpPr>
          <p:spPr>
            <a:xfrm>
              <a:off x="3923" y="3294"/>
              <a:ext cx="454" cy="192"/>
            </a:xfrm>
            <a:prstGeom prst="rect">
              <a:avLst/>
            </a:prstGeom>
            <a:noFill/>
            <a:ln w="9525">
              <a:noFill/>
            </a:ln>
          </p:spPr>
          <p:txBody>
            <a:bodyPr anchor="t" anchorCtr="0">
              <a:spAutoFit/>
            </a:bodyPr>
            <a:p>
              <a:pPr>
                <a:spcBef>
                  <a:spcPct val="50000"/>
                </a:spcBef>
              </a:pPr>
              <a:r>
                <a:rPr lang="en-US" altLang="zh-CN" sz="1400" dirty="0">
                  <a:solidFill>
                    <a:srgbClr val="990099"/>
                  </a:solidFill>
                  <a:latin typeface="Arial" panose="020B0604020202020204" pitchFamily="34" charset="0"/>
                  <a:ea typeface="宋体" panose="02010600030101010101" pitchFamily="2" charset="-122"/>
                </a:rPr>
                <a:t>……</a:t>
              </a:r>
              <a:endParaRPr lang="en-US" altLang="zh-CN" sz="1400" dirty="0">
                <a:solidFill>
                  <a:srgbClr val="990099"/>
                </a:solidFill>
                <a:latin typeface="Comic Sans MS" panose="030F0702030302020204" pitchFamily="66" charset="0"/>
                <a:ea typeface="宋体" panose="02010600030101010101" pitchFamily="2" charset="-122"/>
              </a:endParaRPr>
            </a:p>
          </p:txBody>
        </p:sp>
        <p:sp>
          <p:nvSpPr>
            <p:cNvPr id="77850" name="Text Box 28"/>
            <p:cNvSpPr txBox="1"/>
            <p:nvPr/>
          </p:nvSpPr>
          <p:spPr>
            <a:xfrm>
              <a:off x="3969" y="2931"/>
              <a:ext cx="454" cy="192"/>
            </a:xfrm>
            <a:prstGeom prst="rect">
              <a:avLst/>
            </a:prstGeom>
            <a:noFill/>
            <a:ln w="9525">
              <a:noFill/>
            </a:ln>
          </p:spPr>
          <p:txBody>
            <a:bodyPr anchor="t" anchorCtr="0">
              <a:spAutoFit/>
            </a:bodyPr>
            <a:p>
              <a:pPr>
                <a:spcBef>
                  <a:spcPct val="50000"/>
                </a:spcBef>
              </a:pPr>
              <a:r>
                <a:rPr lang="en-US" altLang="zh-CN" sz="1400" dirty="0">
                  <a:solidFill>
                    <a:srgbClr val="990099"/>
                  </a:solidFill>
                  <a:latin typeface="Arial" panose="020B0604020202020204" pitchFamily="34" charset="0"/>
                  <a:ea typeface="宋体" panose="02010600030101010101" pitchFamily="2" charset="-122"/>
                </a:rPr>
                <a:t>……</a:t>
              </a:r>
              <a:endParaRPr lang="en-US" altLang="zh-CN" sz="1400" dirty="0">
                <a:solidFill>
                  <a:srgbClr val="990099"/>
                </a:solidFill>
                <a:latin typeface="Comic Sans MS" panose="030F0702030302020204" pitchFamily="66" charset="0"/>
                <a:ea typeface="宋体" panose="02010600030101010101" pitchFamily="2" charset="-122"/>
              </a:endParaRPr>
            </a:p>
          </p:txBody>
        </p:sp>
        <p:sp>
          <p:nvSpPr>
            <p:cNvPr id="77851" name="Line 29"/>
            <p:cNvSpPr/>
            <p:nvPr/>
          </p:nvSpPr>
          <p:spPr>
            <a:xfrm>
              <a:off x="4059" y="2159"/>
              <a:ext cx="0" cy="182"/>
            </a:xfrm>
            <a:prstGeom prst="line">
              <a:avLst/>
            </a:prstGeom>
            <a:ln w="28575"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pic>
        <p:nvPicPr>
          <p:cNvPr id="77852"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77853" name="Text Box 2"/>
          <p:cNvSpPr txBox="1"/>
          <p:nvPr/>
        </p:nvSpPr>
        <p:spPr>
          <a:xfrm>
            <a:off x="1068388" y="252413"/>
            <a:ext cx="7391400" cy="584200"/>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Arial" panose="020B0604020202020204" pitchFamily="34" charset="0"/>
                <a:ea typeface="宋体" panose="02010600030101010101" pitchFamily="2" charset="-122"/>
              </a:rPr>
              <a:t>2. </a:t>
            </a:r>
            <a:r>
              <a:rPr lang="zh-CN" altLang="en-US" sz="3200" b="1" dirty="0">
                <a:solidFill>
                  <a:srgbClr val="0000FF"/>
                </a:solidFill>
                <a:latin typeface="Arial" panose="020B0604020202020204" pitchFamily="34" charset="0"/>
                <a:ea typeface="宋体" panose="02010600030101010101" pitchFamily="2" charset="-122"/>
              </a:rPr>
              <a:t>分支结构</a:t>
            </a:r>
            <a:endParaRPr lang="zh-CN" altLang="en-US" sz="3200" b="1" dirty="0">
              <a:solidFill>
                <a:srgbClr val="0000FF"/>
              </a:solidFill>
              <a:latin typeface="Arial" panose="020B0604020202020204" pitchFamily="34" charset="0"/>
              <a:ea typeface="宋体" panose="02010600030101010101" pitchFamily="2" charset="-122"/>
            </a:endParaRPr>
          </a:p>
        </p:txBody>
      </p:sp>
    </p:spTree>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8849" name="标题 1"/>
          <p:cNvSpPr>
            <a:spLocks noGrp="1" noRot="1"/>
          </p:cNvSpPr>
          <p:nvPr>
            <p:ph type="ctrTitle"/>
          </p:nvPr>
        </p:nvSpPr>
        <p:spPr/>
        <p:txBody>
          <a:bodyPr wrap="square" lIns="91440" tIns="45720" rIns="91440" bIns="45720" anchor="ctr" anchorCtr="0"/>
          <a:p>
            <a:pPr>
              <a:buClrTx/>
              <a:buSzTx/>
              <a:buFontTx/>
            </a:pPr>
            <a:r>
              <a:rPr lang="en-US" altLang="zh-CN" dirty="0">
                <a:ea typeface="宋体" panose="02010600030101010101" pitchFamily="2" charset="-122"/>
              </a:rPr>
              <a:t>Example</a:t>
            </a:r>
            <a:endParaRPr lang="zh-CN" altLang="en-US" dirty="0">
              <a:ea typeface="宋体" panose="02010600030101010101" pitchFamily="2" charset="-122"/>
            </a:endParaRPr>
          </a:p>
        </p:txBody>
      </p:sp>
      <p:pic>
        <p:nvPicPr>
          <p:cNvPr id="78850"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pic>
        <p:nvPicPr>
          <p:cNvPr id="78851" name="Picture 2"/>
          <p:cNvPicPr>
            <a:picLocks noChangeAspect="1"/>
          </p:cNvPicPr>
          <p:nvPr/>
        </p:nvPicPr>
        <p:blipFill>
          <a:blip r:embed="rId2"/>
          <a:stretch>
            <a:fillRect/>
          </a:stretch>
        </p:blipFill>
        <p:spPr>
          <a:xfrm>
            <a:off x="1547813" y="908050"/>
            <a:ext cx="7062787" cy="5616575"/>
          </a:xfrm>
          <a:prstGeom prst="rect">
            <a:avLst/>
          </a:prstGeom>
          <a:noFill/>
          <a:ln w="9525">
            <a:noFill/>
          </a:ln>
        </p:spPr>
      </p:pic>
      <p:pic>
        <p:nvPicPr>
          <p:cNvPr id="78852" name="Picture 3"/>
          <p:cNvPicPr>
            <a:picLocks noChangeAspect="1"/>
          </p:cNvPicPr>
          <p:nvPr/>
        </p:nvPicPr>
        <p:blipFill>
          <a:blip r:embed="rId3"/>
          <a:stretch>
            <a:fillRect/>
          </a:stretch>
        </p:blipFill>
        <p:spPr>
          <a:xfrm>
            <a:off x="6126163" y="5734050"/>
            <a:ext cx="3017837" cy="1123950"/>
          </a:xfrm>
          <a:prstGeom prst="rect">
            <a:avLst/>
          </a:prstGeom>
          <a:noFill/>
          <a:ln w="9525">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7"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14338" name="Text Box 3"/>
          <p:cNvSpPr txBox="1"/>
          <p:nvPr/>
        </p:nvSpPr>
        <p:spPr>
          <a:xfrm>
            <a:off x="1149350" y="981075"/>
            <a:ext cx="7599363" cy="5048250"/>
          </a:xfrm>
          <a:prstGeom prst="rect">
            <a:avLst/>
          </a:prstGeom>
          <a:noFill/>
          <a:ln w="9525">
            <a:noFill/>
          </a:ln>
        </p:spPr>
        <p:txBody>
          <a:bodyPr anchor="t" anchorCtr="0">
            <a:spAutoFit/>
          </a:bodyPr>
          <a:p>
            <a:pPr>
              <a:spcBef>
                <a:spcPct val="50000"/>
              </a:spcBef>
              <a:buChar char="•"/>
            </a:pPr>
            <a:r>
              <a:rPr lang="en-US" altLang="zh-CN" sz="2800" dirty="0">
                <a:solidFill>
                  <a:srgbClr val="000000"/>
                </a:solidFill>
                <a:latin typeface="Times New Roman" panose="02020603050405020304" pitchFamily="18" charset="0"/>
                <a:ea typeface="楷体_GB2312" pitchFamily="49" charset="-122"/>
              </a:rPr>
              <a:t>Java</a:t>
            </a:r>
            <a:r>
              <a:rPr lang="zh-CN" altLang="en-US" sz="2800" dirty="0">
                <a:solidFill>
                  <a:srgbClr val="000000"/>
                </a:solidFill>
                <a:latin typeface="Times New Roman" panose="02020603050405020304" pitchFamily="18" charset="0"/>
                <a:ea typeface="楷体_GB2312" pitchFamily="49" charset="-122"/>
              </a:rPr>
              <a:t>标识符使用惯例</a:t>
            </a:r>
            <a:endParaRPr lang="en-US" altLang="zh-CN" sz="2800" dirty="0">
              <a:solidFill>
                <a:srgbClr val="000000"/>
              </a:solidFill>
              <a:latin typeface="Times New Roman" panose="02020603050405020304" pitchFamily="18" charset="0"/>
              <a:ea typeface="楷体_GB2312" pitchFamily="49" charset="-122"/>
            </a:endParaRPr>
          </a:p>
          <a:p>
            <a:pPr algn="just">
              <a:spcBef>
                <a:spcPct val="50000"/>
              </a:spcBef>
            </a:pPr>
            <a:r>
              <a:rPr lang="zh-CN" altLang="en-US" sz="2800" b="1" dirty="0">
                <a:solidFill>
                  <a:srgbClr val="0000FF"/>
                </a:solidFill>
                <a:latin typeface="Times New Roman" panose="02020603050405020304" pitchFamily="18" charset="0"/>
                <a:ea typeface="楷体_GB2312" pitchFamily="49" charset="-122"/>
              </a:rPr>
              <a:t>类和接口</a:t>
            </a:r>
            <a:r>
              <a:rPr lang="en-US" altLang="zh-CN" sz="2800" dirty="0">
                <a:solidFill>
                  <a:srgbClr val="000000"/>
                </a:solidFill>
                <a:latin typeface="Times New Roman" panose="02020603050405020304" pitchFamily="18" charset="0"/>
                <a:ea typeface="楷体_GB2312" pitchFamily="49" charset="-122"/>
              </a:rPr>
              <a:t>——</a:t>
            </a:r>
            <a:r>
              <a:rPr lang="en-US" altLang="zh-CN" sz="2800" dirty="0">
                <a:solidFill>
                  <a:schemeClr val="tx2"/>
                </a:solidFill>
                <a:latin typeface="Times New Roman" panose="02020603050405020304" pitchFamily="18" charset="0"/>
                <a:ea typeface="楷体_GB2312" pitchFamily="49" charset="-122"/>
              </a:rPr>
              <a:t>SimpleApp</a:t>
            </a:r>
            <a:endParaRPr lang="en-US" altLang="zh-CN" sz="2800" dirty="0">
              <a:solidFill>
                <a:schemeClr val="tx2"/>
              </a:solidFill>
              <a:latin typeface="Times New Roman" panose="02020603050405020304" pitchFamily="18" charset="0"/>
              <a:ea typeface="楷体_GB2312" pitchFamily="49" charset="-122"/>
            </a:endParaRPr>
          </a:p>
          <a:p>
            <a:pPr algn="just">
              <a:spcBef>
                <a:spcPct val="50000"/>
              </a:spcBef>
            </a:pPr>
            <a:endParaRPr lang="en-US" altLang="zh-CN" sz="2800" dirty="0">
              <a:solidFill>
                <a:schemeClr val="tx2"/>
              </a:solidFill>
              <a:latin typeface="Times New Roman" panose="02020603050405020304" pitchFamily="18" charset="0"/>
              <a:ea typeface="楷体_GB2312" pitchFamily="49" charset="-122"/>
            </a:endParaRPr>
          </a:p>
          <a:p>
            <a:pPr algn="just">
              <a:spcBef>
                <a:spcPct val="50000"/>
              </a:spcBef>
            </a:pPr>
            <a:r>
              <a:rPr lang="zh-CN" altLang="en-US" sz="2800" b="1" dirty="0">
                <a:solidFill>
                  <a:srgbClr val="0000FF"/>
                </a:solidFill>
                <a:latin typeface="Times New Roman" panose="02020603050405020304" pitchFamily="18" charset="0"/>
                <a:ea typeface="楷体_GB2312" pitchFamily="49" charset="-122"/>
              </a:rPr>
              <a:t>方法</a:t>
            </a:r>
            <a:r>
              <a:rPr lang="en-US" altLang="zh-CN" sz="2800" dirty="0">
                <a:solidFill>
                  <a:srgbClr val="000000"/>
                </a:solidFill>
                <a:latin typeface="Times New Roman" panose="02020603050405020304" pitchFamily="18" charset="0"/>
                <a:ea typeface="楷体_GB2312" pitchFamily="49" charset="-122"/>
              </a:rPr>
              <a:t>——</a:t>
            </a:r>
            <a:r>
              <a:rPr lang="en-US" altLang="zh-CN" sz="2800" dirty="0">
                <a:solidFill>
                  <a:schemeClr val="tx2"/>
                </a:solidFill>
                <a:latin typeface="Times New Roman" panose="02020603050405020304" pitchFamily="18" charset="0"/>
                <a:ea typeface="楷体_GB2312" pitchFamily="49" charset="-122"/>
              </a:rPr>
              <a:t>processResult</a:t>
            </a:r>
            <a:endParaRPr lang="en-US" altLang="zh-CN" sz="2800" dirty="0">
              <a:solidFill>
                <a:schemeClr val="tx2"/>
              </a:solidFill>
              <a:latin typeface="Times New Roman" panose="02020603050405020304" pitchFamily="18" charset="0"/>
              <a:ea typeface="楷体_GB2312" pitchFamily="49" charset="-122"/>
            </a:endParaRPr>
          </a:p>
          <a:p>
            <a:pPr algn="just">
              <a:spcBef>
                <a:spcPct val="50000"/>
              </a:spcBef>
            </a:pPr>
            <a:endParaRPr lang="en-US" altLang="zh-CN" sz="2800" dirty="0">
              <a:solidFill>
                <a:schemeClr val="tx2"/>
              </a:solidFill>
              <a:latin typeface="Times New Roman" panose="02020603050405020304" pitchFamily="18" charset="0"/>
              <a:ea typeface="楷体_GB2312" pitchFamily="49" charset="-122"/>
            </a:endParaRPr>
          </a:p>
          <a:p>
            <a:pPr>
              <a:spcBef>
                <a:spcPct val="50000"/>
              </a:spcBef>
            </a:pPr>
            <a:r>
              <a:rPr lang="zh-CN" altLang="en-US" sz="2800" b="1" dirty="0">
                <a:solidFill>
                  <a:srgbClr val="0000FF"/>
                </a:solidFill>
                <a:latin typeface="Times New Roman" panose="02020603050405020304" pitchFamily="18" charset="0"/>
                <a:ea typeface="楷体_GB2312" pitchFamily="49" charset="-122"/>
              </a:rPr>
              <a:t>常量</a:t>
            </a:r>
            <a:r>
              <a:rPr lang="en-US" altLang="zh-CN" sz="2800" dirty="0">
                <a:solidFill>
                  <a:srgbClr val="000000"/>
                </a:solidFill>
                <a:latin typeface="Times New Roman" panose="02020603050405020304" pitchFamily="18" charset="0"/>
                <a:ea typeface="楷体_GB2312" pitchFamily="49" charset="-122"/>
              </a:rPr>
              <a:t>——</a:t>
            </a:r>
            <a:r>
              <a:rPr lang="en-US" altLang="zh-CN" sz="2800" dirty="0">
                <a:solidFill>
                  <a:schemeClr val="tx2"/>
                </a:solidFill>
                <a:latin typeface="Times New Roman" panose="02020603050405020304" pitchFamily="18" charset="0"/>
                <a:ea typeface="楷体_GB2312" pitchFamily="49" charset="-122"/>
              </a:rPr>
              <a:t>PI</a:t>
            </a:r>
            <a:r>
              <a:rPr lang="en-US" altLang="zh-CN" sz="2800" dirty="0">
                <a:solidFill>
                  <a:srgbClr val="000000"/>
                </a:solidFill>
                <a:latin typeface="Times New Roman" panose="02020603050405020304" pitchFamily="18" charset="0"/>
                <a:ea typeface="楷体_GB2312" pitchFamily="49" charset="-122"/>
              </a:rPr>
              <a:t> </a:t>
            </a:r>
            <a:endParaRPr lang="en-US" altLang="zh-CN" sz="2800" dirty="0">
              <a:solidFill>
                <a:srgbClr val="000000"/>
              </a:solidFill>
              <a:latin typeface="Times New Roman" panose="02020603050405020304" pitchFamily="18" charset="0"/>
              <a:ea typeface="楷体_GB2312" pitchFamily="49" charset="-122"/>
            </a:endParaRPr>
          </a:p>
          <a:p>
            <a:pPr>
              <a:spcBef>
                <a:spcPct val="50000"/>
              </a:spcBef>
            </a:pPr>
            <a:endParaRPr lang="en-US" altLang="zh-CN" sz="2800" dirty="0">
              <a:solidFill>
                <a:srgbClr val="000000"/>
              </a:solidFill>
              <a:latin typeface="Times New Roman" panose="02020603050405020304" pitchFamily="18" charset="0"/>
              <a:ea typeface="楷体_GB2312" pitchFamily="49" charset="-122"/>
            </a:endParaRPr>
          </a:p>
          <a:p>
            <a:pPr algn="just">
              <a:spcBef>
                <a:spcPct val="50000"/>
              </a:spcBef>
            </a:pPr>
            <a:r>
              <a:rPr lang="zh-CN" altLang="en-US" sz="2800" b="1" dirty="0">
                <a:solidFill>
                  <a:srgbClr val="0000FF"/>
                </a:solidFill>
                <a:latin typeface="Times New Roman" panose="02020603050405020304" pitchFamily="18" charset="0"/>
                <a:ea typeface="楷体_GB2312" pitchFamily="49" charset="-122"/>
              </a:rPr>
              <a:t>变量</a:t>
            </a:r>
            <a:r>
              <a:rPr lang="en-US" altLang="zh-CN" sz="2800" dirty="0">
                <a:solidFill>
                  <a:srgbClr val="000000"/>
                </a:solidFill>
                <a:latin typeface="Times New Roman" panose="02020603050405020304" pitchFamily="18" charset="0"/>
                <a:ea typeface="楷体_GB2312" pitchFamily="49" charset="-122"/>
              </a:rPr>
              <a:t>——</a:t>
            </a:r>
            <a:r>
              <a:rPr lang="en-US" altLang="zh-CN" sz="2800" dirty="0">
                <a:solidFill>
                  <a:schemeClr val="tx2"/>
                </a:solidFill>
                <a:latin typeface="Times New Roman" panose="02020603050405020304" pitchFamily="18" charset="0"/>
                <a:ea typeface="楷体_GB2312" pitchFamily="49" charset="-122"/>
              </a:rPr>
              <a:t>outputResult</a:t>
            </a:r>
            <a:endParaRPr lang="en-US" altLang="zh-CN" sz="2800" dirty="0">
              <a:solidFill>
                <a:schemeClr val="tx2"/>
              </a:solidFill>
              <a:latin typeface="Times New Roman" panose="02020603050405020304" pitchFamily="18" charset="0"/>
              <a:ea typeface="楷体_GB2312" pitchFamily="49" charset="-122"/>
            </a:endParaRPr>
          </a:p>
        </p:txBody>
      </p:sp>
      <p:pic>
        <p:nvPicPr>
          <p:cNvPr id="14339"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 name="矩形 4"/>
          <p:cNvSpPr/>
          <p:nvPr/>
        </p:nvSpPr>
        <p:spPr>
          <a:xfrm>
            <a:off x="1763713" y="2205038"/>
            <a:ext cx="6769100" cy="400050"/>
          </a:xfrm>
          <a:prstGeom prst="rect">
            <a:avLst/>
          </a:prstGeom>
          <a:noFill/>
          <a:ln w="9525">
            <a:noFill/>
          </a:ln>
        </p:spPr>
        <p:txBody>
          <a:bodyPr anchor="t" anchorCtr="0">
            <a:spAutoFit/>
          </a:bodyPr>
          <a:p>
            <a:r>
              <a:rPr lang="zh-CN" altLang="en-US" sz="2000" dirty="0">
                <a:solidFill>
                  <a:srgbClr val="000000"/>
                </a:solidFill>
                <a:latin typeface="楷体_GB2312" pitchFamily="49" charset="-122"/>
                <a:ea typeface="楷体_GB2312" pitchFamily="49" charset="-122"/>
              </a:rPr>
              <a:t>类名和接口名通常用名词，且每个单词的首字母大写；</a:t>
            </a:r>
            <a:endParaRPr lang="zh-CN" altLang="en-US" sz="2000" dirty="0">
              <a:latin typeface="Arial" panose="020B0604020202020204" pitchFamily="34" charset="0"/>
              <a:ea typeface="宋体" panose="02010600030101010101" pitchFamily="2" charset="-122"/>
            </a:endParaRPr>
          </a:p>
        </p:txBody>
      </p:sp>
      <p:sp>
        <p:nvSpPr>
          <p:cNvPr id="6" name="矩形 5"/>
          <p:cNvSpPr/>
          <p:nvPr/>
        </p:nvSpPr>
        <p:spPr>
          <a:xfrm>
            <a:off x="1763713" y="3429000"/>
            <a:ext cx="7170737" cy="639763"/>
          </a:xfrm>
          <a:prstGeom prst="rect">
            <a:avLst/>
          </a:prstGeom>
          <a:noFill/>
          <a:ln w="9525">
            <a:noFill/>
          </a:ln>
        </p:spPr>
        <p:txBody>
          <a:bodyPr wrap="square" anchor="t" anchorCtr="0">
            <a:spAutoFit/>
          </a:bodyPr>
          <a:p>
            <a:r>
              <a:rPr lang="zh-CN" altLang="en-US" dirty="0">
                <a:solidFill>
                  <a:srgbClr val="000000"/>
                </a:solidFill>
                <a:latin typeface="楷体_GB2312" pitchFamily="49" charset="-122"/>
                <a:ea typeface="楷体_GB2312" pitchFamily="49" charset="-122"/>
              </a:rPr>
              <a:t>方法名用动词开头的单词序列，首单词全部小写，后面的每个单词首字母大写；</a:t>
            </a:r>
            <a:endParaRPr lang="zh-CN" altLang="en-US" dirty="0">
              <a:latin typeface="Arial" panose="020B0604020202020204" pitchFamily="34" charset="0"/>
              <a:ea typeface="宋体" panose="02010600030101010101" pitchFamily="2" charset="-122"/>
            </a:endParaRPr>
          </a:p>
        </p:txBody>
      </p:sp>
      <p:sp>
        <p:nvSpPr>
          <p:cNvPr id="7" name="矩形 6"/>
          <p:cNvSpPr/>
          <p:nvPr/>
        </p:nvSpPr>
        <p:spPr>
          <a:xfrm>
            <a:off x="1835150" y="4797425"/>
            <a:ext cx="2724150" cy="368300"/>
          </a:xfrm>
          <a:prstGeom prst="rect">
            <a:avLst/>
          </a:prstGeom>
          <a:noFill/>
          <a:ln w="9525">
            <a:noFill/>
          </a:ln>
        </p:spPr>
        <p:txBody>
          <a:bodyPr wrap="none" anchor="t" anchorCtr="0">
            <a:spAutoFit/>
          </a:bodyPr>
          <a:p>
            <a:r>
              <a:rPr lang="zh-CN" altLang="en-US" dirty="0">
                <a:solidFill>
                  <a:srgbClr val="000000"/>
                </a:solidFill>
                <a:latin typeface="楷体_GB2312" pitchFamily="49" charset="-122"/>
                <a:ea typeface="楷体_GB2312" pitchFamily="49" charset="-122"/>
              </a:rPr>
              <a:t>常量名全部用大写字母；</a:t>
            </a:r>
            <a:endParaRPr lang="zh-CN" altLang="en-US" dirty="0">
              <a:latin typeface="Arial" panose="020B0604020202020204" pitchFamily="34" charset="0"/>
              <a:ea typeface="宋体" panose="02010600030101010101" pitchFamily="2" charset="-122"/>
            </a:endParaRPr>
          </a:p>
        </p:txBody>
      </p:sp>
      <p:sp>
        <p:nvSpPr>
          <p:cNvPr id="8" name="矩形 7"/>
          <p:cNvSpPr/>
          <p:nvPr/>
        </p:nvSpPr>
        <p:spPr>
          <a:xfrm>
            <a:off x="1906588" y="5949950"/>
            <a:ext cx="7059612" cy="639763"/>
          </a:xfrm>
          <a:prstGeom prst="rect">
            <a:avLst/>
          </a:prstGeom>
          <a:noFill/>
          <a:ln w="9525">
            <a:noFill/>
          </a:ln>
        </p:spPr>
        <p:txBody>
          <a:bodyPr wrap="square" anchor="t" anchorCtr="0">
            <a:spAutoFit/>
          </a:bodyPr>
          <a:p>
            <a:r>
              <a:rPr lang="zh-CN" altLang="en-US" dirty="0">
                <a:solidFill>
                  <a:srgbClr val="000000"/>
                </a:solidFill>
                <a:latin typeface="楷体_GB2312" pitchFamily="49" charset="-122"/>
                <a:ea typeface="楷体_GB2312" pitchFamily="49" charset="-122"/>
              </a:rPr>
              <a:t>所有的对象实例名和全局变量名都使用首单词全部小写，后面的每个单词首字母大写的格式；</a:t>
            </a:r>
            <a:endParaRPr lang="zh-CN" altLang="en-US" dirty="0">
              <a:latin typeface="Arial" panose="020B0604020202020204" pitchFamily="34"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9873" name="灯片编号占位符 3"/>
          <p:cNvSpPr txBox="1">
            <a:spLocks noGrp="1"/>
          </p:cNvSpPr>
          <p:nvPr/>
        </p:nvSpPr>
        <p:spPr>
          <a:xfrm>
            <a:off x="6553200" y="6245225"/>
            <a:ext cx="2289175" cy="476250"/>
          </a:xfrm>
          <a:prstGeom prst="rect">
            <a:avLst/>
          </a:prstGeom>
          <a:noFill/>
          <a:ln w="9525">
            <a:noFill/>
          </a:ln>
        </p:spPr>
        <p:txBody>
          <a:bodyPr anchor="t" anchorCtr="0"/>
          <a:p>
            <a:pPr algn="r"/>
            <a:fld id="{9A0DB2DC-4C9A-4742-B13C-FB6460FD3503}" type="slidenum">
              <a:rPr lang="en-US" altLang="zh-CN" sz="1400" dirty="0">
                <a:latin typeface="Arial" panose="020B0604020202020204" pitchFamily="34" charset="0"/>
                <a:ea typeface="宋体" panose="02010600030101010101" pitchFamily="2" charset="-122"/>
              </a:rPr>
            </a:fld>
            <a:endParaRPr lang="en-US" altLang="zh-CN" sz="1400" dirty="0">
              <a:latin typeface="Arial" panose="020B0604020202020204" pitchFamily="34" charset="0"/>
              <a:ea typeface="宋体" panose="02010600030101010101" pitchFamily="2" charset="-122"/>
            </a:endParaRPr>
          </a:p>
        </p:txBody>
      </p:sp>
      <p:sp>
        <p:nvSpPr>
          <p:cNvPr id="79874" name="Text Box 4"/>
          <p:cNvSpPr txBox="1"/>
          <p:nvPr/>
        </p:nvSpPr>
        <p:spPr>
          <a:xfrm>
            <a:off x="971550" y="981075"/>
            <a:ext cx="7467600" cy="2381250"/>
          </a:xfrm>
          <a:prstGeom prst="rect">
            <a:avLst/>
          </a:prstGeom>
          <a:noFill/>
          <a:ln w="9525">
            <a:noFill/>
          </a:ln>
        </p:spPr>
        <p:txBody>
          <a:bodyPr anchor="t" anchorCtr="0">
            <a:spAutoFit/>
          </a:bodyPr>
          <a:p>
            <a:r>
              <a:rPr lang="en-US" altLang="zh-CN" sz="3200" b="1">
                <a:solidFill>
                  <a:srgbClr val="0000FF"/>
                </a:solidFill>
                <a:latin typeface="Calibri" panose="020F0502020204030204" pitchFamily="34" charset="0"/>
                <a:ea typeface="楷体_GB2312" pitchFamily="49" charset="-122"/>
              </a:rPr>
              <a:t>(1)</a:t>
            </a:r>
            <a:r>
              <a:rPr lang="en-US" altLang="zh-CN">
                <a:latin typeface="Calibri" panose="020F0502020204030204" pitchFamily="34" charset="0"/>
                <a:ea typeface="楷体_GB2312" pitchFamily="49" charset="-122"/>
              </a:rPr>
              <a:t> </a:t>
            </a:r>
            <a:r>
              <a:rPr lang="en-US" altLang="zh-CN" sz="3200">
                <a:solidFill>
                  <a:srgbClr val="0000FF"/>
                </a:solidFill>
                <a:latin typeface="Calibri" panose="020F0502020204030204" pitchFamily="34" charset="0"/>
                <a:ea typeface="楷体_GB2312" pitchFamily="49" charset="-122"/>
              </a:rPr>
              <a:t>while</a:t>
            </a:r>
            <a:r>
              <a:rPr lang="zh-CN" altLang="en-US" sz="3200" dirty="0">
                <a:solidFill>
                  <a:srgbClr val="0000FF"/>
                </a:solidFill>
                <a:latin typeface="Calibri" panose="020F0502020204030204" pitchFamily="34" charset="0"/>
                <a:ea typeface="楷体_GB2312" pitchFamily="49" charset="-122"/>
              </a:rPr>
              <a:t>循环语句</a:t>
            </a:r>
            <a:endParaRPr lang="zh-CN" altLang="en-US" sz="3200" dirty="0">
              <a:solidFill>
                <a:srgbClr val="0000FF"/>
              </a:solidFill>
              <a:latin typeface="Calibri" panose="020F0502020204030204" pitchFamily="34" charset="0"/>
              <a:ea typeface="楷体_GB2312" pitchFamily="49" charset="-122"/>
            </a:endParaRPr>
          </a:p>
          <a:p>
            <a:endParaRPr lang="zh-CN" altLang="en-US" sz="3200" dirty="0">
              <a:solidFill>
                <a:srgbClr val="0000FF"/>
              </a:solidFill>
              <a:latin typeface="Calibri" panose="020F0502020204030204" pitchFamily="34" charset="0"/>
              <a:ea typeface="楷体_GB2312" pitchFamily="49" charset="-122"/>
            </a:endParaRPr>
          </a:p>
          <a:p>
            <a:pPr>
              <a:lnSpc>
                <a:spcPct val="135000"/>
              </a:lnSpc>
            </a:pPr>
            <a:r>
              <a:rPr lang="en-US" altLang="zh-CN" sz="3200">
                <a:solidFill>
                  <a:srgbClr val="000000"/>
                </a:solidFill>
                <a:latin typeface="Times New Roman" panose="02020603050405020304" pitchFamily="18" charset="0"/>
                <a:ea typeface="宋体" panose="02010600030101010101" pitchFamily="2" charset="-122"/>
              </a:rPr>
              <a:t> </a:t>
            </a:r>
            <a:r>
              <a:rPr lang="en-US" altLang="zh-CN" sz="3200">
                <a:solidFill>
                  <a:srgbClr val="9900CC"/>
                </a:solidFill>
                <a:latin typeface="Calibri" panose="020F0502020204030204" pitchFamily="34" charset="0"/>
                <a:ea typeface="宋体" panose="02010600030101010101" pitchFamily="2" charset="-122"/>
              </a:rPr>
              <a:t>while</a:t>
            </a:r>
            <a:r>
              <a:rPr lang="en-US" altLang="zh-CN" sz="3200">
                <a:solidFill>
                  <a:srgbClr val="000000"/>
                </a:solidFill>
                <a:latin typeface="Calibri" panose="020F0502020204030204" pitchFamily="34" charset="0"/>
                <a:ea typeface="宋体" panose="02010600030101010101" pitchFamily="2" charset="-122"/>
              </a:rPr>
              <a:t> (</a:t>
            </a:r>
            <a:r>
              <a:rPr lang="en-US" altLang="zh-CN" sz="3200" dirty="0" err="1">
                <a:solidFill>
                  <a:srgbClr val="000000"/>
                </a:solidFill>
                <a:latin typeface="Calibri" panose="020F0502020204030204" pitchFamily="34" charset="0"/>
                <a:ea typeface="宋体" panose="02010600030101010101" pitchFamily="2" charset="-122"/>
              </a:rPr>
              <a:t>boolean_expression</a:t>
            </a:r>
            <a:r>
              <a:rPr lang="en-US" altLang="zh-CN" sz="3200">
                <a:solidFill>
                  <a:srgbClr val="000000"/>
                </a:solidFill>
                <a:latin typeface="Calibri" panose="020F0502020204030204" pitchFamily="34" charset="0"/>
                <a:ea typeface="宋体" panose="02010600030101010101" pitchFamily="2" charset="-122"/>
              </a:rPr>
              <a:t>)</a:t>
            </a:r>
            <a:endParaRPr lang="en-US" altLang="zh-CN" sz="3200">
              <a:solidFill>
                <a:srgbClr val="000000"/>
              </a:solidFill>
              <a:latin typeface="Calibri" panose="020F0502020204030204" pitchFamily="34" charset="0"/>
              <a:ea typeface="宋体" panose="02010600030101010101" pitchFamily="2" charset="-122"/>
            </a:endParaRPr>
          </a:p>
          <a:p>
            <a:pPr>
              <a:lnSpc>
                <a:spcPct val="135000"/>
              </a:lnSpc>
            </a:pPr>
            <a:r>
              <a:rPr lang="zh-CN" altLang="en-US" sz="3200" dirty="0">
                <a:solidFill>
                  <a:srgbClr val="000000"/>
                </a:solidFill>
                <a:latin typeface="Calibri" panose="020F0502020204030204" pitchFamily="34" charset="0"/>
                <a:ea typeface="宋体" panose="02010600030101010101" pitchFamily="2" charset="-122"/>
              </a:rPr>
              <a:t>　  </a:t>
            </a:r>
            <a:r>
              <a:rPr lang="en-US" altLang="zh-CN" sz="3200" dirty="0" err="1">
                <a:solidFill>
                  <a:srgbClr val="000000"/>
                </a:solidFill>
                <a:latin typeface="Calibri" panose="020F0502020204030204" pitchFamily="34" charset="0"/>
                <a:ea typeface="宋体" panose="02010600030101010101" pitchFamily="2" charset="-122"/>
              </a:rPr>
              <a:t>statement_or_block</a:t>
            </a:r>
            <a:endParaRPr lang="en-US" altLang="zh-CN" sz="3200">
              <a:solidFill>
                <a:srgbClr val="000000"/>
              </a:solidFill>
              <a:latin typeface="Calibri" panose="020F0502020204030204" pitchFamily="34" charset="0"/>
              <a:ea typeface="宋体" panose="02010600030101010101" pitchFamily="2" charset="-122"/>
            </a:endParaRPr>
          </a:p>
        </p:txBody>
      </p:sp>
      <p:pic>
        <p:nvPicPr>
          <p:cNvPr id="79875"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grpSp>
        <p:nvGrpSpPr>
          <p:cNvPr id="79876" name="Group 25"/>
          <p:cNvGrpSpPr/>
          <p:nvPr/>
        </p:nvGrpSpPr>
        <p:grpSpPr>
          <a:xfrm>
            <a:off x="5724525" y="2492375"/>
            <a:ext cx="3059113" cy="3168650"/>
            <a:chOff x="3833" y="890"/>
            <a:chExt cx="1927" cy="1996"/>
          </a:xfrm>
        </p:grpSpPr>
        <p:sp>
          <p:nvSpPr>
            <p:cNvPr id="79877" name="Line 26"/>
            <p:cNvSpPr/>
            <p:nvPr/>
          </p:nvSpPr>
          <p:spPr>
            <a:xfrm>
              <a:off x="4604" y="890"/>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9878" name="Text Box 27"/>
            <p:cNvSpPr txBox="1"/>
            <p:nvPr/>
          </p:nvSpPr>
          <p:spPr>
            <a:xfrm>
              <a:off x="4332" y="1117"/>
              <a:ext cx="544" cy="237"/>
            </a:xfrm>
            <a:prstGeom prst="rect">
              <a:avLst/>
            </a:prstGeom>
            <a:solidFill>
              <a:srgbClr val="CCFFCC"/>
            </a:solidFill>
            <a:ln w="9525" cap="flat" cmpd="sng">
              <a:solidFill>
                <a:srgbClr val="6699FF"/>
              </a:solidFill>
              <a:prstDash val="solid"/>
              <a:miter/>
              <a:headEnd type="none" w="med" len="med"/>
              <a:tailEnd type="none" w="med" len="med"/>
            </a:ln>
          </p:spPr>
          <p:txBody>
            <a:bodyPr anchor="t" anchorCtr="0">
              <a:spAutoFit/>
            </a:bodyPr>
            <a:p>
              <a:pPr>
                <a:spcBef>
                  <a:spcPct val="50000"/>
                </a:spcBef>
              </a:pPr>
              <a:r>
                <a:rPr lang="en-US" altLang="zh-CN">
                  <a:solidFill>
                    <a:srgbClr val="990099"/>
                  </a:solidFill>
                  <a:latin typeface="Comic Sans MS" panose="030F0702030302020204" pitchFamily="66" charset="0"/>
                  <a:ea typeface="宋体" panose="02010600030101010101" pitchFamily="2" charset="-122"/>
                </a:rPr>
                <a:t>while</a:t>
              </a:r>
              <a:endParaRPr lang="en-US" altLang="zh-CN">
                <a:solidFill>
                  <a:srgbClr val="990099"/>
                </a:solidFill>
                <a:latin typeface="Comic Sans MS" panose="030F0702030302020204" pitchFamily="66" charset="0"/>
                <a:ea typeface="宋体" panose="02010600030101010101" pitchFamily="2" charset="-122"/>
              </a:endParaRPr>
            </a:p>
          </p:txBody>
        </p:sp>
        <p:sp>
          <p:nvSpPr>
            <p:cNvPr id="79879" name="Line 28"/>
            <p:cNvSpPr/>
            <p:nvPr/>
          </p:nvSpPr>
          <p:spPr>
            <a:xfrm>
              <a:off x="4604" y="1344"/>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9880" name="AutoShape 29"/>
            <p:cNvSpPr/>
            <p:nvPr/>
          </p:nvSpPr>
          <p:spPr>
            <a:xfrm>
              <a:off x="4060" y="1560"/>
              <a:ext cx="1088" cy="464"/>
            </a:xfrm>
            <a:prstGeom prst="flowChartDecision">
              <a:avLst/>
            </a:prstGeom>
            <a:solidFill>
              <a:schemeClr val="accent1"/>
            </a:solidFill>
            <a:ln w="9525" cap="flat" cmpd="sng">
              <a:solidFill>
                <a:schemeClr val="tx1"/>
              </a:solidFill>
              <a:prstDash val="solid"/>
              <a:miter/>
              <a:headEnd type="none" w="med" len="med"/>
              <a:tailEnd type="none" w="med" len="med"/>
            </a:ln>
          </p:spPr>
          <p:txBody>
            <a:bodyPr wrap="none" anchor="ctr" anchorCtr="0"/>
            <a:p>
              <a:endParaRPr lang="zh-CN" altLang="en-US" dirty="0">
                <a:latin typeface="Arial" panose="020B0604020202020204" pitchFamily="34" charset="0"/>
                <a:ea typeface="宋体" panose="02010600030101010101" pitchFamily="2" charset="-122"/>
              </a:endParaRPr>
            </a:p>
          </p:txBody>
        </p:sp>
        <p:sp>
          <p:nvSpPr>
            <p:cNvPr id="79881" name="Text Box 30"/>
            <p:cNvSpPr txBox="1"/>
            <p:nvPr/>
          </p:nvSpPr>
          <p:spPr>
            <a:xfrm>
              <a:off x="4195" y="1702"/>
              <a:ext cx="907" cy="231"/>
            </a:xfrm>
            <a:prstGeom prst="rect">
              <a:avLst/>
            </a:prstGeom>
            <a:noFill/>
            <a:ln w="9525">
              <a:noFill/>
            </a:ln>
          </p:spPr>
          <p:txBody>
            <a:bodyPr anchor="t" anchorCtr="0">
              <a:spAutoFit/>
            </a:bodyPr>
            <a:p>
              <a:pPr>
                <a:spcBef>
                  <a:spcPct val="50000"/>
                </a:spcBef>
              </a:pPr>
              <a:r>
                <a:rPr lang="en-US" altLang="zh-CN" b="1">
                  <a:solidFill>
                    <a:srgbClr val="990099"/>
                  </a:solidFill>
                  <a:latin typeface="Comic Sans MS" panose="030F0702030302020204" pitchFamily="66" charset="0"/>
                  <a:ea typeface="宋体" panose="02010600030101010101" pitchFamily="2" charset="-122"/>
                </a:rPr>
                <a:t>&lt;</a:t>
              </a:r>
              <a:r>
                <a:rPr lang="zh-CN" altLang="en-US" b="1" dirty="0">
                  <a:solidFill>
                    <a:srgbClr val="990099"/>
                  </a:solidFill>
                  <a:latin typeface="Comic Sans MS" panose="030F0702030302020204" pitchFamily="66" charset="0"/>
                  <a:ea typeface="宋体" panose="02010600030101010101" pitchFamily="2" charset="-122"/>
                </a:rPr>
                <a:t>循环条件</a:t>
              </a:r>
              <a:r>
                <a:rPr lang="en-US" altLang="zh-CN" b="1">
                  <a:solidFill>
                    <a:srgbClr val="990099"/>
                  </a:solidFill>
                  <a:latin typeface="Comic Sans MS" panose="030F0702030302020204" pitchFamily="66" charset="0"/>
                  <a:ea typeface="宋体" panose="02010600030101010101" pitchFamily="2" charset="-122"/>
                </a:rPr>
                <a:t>&gt;</a:t>
              </a:r>
              <a:endParaRPr lang="en-US" altLang="zh-CN" b="1">
                <a:solidFill>
                  <a:srgbClr val="990099"/>
                </a:solidFill>
                <a:latin typeface="Comic Sans MS" panose="030F0702030302020204" pitchFamily="66" charset="0"/>
                <a:ea typeface="宋体" panose="02010600030101010101" pitchFamily="2" charset="-122"/>
              </a:endParaRPr>
            </a:p>
          </p:txBody>
        </p:sp>
        <p:sp>
          <p:nvSpPr>
            <p:cNvPr id="79882" name="Text Box 31"/>
            <p:cNvSpPr txBox="1"/>
            <p:nvPr/>
          </p:nvSpPr>
          <p:spPr>
            <a:xfrm>
              <a:off x="3968" y="2241"/>
              <a:ext cx="1316" cy="218"/>
            </a:xfrm>
            <a:prstGeom prst="rect">
              <a:avLst/>
            </a:prstGeom>
            <a:solidFill>
              <a:srgbClr val="CCFFCC"/>
            </a:solidFill>
            <a:ln w="9525" cap="flat" cmpd="sng">
              <a:solidFill>
                <a:srgbClr val="6699FF"/>
              </a:solidFill>
              <a:prstDash val="solid"/>
              <a:miter/>
              <a:headEnd type="none" w="med" len="med"/>
              <a:tailEnd type="none" w="med" len="med"/>
            </a:ln>
          </p:spPr>
          <p:txBody>
            <a:bodyPr anchor="t" anchorCtr="0">
              <a:spAutoFit/>
            </a:bodyPr>
            <a:p>
              <a:pPr>
                <a:spcBef>
                  <a:spcPct val="50000"/>
                </a:spcBef>
              </a:pPr>
              <a:r>
                <a:rPr lang="en-US" altLang="zh-CN" sz="1600" b="1">
                  <a:solidFill>
                    <a:srgbClr val="990099"/>
                  </a:solidFill>
                  <a:latin typeface="Arial" panose="020B0604020202020204" pitchFamily="34" charset="0"/>
                  <a:ea typeface="宋体" panose="02010600030101010101" pitchFamily="2" charset="-122"/>
                </a:rPr>
                <a:t>&lt;</a:t>
              </a:r>
              <a:r>
                <a:rPr lang="zh-CN" altLang="en-US" sz="1600" b="1" dirty="0">
                  <a:solidFill>
                    <a:srgbClr val="990099"/>
                  </a:solidFill>
                  <a:latin typeface="Arial" panose="020B0604020202020204" pitchFamily="34" charset="0"/>
                  <a:ea typeface="宋体" panose="02010600030101010101" pitchFamily="2" charset="-122"/>
                </a:rPr>
                <a:t>循环执行的语句块</a:t>
              </a:r>
              <a:r>
                <a:rPr lang="en-US" altLang="zh-CN" sz="1600" b="1">
                  <a:solidFill>
                    <a:srgbClr val="990099"/>
                  </a:solidFill>
                  <a:latin typeface="Arial" panose="020B0604020202020204" pitchFamily="34" charset="0"/>
                  <a:ea typeface="宋体" panose="02010600030101010101" pitchFamily="2" charset="-122"/>
                </a:rPr>
                <a:t>&gt;</a:t>
              </a:r>
              <a:endParaRPr lang="en-US" altLang="zh-CN" sz="1600" b="1">
                <a:solidFill>
                  <a:srgbClr val="990099"/>
                </a:solidFill>
                <a:latin typeface="Arial" panose="020B0604020202020204" pitchFamily="34" charset="0"/>
                <a:ea typeface="宋体" panose="02010600030101010101" pitchFamily="2" charset="-122"/>
              </a:endParaRPr>
            </a:p>
          </p:txBody>
        </p:sp>
        <p:sp>
          <p:nvSpPr>
            <p:cNvPr id="79883" name="Line 32"/>
            <p:cNvSpPr/>
            <p:nvPr/>
          </p:nvSpPr>
          <p:spPr>
            <a:xfrm>
              <a:off x="4604" y="2024"/>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9884" name="Line 33"/>
            <p:cNvSpPr/>
            <p:nvPr/>
          </p:nvSpPr>
          <p:spPr>
            <a:xfrm>
              <a:off x="4604" y="2478"/>
              <a:ext cx="0" cy="90"/>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9885" name="Line 34"/>
            <p:cNvSpPr/>
            <p:nvPr/>
          </p:nvSpPr>
          <p:spPr>
            <a:xfrm flipH="1">
              <a:off x="3833" y="2568"/>
              <a:ext cx="771" cy="0"/>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9886" name="Line 35"/>
            <p:cNvSpPr/>
            <p:nvPr/>
          </p:nvSpPr>
          <p:spPr>
            <a:xfrm flipV="1">
              <a:off x="3833" y="1480"/>
              <a:ext cx="0" cy="1088"/>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9887" name="Line 36"/>
            <p:cNvSpPr/>
            <p:nvPr/>
          </p:nvSpPr>
          <p:spPr>
            <a:xfrm>
              <a:off x="3833" y="1480"/>
              <a:ext cx="771" cy="0"/>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9888" name="Line 37"/>
            <p:cNvSpPr/>
            <p:nvPr/>
          </p:nvSpPr>
          <p:spPr>
            <a:xfrm>
              <a:off x="5148" y="1797"/>
              <a:ext cx="272" cy="0"/>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9889" name="Line 38"/>
            <p:cNvSpPr/>
            <p:nvPr/>
          </p:nvSpPr>
          <p:spPr>
            <a:xfrm>
              <a:off x="5420" y="1797"/>
              <a:ext cx="0" cy="862"/>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9890" name="Line 39"/>
            <p:cNvSpPr/>
            <p:nvPr/>
          </p:nvSpPr>
          <p:spPr>
            <a:xfrm flipH="1">
              <a:off x="4604" y="2659"/>
              <a:ext cx="816" cy="0"/>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9891" name="Line 40"/>
            <p:cNvSpPr/>
            <p:nvPr/>
          </p:nvSpPr>
          <p:spPr>
            <a:xfrm>
              <a:off x="4604" y="2659"/>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79892" name="Text Box 41"/>
            <p:cNvSpPr txBox="1"/>
            <p:nvPr/>
          </p:nvSpPr>
          <p:spPr>
            <a:xfrm>
              <a:off x="5057" y="1888"/>
              <a:ext cx="703" cy="231"/>
            </a:xfrm>
            <a:prstGeom prst="rect">
              <a:avLst/>
            </a:prstGeom>
            <a:noFill/>
            <a:ln w="9525">
              <a:noFill/>
            </a:ln>
          </p:spPr>
          <p:txBody>
            <a:bodyPr anchor="t" anchorCtr="0">
              <a:spAutoFit/>
            </a:bodyPr>
            <a:p>
              <a:pPr>
                <a:spcBef>
                  <a:spcPct val="50000"/>
                </a:spcBef>
              </a:pPr>
              <a:r>
                <a:rPr lang="en-US" altLang="zh-CN">
                  <a:solidFill>
                    <a:srgbClr val="990099"/>
                  </a:solidFill>
                  <a:latin typeface="Comic Sans MS" panose="030F0702030302020204" pitchFamily="66" charset="0"/>
                  <a:ea typeface="宋体" panose="02010600030101010101" pitchFamily="2" charset="-122"/>
                </a:rPr>
                <a:t>false</a:t>
              </a:r>
              <a:endParaRPr lang="en-US" altLang="zh-CN">
                <a:solidFill>
                  <a:srgbClr val="990099"/>
                </a:solidFill>
                <a:latin typeface="Comic Sans MS" panose="030F0702030302020204" pitchFamily="66" charset="0"/>
                <a:ea typeface="宋体" panose="02010600030101010101" pitchFamily="2" charset="-122"/>
              </a:endParaRPr>
            </a:p>
          </p:txBody>
        </p:sp>
        <p:sp>
          <p:nvSpPr>
            <p:cNvPr id="79893" name="Text Box 42"/>
            <p:cNvSpPr txBox="1"/>
            <p:nvPr/>
          </p:nvSpPr>
          <p:spPr>
            <a:xfrm>
              <a:off x="4378" y="1979"/>
              <a:ext cx="498" cy="231"/>
            </a:xfrm>
            <a:prstGeom prst="rect">
              <a:avLst/>
            </a:prstGeom>
            <a:noFill/>
            <a:ln w="9525">
              <a:noFill/>
            </a:ln>
          </p:spPr>
          <p:txBody>
            <a:bodyPr anchor="t" anchorCtr="0">
              <a:spAutoFit/>
            </a:bodyPr>
            <a:p>
              <a:pPr>
                <a:spcBef>
                  <a:spcPct val="50000"/>
                </a:spcBef>
              </a:pPr>
              <a:r>
                <a:rPr lang="en-US" altLang="zh-CN">
                  <a:solidFill>
                    <a:srgbClr val="990099"/>
                  </a:solidFill>
                  <a:latin typeface="Comic Sans MS" panose="030F0702030302020204" pitchFamily="66" charset="0"/>
                  <a:ea typeface="宋体" panose="02010600030101010101" pitchFamily="2" charset="-122"/>
                </a:rPr>
                <a:t>true</a:t>
              </a:r>
              <a:endParaRPr lang="en-US" altLang="zh-CN">
                <a:solidFill>
                  <a:srgbClr val="990099"/>
                </a:solidFill>
                <a:latin typeface="Comic Sans MS" panose="030F0702030302020204" pitchFamily="66" charset="0"/>
                <a:ea typeface="宋体" panose="02010600030101010101" pitchFamily="2" charset="-122"/>
              </a:endParaRPr>
            </a:p>
          </p:txBody>
        </p:sp>
      </p:grpSp>
      <p:sp>
        <p:nvSpPr>
          <p:cNvPr id="79894" name="Text Box 2"/>
          <p:cNvSpPr txBox="1"/>
          <p:nvPr/>
        </p:nvSpPr>
        <p:spPr>
          <a:xfrm>
            <a:off x="1068388" y="252413"/>
            <a:ext cx="7391400" cy="579437"/>
          </a:xfrm>
          <a:prstGeom prst="rect">
            <a:avLst/>
          </a:prstGeom>
          <a:noFill/>
          <a:ln w="9525">
            <a:noFill/>
          </a:ln>
        </p:spPr>
        <p:txBody>
          <a:bodyPr anchor="t" anchorCtr="0">
            <a:spAutoFit/>
          </a:bodyPr>
          <a:p>
            <a:pPr>
              <a:spcBef>
                <a:spcPct val="50000"/>
              </a:spcBef>
            </a:pPr>
            <a:r>
              <a:rPr lang="en-US" altLang="zh-CN" sz="3200" b="1">
                <a:solidFill>
                  <a:srgbClr val="0000FF"/>
                </a:solidFill>
                <a:latin typeface="Times New Roman" panose="02020603050405020304" pitchFamily="18" charset="0"/>
                <a:ea typeface="楷体_GB2312" pitchFamily="49" charset="-122"/>
              </a:rPr>
              <a:t>3. </a:t>
            </a:r>
            <a:r>
              <a:rPr lang="zh-CN" altLang="en-US" sz="3200" b="1" dirty="0">
                <a:solidFill>
                  <a:srgbClr val="0000FF"/>
                </a:solidFill>
                <a:latin typeface="Times New Roman" panose="02020603050405020304" pitchFamily="18" charset="0"/>
                <a:ea typeface="楷体_GB2312" pitchFamily="49" charset="-122"/>
              </a:rPr>
              <a:t>循环结构</a:t>
            </a:r>
            <a:endParaRPr lang="zh-CN" altLang="en-US" sz="3200" b="1" dirty="0">
              <a:solidFill>
                <a:srgbClr val="0000FF"/>
              </a:solidFill>
              <a:latin typeface="Times New Roman" panose="02020603050405020304" pitchFamily="18" charset="0"/>
              <a:ea typeface="楷体_GB2312" pitchFamily="49" charset="-122"/>
            </a:endParaRPr>
          </a:p>
        </p:txBody>
      </p:sp>
      <p:cxnSp>
        <p:nvCxnSpPr>
          <p:cNvPr id="31" name="直接箭头连接符 30"/>
          <p:cNvCxnSpPr>
            <a:stCxn id="79880" idx="1"/>
          </p:cNvCxnSpPr>
          <p:nvPr/>
        </p:nvCxnSpPr>
        <p:spPr>
          <a:xfrm flipH="1" flipV="1">
            <a:off x="4643438" y="2636838"/>
            <a:ext cx="1441450" cy="1287462"/>
          </a:xfrm>
          <a:prstGeom prst="straightConnector1">
            <a:avLst/>
          </a:prstGeom>
          <a:ln w="38100" cap="flat" cmpd="sng">
            <a:solidFill>
              <a:srgbClr val="A6A6A6"/>
            </a:solidFill>
            <a:prstDash val="solid"/>
            <a:round/>
            <a:headEnd type="none" w="med" len="med"/>
            <a:tailEnd type="arrow" w="med" len="med"/>
          </a:ln>
        </p:spPr>
      </p:cxnSp>
      <p:cxnSp>
        <p:nvCxnSpPr>
          <p:cNvPr id="2" name="直接箭头连接符 30"/>
          <p:cNvCxnSpPr>
            <a:stCxn id="79880" idx="1"/>
          </p:cNvCxnSpPr>
          <p:nvPr/>
        </p:nvCxnSpPr>
        <p:spPr>
          <a:xfrm flipH="1" flipV="1">
            <a:off x="4427538" y="3357563"/>
            <a:ext cx="1441450" cy="1287462"/>
          </a:xfrm>
          <a:prstGeom prst="straightConnector1">
            <a:avLst/>
          </a:prstGeom>
          <a:ln w="38100" cap="flat" cmpd="sng">
            <a:solidFill>
              <a:srgbClr val="A6A6A6"/>
            </a:solidFill>
            <a:prstDash val="solid"/>
            <a:round/>
            <a:headEnd type="none" w="med" len="med"/>
            <a:tailEnd type="arrow" w="med" len="med"/>
          </a:ln>
        </p:spPr>
      </p:cxn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21" name="标题 1"/>
          <p:cNvSpPr>
            <a:spLocks noGrp="1" noRot="1"/>
          </p:cNvSpPr>
          <p:nvPr>
            <p:ph type="ctrTitle"/>
          </p:nvPr>
        </p:nvSpPr>
        <p:spPr/>
        <p:txBody>
          <a:bodyPr wrap="square" lIns="91440" tIns="45720" rIns="91440" bIns="45720" anchor="ctr" anchorCtr="0"/>
          <a:p>
            <a:pPr>
              <a:buClrTx/>
              <a:buSzTx/>
              <a:buFontTx/>
            </a:pPr>
            <a:endParaRPr lang="zh-CN" altLang="en-US" dirty="0">
              <a:ea typeface="宋体" panose="02010600030101010101" pitchFamily="2" charset="-122"/>
            </a:endParaRPr>
          </a:p>
        </p:txBody>
      </p:sp>
      <p:pic>
        <p:nvPicPr>
          <p:cNvPr id="81922"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pic>
        <p:nvPicPr>
          <p:cNvPr id="81923" name="Picture 2"/>
          <p:cNvPicPr>
            <a:picLocks noChangeAspect="1"/>
          </p:cNvPicPr>
          <p:nvPr/>
        </p:nvPicPr>
        <p:blipFill>
          <a:blip r:embed="rId2"/>
          <a:stretch>
            <a:fillRect/>
          </a:stretch>
        </p:blipFill>
        <p:spPr>
          <a:xfrm>
            <a:off x="971550" y="908050"/>
            <a:ext cx="8172450" cy="3641725"/>
          </a:xfrm>
          <a:prstGeom prst="rect">
            <a:avLst/>
          </a:prstGeom>
          <a:noFill/>
          <a:ln w="9525">
            <a:noFill/>
          </a:ln>
        </p:spPr>
      </p:pic>
      <p:pic>
        <p:nvPicPr>
          <p:cNvPr id="81924" name="Picture 3"/>
          <p:cNvPicPr>
            <a:picLocks noChangeAspect="1"/>
          </p:cNvPicPr>
          <p:nvPr/>
        </p:nvPicPr>
        <p:blipFill>
          <a:blip r:embed="rId3"/>
          <a:stretch>
            <a:fillRect/>
          </a:stretch>
        </p:blipFill>
        <p:spPr>
          <a:xfrm>
            <a:off x="971550" y="4868863"/>
            <a:ext cx="2743200" cy="1504950"/>
          </a:xfrm>
          <a:prstGeom prst="rect">
            <a:avLst/>
          </a:prstGeom>
          <a:noFill/>
          <a:ln w="9525">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2945"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82946" name="Text Box 4"/>
          <p:cNvSpPr txBox="1"/>
          <p:nvPr/>
        </p:nvSpPr>
        <p:spPr>
          <a:xfrm>
            <a:off x="984250" y="188913"/>
            <a:ext cx="7620000" cy="3540125"/>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宋体" panose="02010600030101010101" pitchFamily="2" charset="-122"/>
                <a:ea typeface="宋体" panose="02010600030101010101" pitchFamily="2" charset="-122"/>
              </a:rPr>
              <a:t>3.</a:t>
            </a:r>
            <a:r>
              <a:rPr lang="zh-CN" altLang="en-US" sz="3200" b="1" dirty="0">
                <a:solidFill>
                  <a:srgbClr val="0000FF"/>
                </a:solidFill>
                <a:latin typeface="宋体" panose="02010600030101010101" pitchFamily="2" charset="-122"/>
                <a:ea typeface="宋体" panose="02010600030101010101" pitchFamily="2" charset="-122"/>
              </a:rPr>
              <a:t>循环结构</a:t>
            </a:r>
            <a:endParaRPr lang="en-US" altLang="zh-CN" sz="3200" b="1" dirty="0">
              <a:solidFill>
                <a:srgbClr val="0000FF"/>
              </a:solidFill>
              <a:latin typeface="宋体" panose="02010600030101010101" pitchFamily="2" charset="-122"/>
              <a:ea typeface="宋体" panose="02010600030101010101" pitchFamily="2" charset="-122"/>
            </a:endParaRPr>
          </a:p>
          <a:p>
            <a:pPr>
              <a:spcBef>
                <a:spcPct val="50000"/>
              </a:spcBef>
            </a:pPr>
            <a:r>
              <a:rPr lang="zh-CN" altLang="en-US" sz="3200" dirty="0">
                <a:solidFill>
                  <a:srgbClr val="0000FF"/>
                </a:solidFill>
                <a:latin typeface="Times New Roman" panose="02020603050405020304" pitchFamily="18" charset="0"/>
                <a:ea typeface="宋体" panose="02010600030101010101" pitchFamily="2" charset="-122"/>
              </a:rPr>
              <a:t>（</a:t>
            </a:r>
            <a:r>
              <a:rPr lang="en-US" altLang="zh-CN" sz="3200" dirty="0">
                <a:solidFill>
                  <a:srgbClr val="0000FF"/>
                </a:solidFill>
                <a:latin typeface="Times New Roman" panose="02020603050405020304" pitchFamily="18" charset="0"/>
                <a:ea typeface="宋体" panose="02010600030101010101" pitchFamily="2" charset="-122"/>
              </a:rPr>
              <a:t>2</a:t>
            </a:r>
            <a:r>
              <a:rPr lang="zh-CN" altLang="en-US" sz="3200" dirty="0">
                <a:solidFill>
                  <a:srgbClr val="0000FF"/>
                </a:solidFill>
                <a:latin typeface="Times New Roman" panose="02020603050405020304" pitchFamily="18" charset="0"/>
                <a:ea typeface="宋体" panose="02010600030101010101" pitchFamily="2" charset="-122"/>
              </a:rPr>
              <a:t>）</a:t>
            </a:r>
            <a:r>
              <a:rPr lang="en-US" altLang="zh-CN" sz="3200" dirty="0">
                <a:solidFill>
                  <a:srgbClr val="0000FF"/>
                </a:solidFill>
                <a:latin typeface="Times New Roman" panose="02020603050405020304" pitchFamily="18" charset="0"/>
                <a:ea typeface="宋体" panose="02010600030101010101" pitchFamily="2" charset="-122"/>
              </a:rPr>
              <a:t>do-while</a:t>
            </a:r>
            <a:r>
              <a:rPr lang="zh-CN" altLang="en-US" sz="3200" dirty="0">
                <a:solidFill>
                  <a:srgbClr val="0000FF"/>
                </a:solidFill>
                <a:latin typeface="宋体" panose="02010600030101010101" pitchFamily="2" charset="-122"/>
                <a:ea typeface="宋体" panose="02010600030101010101" pitchFamily="2" charset="-122"/>
              </a:rPr>
              <a:t>循环语句</a:t>
            </a:r>
            <a:endParaRPr lang="zh-CN" altLang="en-US" sz="3200" dirty="0">
              <a:solidFill>
                <a:srgbClr val="0000FF"/>
              </a:solidFill>
              <a:latin typeface="Times New Roman" panose="02020603050405020304" pitchFamily="18" charset="0"/>
              <a:ea typeface="宋体" panose="02010600030101010101" pitchFamily="2" charset="-122"/>
            </a:endParaRPr>
          </a:p>
          <a:p>
            <a:pPr algn="just">
              <a:spcBef>
                <a:spcPct val="50000"/>
              </a:spcBef>
            </a:pPr>
            <a:r>
              <a:rPr lang="en-US" altLang="zh-CN" sz="3200" dirty="0">
                <a:solidFill>
                  <a:srgbClr val="000000"/>
                </a:solidFill>
                <a:latin typeface="Times New Roman" panose="02020603050405020304" pitchFamily="18" charset="0"/>
                <a:ea typeface="宋体" panose="02010600030101010101" pitchFamily="2" charset="-122"/>
              </a:rPr>
              <a:t>do</a:t>
            </a:r>
            <a:endParaRPr lang="en-US" altLang="zh-CN" sz="3200" dirty="0">
              <a:solidFill>
                <a:srgbClr val="000000"/>
              </a:solidFill>
              <a:latin typeface="Times New Roman" panose="02020603050405020304" pitchFamily="18" charset="0"/>
              <a:ea typeface="宋体" panose="02010600030101010101" pitchFamily="2" charset="-122"/>
            </a:endParaRPr>
          </a:p>
          <a:p>
            <a:pPr algn="just">
              <a:spcBef>
                <a:spcPct val="50000"/>
              </a:spcBef>
            </a:pPr>
            <a:r>
              <a:rPr lang="zh-CN" altLang="en-US" sz="3200" dirty="0">
                <a:solidFill>
                  <a:srgbClr val="000000"/>
                </a:solidFill>
                <a:latin typeface="Times New Roman" panose="02020603050405020304" pitchFamily="18" charset="0"/>
                <a:ea typeface="宋体" panose="02010600030101010101" pitchFamily="2" charset="-122"/>
              </a:rPr>
              <a:t>　</a:t>
            </a:r>
            <a:r>
              <a:rPr lang="en-US" altLang="zh-CN" sz="3200" dirty="0">
                <a:solidFill>
                  <a:srgbClr val="000000"/>
                </a:solidFill>
                <a:latin typeface="Times New Roman" panose="02020603050405020304" pitchFamily="18" charset="0"/>
                <a:ea typeface="宋体" panose="02010600030101010101" pitchFamily="2" charset="-122"/>
              </a:rPr>
              <a:t>statement_or_block</a:t>
            </a:r>
            <a:endParaRPr lang="en-US" altLang="zh-CN" sz="3200" dirty="0">
              <a:solidFill>
                <a:srgbClr val="000000"/>
              </a:solidFill>
              <a:latin typeface="Times New Roman" panose="02020603050405020304" pitchFamily="18" charset="0"/>
              <a:ea typeface="宋体" panose="02010600030101010101" pitchFamily="2" charset="-122"/>
            </a:endParaRPr>
          </a:p>
          <a:p>
            <a:pPr>
              <a:spcBef>
                <a:spcPct val="50000"/>
              </a:spcBef>
            </a:pPr>
            <a:r>
              <a:rPr lang="en-US" altLang="zh-CN" sz="3200" dirty="0">
                <a:solidFill>
                  <a:srgbClr val="000000"/>
                </a:solidFill>
                <a:latin typeface="Times New Roman" panose="02020603050405020304" pitchFamily="18" charset="0"/>
                <a:ea typeface="宋体" panose="02010600030101010101" pitchFamily="2" charset="-122"/>
              </a:rPr>
              <a:t>while(boolean)</a:t>
            </a:r>
            <a:endParaRPr lang="en-US" altLang="zh-CN" sz="3200" dirty="0">
              <a:solidFill>
                <a:srgbClr val="000000"/>
              </a:solidFill>
              <a:latin typeface="Times New Roman" panose="02020603050405020304" pitchFamily="18" charset="0"/>
              <a:ea typeface="宋体" panose="02010600030101010101" pitchFamily="2" charset="-122"/>
            </a:endParaRPr>
          </a:p>
        </p:txBody>
      </p:sp>
      <p:grpSp>
        <p:nvGrpSpPr>
          <p:cNvPr id="82947" name="Group 5"/>
          <p:cNvGrpSpPr/>
          <p:nvPr/>
        </p:nvGrpSpPr>
        <p:grpSpPr>
          <a:xfrm>
            <a:off x="5219700" y="2492375"/>
            <a:ext cx="2735263" cy="3024188"/>
            <a:chOff x="3879" y="709"/>
            <a:chExt cx="1723" cy="1905"/>
          </a:xfrm>
        </p:grpSpPr>
        <p:sp>
          <p:nvSpPr>
            <p:cNvPr id="82948" name="Line 6"/>
            <p:cNvSpPr/>
            <p:nvPr/>
          </p:nvSpPr>
          <p:spPr>
            <a:xfrm>
              <a:off x="4876" y="709"/>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2949" name="Text Box 7"/>
            <p:cNvSpPr txBox="1"/>
            <p:nvPr/>
          </p:nvSpPr>
          <p:spPr>
            <a:xfrm>
              <a:off x="4604" y="935"/>
              <a:ext cx="544" cy="237"/>
            </a:xfrm>
            <a:prstGeom prst="rect">
              <a:avLst/>
            </a:prstGeom>
            <a:solidFill>
              <a:srgbClr val="CCFFCC"/>
            </a:solidFill>
            <a:ln w="9525" cap="flat" cmpd="sng">
              <a:solidFill>
                <a:srgbClr val="6699FF"/>
              </a:solidFill>
              <a:prstDash val="solid"/>
              <a:miter/>
              <a:headEnd type="none" w="med" len="med"/>
              <a:tailEnd type="none" w="med" len="med"/>
            </a:ln>
          </p:spPr>
          <p:txBody>
            <a:bodyPr anchor="t" anchorCtr="0">
              <a:spAutoFit/>
            </a:bodyPr>
            <a:p>
              <a:pPr>
                <a:spcBef>
                  <a:spcPct val="50000"/>
                </a:spcBef>
              </a:pPr>
              <a:r>
                <a:rPr lang="en-US" altLang="zh-CN" dirty="0">
                  <a:solidFill>
                    <a:srgbClr val="990099"/>
                  </a:solidFill>
                  <a:latin typeface="Comic Sans MS" panose="030F0702030302020204" pitchFamily="66" charset="0"/>
                  <a:ea typeface="宋体" panose="02010600030101010101" pitchFamily="2" charset="-122"/>
                </a:rPr>
                <a:t>   do</a:t>
              </a:r>
              <a:endParaRPr lang="en-US" altLang="zh-CN" dirty="0">
                <a:solidFill>
                  <a:srgbClr val="990099"/>
                </a:solidFill>
                <a:latin typeface="Comic Sans MS" panose="030F0702030302020204" pitchFamily="66" charset="0"/>
                <a:ea typeface="宋体" panose="02010600030101010101" pitchFamily="2" charset="-122"/>
              </a:endParaRPr>
            </a:p>
          </p:txBody>
        </p:sp>
        <p:sp>
          <p:nvSpPr>
            <p:cNvPr id="82950" name="Line 8"/>
            <p:cNvSpPr/>
            <p:nvPr/>
          </p:nvSpPr>
          <p:spPr>
            <a:xfrm>
              <a:off x="4876" y="1162"/>
              <a:ext cx="0" cy="31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nvGrpSpPr>
            <p:cNvPr id="82951" name="Group 9"/>
            <p:cNvGrpSpPr/>
            <p:nvPr/>
          </p:nvGrpSpPr>
          <p:grpSpPr>
            <a:xfrm>
              <a:off x="4196" y="1933"/>
              <a:ext cx="1360" cy="464"/>
              <a:chOff x="3425" y="1379"/>
              <a:chExt cx="1088" cy="464"/>
            </a:xfrm>
          </p:grpSpPr>
          <p:sp>
            <p:nvSpPr>
              <p:cNvPr id="82952" name="AutoShape 10"/>
              <p:cNvSpPr/>
              <p:nvPr/>
            </p:nvSpPr>
            <p:spPr>
              <a:xfrm>
                <a:off x="3425" y="1379"/>
                <a:ext cx="1088" cy="464"/>
              </a:xfrm>
              <a:prstGeom prst="flowChartDecision">
                <a:avLst/>
              </a:prstGeom>
              <a:solidFill>
                <a:schemeClr val="accent1"/>
              </a:solidFill>
              <a:ln w="9525" cap="flat" cmpd="sng">
                <a:solidFill>
                  <a:schemeClr val="tx1"/>
                </a:solidFill>
                <a:prstDash val="solid"/>
                <a:miter/>
                <a:headEnd type="none" w="med" len="med"/>
                <a:tailEnd type="none" w="med" len="med"/>
              </a:ln>
            </p:spPr>
            <p:txBody>
              <a:bodyPr wrap="none" anchor="ctr" anchorCtr="0"/>
              <a:p>
                <a:endParaRPr lang="zh-CN" altLang="en-US" dirty="0">
                  <a:latin typeface="Arial" panose="020B0604020202020204" pitchFamily="34" charset="0"/>
                  <a:ea typeface="宋体" panose="02010600030101010101" pitchFamily="2" charset="-122"/>
                </a:endParaRPr>
              </a:p>
            </p:txBody>
          </p:sp>
          <p:sp>
            <p:nvSpPr>
              <p:cNvPr id="82953" name="Text Box 11"/>
              <p:cNvSpPr txBox="1"/>
              <p:nvPr/>
            </p:nvSpPr>
            <p:spPr>
              <a:xfrm>
                <a:off x="3697" y="1480"/>
                <a:ext cx="635" cy="212"/>
              </a:xfrm>
              <a:prstGeom prst="rect">
                <a:avLst/>
              </a:prstGeom>
              <a:noFill/>
              <a:ln w="9525">
                <a:noFill/>
              </a:ln>
            </p:spPr>
            <p:txBody>
              <a:bodyPr anchor="t" anchorCtr="0">
                <a:spAutoFit/>
              </a:bodyPr>
              <a:p>
                <a:pPr>
                  <a:spcBef>
                    <a:spcPct val="50000"/>
                  </a:spcBef>
                </a:pPr>
                <a:r>
                  <a:rPr lang="en-US" altLang="zh-CN" sz="1600" b="1" dirty="0">
                    <a:solidFill>
                      <a:srgbClr val="990099"/>
                    </a:solidFill>
                    <a:latin typeface="Comic Sans MS" panose="030F0702030302020204" pitchFamily="66" charset="0"/>
                    <a:ea typeface="宋体" panose="02010600030101010101" pitchFamily="2" charset="-122"/>
                  </a:rPr>
                  <a:t>&lt;</a:t>
                </a:r>
                <a:r>
                  <a:rPr lang="zh-CN" altLang="en-US" sz="1600" b="1" dirty="0">
                    <a:solidFill>
                      <a:srgbClr val="990099"/>
                    </a:solidFill>
                    <a:latin typeface="Comic Sans MS" panose="030F0702030302020204" pitchFamily="66" charset="0"/>
                    <a:ea typeface="宋体" panose="02010600030101010101" pitchFamily="2" charset="-122"/>
                  </a:rPr>
                  <a:t>循环条件</a:t>
                </a:r>
                <a:r>
                  <a:rPr lang="en-US" altLang="zh-CN" sz="1600" b="1" dirty="0">
                    <a:solidFill>
                      <a:srgbClr val="990099"/>
                    </a:solidFill>
                    <a:latin typeface="Comic Sans MS" panose="030F0702030302020204" pitchFamily="66" charset="0"/>
                    <a:ea typeface="宋体" panose="02010600030101010101" pitchFamily="2" charset="-122"/>
                  </a:rPr>
                  <a:t>&gt;</a:t>
                </a:r>
                <a:endParaRPr lang="en-US" altLang="zh-CN" sz="1600" b="1" dirty="0">
                  <a:solidFill>
                    <a:srgbClr val="990099"/>
                  </a:solidFill>
                  <a:latin typeface="Comic Sans MS" panose="030F0702030302020204" pitchFamily="66" charset="0"/>
                  <a:ea typeface="宋体" panose="02010600030101010101" pitchFamily="2" charset="-122"/>
                </a:endParaRPr>
              </a:p>
            </p:txBody>
          </p:sp>
        </p:grpSp>
        <p:sp>
          <p:nvSpPr>
            <p:cNvPr id="82954" name="Text Box 12"/>
            <p:cNvSpPr txBox="1"/>
            <p:nvPr/>
          </p:nvSpPr>
          <p:spPr>
            <a:xfrm>
              <a:off x="4286" y="1480"/>
              <a:ext cx="1316" cy="218"/>
            </a:xfrm>
            <a:prstGeom prst="rect">
              <a:avLst/>
            </a:prstGeom>
            <a:solidFill>
              <a:srgbClr val="CCFFCC"/>
            </a:solidFill>
            <a:ln w="9525" cap="flat" cmpd="sng">
              <a:solidFill>
                <a:srgbClr val="6699FF"/>
              </a:solidFill>
              <a:prstDash val="solid"/>
              <a:miter/>
              <a:headEnd type="none" w="med" len="med"/>
              <a:tailEnd type="none" w="med" len="med"/>
            </a:ln>
          </p:spPr>
          <p:txBody>
            <a:bodyPr anchor="t" anchorCtr="0">
              <a:spAutoFit/>
            </a:bodyPr>
            <a:p>
              <a:pPr>
                <a:spcBef>
                  <a:spcPct val="50000"/>
                </a:spcBef>
              </a:pPr>
              <a:r>
                <a:rPr lang="en-US" altLang="zh-CN" sz="1600" b="1" dirty="0">
                  <a:solidFill>
                    <a:srgbClr val="990099"/>
                  </a:solidFill>
                  <a:latin typeface="Comic Sans MS" panose="030F0702030302020204" pitchFamily="66" charset="0"/>
                  <a:ea typeface="宋体" panose="02010600030101010101" pitchFamily="2" charset="-122"/>
                </a:rPr>
                <a:t>&lt;</a:t>
              </a:r>
              <a:r>
                <a:rPr lang="zh-CN" altLang="en-US" sz="1600" b="1" dirty="0">
                  <a:solidFill>
                    <a:srgbClr val="990099"/>
                  </a:solidFill>
                  <a:latin typeface="Comic Sans MS" panose="030F0702030302020204" pitchFamily="66" charset="0"/>
                  <a:ea typeface="宋体" panose="02010600030101010101" pitchFamily="2" charset="-122"/>
                </a:rPr>
                <a:t>循环执行的语句块</a:t>
              </a:r>
              <a:r>
                <a:rPr lang="en-US" altLang="zh-CN" sz="1600" b="1" dirty="0">
                  <a:solidFill>
                    <a:srgbClr val="990099"/>
                  </a:solidFill>
                  <a:latin typeface="Comic Sans MS" panose="030F0702030302020204" pitchFamily="66" charset="0"/>
                  <a:ea typeface="宋体" panose="02010600030101010101" pitchFamily="2" charset="-122"/>
                </a:rPr>
                <a:t>&gt;</a:t>
              </a:r>
              <a:endParaRPr lang="en-US" altLang="zh-CN" sz="1600" b="1" dirty="0">
                <a:solidFill>
                  <a:srgbClr val="990099"/>
                </a:solidFill>
                <a:latin typeface="Comic Sans MS" panose="030F0702030302020204" pitchFamily="66" charset="0"/>
                <a:ea typeface="宋体" panose="02010600030101010101" pitchFamily="2" charset="-122"/>
              </a:endParaRPr>
            </a:p>
          </p:txBody>
        </p:sp>
        <p:sp>
          <p:nvSpPr>
            <p:cNvPr id="82955" name="Line 13"/>
            <p:cNvSpPr/>
            <p:nvPr/>
          </p:nvSpPr>
          <p:spPr>
            <a:xfrm>
              <a:off x="4876" y="1706"/>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2956" name="Line 14"/>
            <p:cNvSpPr/>
            <p:nvPr/>
          </p:nvSpPr>
          <p:spPr>
            <a:xfrm flipH="1">
              <a:off x="4106" y="2160"/>
              <a:ext cx="90" cy="0"/>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2957" name="Line 15"/>
            <p:cNvSpPr/>
            <p:nvPr/>
          </p:nvSpPr>
          <p:spPr>
            <a:xfrm flipV="1">
              <a:off x="4106" y="1299"/>
              <a:ext cx="0" cy="861"/>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2958" name="Line 16"/>
            <p:cNvSpPr/>
            <p:nvPr/>
          </p:nvSpPr>
          <p:spPr>
            <a:xfrm flipV="1">
              <a:off x="4106" y="1298"/>
              <a:ext cx="770" cy="1"/>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2959" name="Line 17"/>
            <p:cNvSpPr/>
            <p:nvPr/>
          </p:nvSpPr>
          <p:spPr>
            <a:xfrm>
              <a:off x="4876" y="2387"/>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2960" name="Text Box 18"/>
            <p:cNvSpPr txBox="1"/>
            <p:nvPr/>
          </p:nvSpPr>
          <p:spPr>
            <a:xfrm>
              <a:off x="4830" y="2341"/>
              <a:ext cx="724" cy="231"/>
            </a:xfrm>
            <a:prstGeom prst="rect">
              <a:avLst/>
            </a:prstGeom>
            <a:noFill/>
            <a:ln w="9525">
              <a:noFill/>
            </a:ln>
          </p:spPr>
          <p:txBody>
            <a:bodyPr anchor="t" anchorCtr="0">
              <a:spAutoFit/>
            </a:bodyPr>
            <a:p>
              <a:pPr>
                <a:spcBef>
                  <a:spcPct val="50000"/>
                </a:spcBef>
              </a:pPr>
              <a:r>
                <a:rPr lang="en-US" altLang="zh-CN" dirty="0">
                  <a:solidFill>
                    <a:srgbClr val="990099"/>
                  </a:solidFill>
                  <a:latin typeface="Comic Sans MS" panose="030F0702030302020204" pitchFamily="66" charset="0"/>
                  <a:ea typeface="宋体" panose="02010600030101010101" pitchFamily="2" charset="-122"/>
                </a:rPr>
                <a:t>false</a:t>
              </a:r>
              <a:endParaRPr lang="en-US" altLang="zh-CN" dirty="0">
                <a:solidFill>
                  <a:srgbClr val="990099"/>
                </a:solidFill>
                <a:latin typeface="Comic Sans MS" panose="030F0702030302020204" pitchFamily="66" charset="0"/>
                <a:ea typeface="宋体" panose="02010600030101010101" pitchFamily="2" charset="-122"/>
              </a:endParaRPr>
            </a:p>
          </p:txBody>
        </p:sp>
        <p:sp>
          <p:nvSpPr>
            <p:cNvPr id="82961" name="Text Box 19"/>
            <p:cNvSpPr txBox="1"/>
            <p:nvPr/>
          </p:nvSpPr>
          <p:spPr>
            <a:xfrm>
              <a:off x="3879" y="1843"/>
              <a:ext cx="543" cy="231"/>
            </a:xfrm>
            <a:prstGeom prst="rect">
              <a:avLst/>
            </a:prstGeom>
            <a:noFill/>
            <a:ln w="9525">
              <a:noFill/>
            </a:ln>
          </p:spPr>
          <p:txBody>
            <a:bodyPr anchor="t" anchorCtr="0">
              <a:spAutoFit/>
            </a:bodyPr>
            <a:p>
              <a:pPr>
                <a:spcBef>
                  <a:spcPct val="50000"/>
                </a:spcBef>
              </a:pPr>
              <a:r>
                <a:rPr lang="en-US" altLang="zh-CN" dirty="0">
                  <a:solidFill>
                    <a:srgbClr val="990099"/>
                  </a:solidFill>
                  <a:latin typeface="Comic Sans MS" panose="030F0702030302020204" pitchFamily="66" charset="0"/>
                  <a:ea typeface="宋体" panose="02010600030101010101" pitchFamily="2" charset="-122"/>
                </a:rPr>
                <a:t>true</a:t>
              </a:r>
              <a:endParaRPr lang="en-US" altLang="zh-CN" dirty="0">
                <a:solidFill>
                  <a:srgbClr val="990099"/>
                </a:solidFill>
                <a:latin typeface="Comic Sans MS" panose="030F0702030302020204" pitchFamily="66" charset="0"/>
                <a:ea typeface="宋体" panose="02010600030101010101" pitchFamily="2" charset="-122"/>
              </a:endParaRPr>
            </a:p>
          </p:txBody>
        </p:sp>
      </p:grpSp>
      <p:pic>
        <p:nvPicPr>
          <p:cNvPr id="82962"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3969"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83970" name="Text Box 4"/>
          <p:cNvSpPr txBox="1"/>
          <p:nvPr/>
        </p:nvSpPr>
        <p:spPr>
          <a:xfrm>
            <a:off x="900113" y="981075"/>
            <a:ext cx="7467600" cy="2043113"/>
          </a:xfrm>
          <a:prstGeom prst="rect">
            <a:avLst/>
          </a:prstGeom>
          <a:noFill/>
          <a:ln w="9525">
            <a:noFill/>
          </a:ln>
        </p:spPr>
        <p:txBody>
          <a:bodyPr anchor="t" anchorCtr="0">
            <a:spAutoFit/>
          </a:bodyPr>
          <a:p>
            <a:pPr>
              <a:spcBef>
                <a:spcPct val="50000"/>
              </a:spcBef>
            </a:pPr>
            <a:r>
              <a:rPr lang="en-US" altLang="zh-CN" sz="3200" b="1">
                <a:solidFill>
                  <a:srgbClr val="0000FF"/>
                </a:solidFill>
                <a:latin typeface="Calibri" panose="020F0502020204030204" pitchFamily="34" charset="0"/>
                <a:ea typeface="楷体_GB2312" pitchFamily="49" charset="-122"/>
              </a:rPr>
              <a:t>(2)</a:t>
            </a:r>
            <a:r>
              <a:rPr lang="en-US" altLang="zh-CN">
                <a:latin typeface="Calibri" panose="020F0502020204030204" pitchFamily="34" charset="0"/>
                <a:ea typeface="楷体_GB2312" pitchFamily="49" charset="-122"/>
              </a:rPr>
              <a:t> </a:t>
            </a:r>
            <a:r>
              <a:rPr lang="en-US" altLang="zh-CN" sz="3200">
                <a:solidFill>
                  <a:srgbClr val="0000FF"/>
                </a:solidFill>
                <a:latin typeface="Calibri" panose="020F0502020204030204" pitchFamily="34" charset="0"/>
                <a:ea typeface="楷体_GB2312" pitchFamily="49" charset="-122"/>
              </a:rPr>
              <a:t>for</a:t>
            </a:r>
            <a:r>
              <a:rPr lang="zh-CN" altLang="en-US" sz="3200" dirty="0">
                <a:solidFill>
                  <a:srgbClr val="0000FF"/>
                </a:solidFill>
                <a:latin typeface="Calibri" panose="020F0502020204030204" pitchFamily="34" charset="0"/>
                <a:ea typeface="楷体_GB2312" pitchFamily="49" charset="-122"/>
              </a:rPr>
              <a:t>循环语句</a:t>
            </a:r>
            <a:endParaRPr lang="zh-CN" altLang="en-US" sz="3200" dirty="0">
              <a:solidFill>
                <a:srgbClr val="0000FF"/>
              </a:solidFill>
              <a:latin typeface="Calibri" panose="020F0502020204030204" pitchFamily="34" charset="0"/>
              <a:ea typeface="楷体_GB2312" pitchFamily="49" charset="-122"/>
            </a:endParaRPr>
          </a:p>
          <a:p>
            <a:pPr algn="just">
              <a:spcBef>
                <a:spcPct val="50000"/>
              </a:spcBef>
              <a:buChar char="•"/>
            </a:pPr>
            <a:r>
              <a:rPr lang="en-US" altLang="zh-CN" sz="3200" dirty="0" err="1">
                <a:solidFill>
                  <a:srgbClr val="000000"/>
                </a:solidFill>
                <a:latin typeface="Calibri" panose="020F0502020204030204" pitchFamily="34" charset="0"/>
                <a:ea typeface="宋体" panose="02010600030101010101" pitchFamily="2" charset="-122"/>
              </a:rPr>
              <a:t>for(init_expr</a:t>
            </a:r>
            <a:r>
              <a:rPr lang="en-US" altLang="zh-CN" sz="3200">
                <a:solidFill>
                  <a:srgbClr val="000000"/>
                </a:solidFill>
                <a:latin typeface="Calibri" panose="020F0502020204030204" pitchFamily="34" charset="0"/>
                <a:ea typeface="宋体" panose="02010600030101010101" pitchFamily="2" charset="-122"/>
              </a:rPr>
              <a:t>; </a:t>
            </a:r>
            <a:r>
              <a:rPr lang="en-US" altLang="zh-CN" sz="3200" dirty="0" err="1">
                <a:solidFill>
                  <a:srgbClr val="000000"/>
                </a:solidFill>
                <a:latin typeface="Calibri" panose="020F0502020204030204" pitchFamily="34" charset="0"/>
                <a:ea typeface="宋体" panose="02010600030101010101" pitchFamily="2" charset="-122"/>
              </a:rPr>
              <a:t>boolean</a:t>
            </a:r>
            <a:r>
              <a:rPr lang="en-US" altLang="zh-CN" sz="3200">
                <a:solidFill>
                  <a:srgbClr val="000000"/>
                </a:solidFill>
                <a:latin typeface="Calibri" panose="020F0502020204030204" pitchFamily="34" charset="0"/>
                <a:ea typeface="宋体" panose="02010600030101010101" pitchFamily="2" charset="-122"/>
              </a:rPr>
              <a:t>; </a:t>
            </a:r>
            <a:r>
              <a:rPr lang="en-US" altLang="zh-CN" sz="3200" dirty="0" err="1">
                <a:solidFill>
                  <a:srgbClr val="000000"/>
                </a:solidFill>
                <a:latin typeface="Calibri" panose="020F0502020204030204" pitchFamily="34" charset="0"/>
                <a:ea typeface="宋体" panose="02010600030101010101" pitchFamily="2" charset="-122"/>
              </a:rPr>
              <a:t>alter_expr</a:t>
            </a:r>
            <a:r>
              <a:rPr lang="en-US" altLang="zh-CN" sz="3200">
                <a:solidFill>
                  <a:srgbClr val="000000"/>
                </a:solidFill>
                <a:latin typeface="Calibri" panose="020F0502020204030204" pitchFamily="34" charset="0"/>
                <a:ea typeface="宋体" panose="02010600030101010101" pitchFamily="2" charset="-122"/>
              </a:rPr>
              <a:t>)</a:t>
            </a:r>
            <a:endParaRPr lang="en-US" altLang="zh-CN" sz="3200">
              <a:solidFill>
                <a:srgbClr val="000000"/>
              </a:solidFill>
              <a:latin typeface="Calibri" panose="020F0502020204030204" pitchFamily="34" charset="0"/>
              <a:ea typeface="宋体" panose="02010600030101010101" pitchFamily="2" charset="-122"/>
            </a:endParaRPr>
          </a:p>
          <a:p>
            <a:pPr>
              <a:spcBef>
                <a:spcPct val="50000"/>
              </a:spcBef>
            </a:pPr>
            <a:r>
              <a:rPr lang="zh-CN" altLang="en-US" sz="3200" dirty="0">
                <a:solidFill>
                  <a:srgbClr val="000000"/>
                </a:solidFill>
                <a:latin typeface="Calibri" panose="020F0502020204030204" pitchFamily="34" charset="0"/>
                <a:ea typeface="宋体" panose="02010600030101010101" pitchFamily="2" charset="-122"/>
              </a:rPr>
              <a:t>　</a:t>
            </a:r>
            <a:r>
              <a:rPr lang="en-US" altLang="zh-CN" sz="3200" dirty="0" err="1">
                <a:solidFill>
                  <a:srgbClr val="000000"/>
                </a:solidFill>
                <a:latin typeface="Calibri" panose="020F0502020204030204" pitchFamily="34" charset="0"/>
                <a:ea typeface="宋体" panose="02010600030101010101" pitchFamily="2" charset="-122"/>
              </a:rPr>
              <a:t>statement_or_block</a:t>
            </a:r>
            <a:endParaRPr lang="en-US" altLang="zh-CN" sz="3200">
              <a:solidFill>
                <a:srgbClr val="000000"/>
              </a:solidFill>
              <a:latin typeface="Calibri" panose="020F0502020204030204" pitchFamily="34" charset="0"/>
              <a:ea typeface="宋体" panose="02010600030101010101" pitchFamily="2" charset="-122"/>
            </a:endParaRPr>
          </a:p>
        </p:txBody>
      </p:sp>
      <p:grpSp>
        <p:nvGrpSpPr>
          <p:cNvPr id="83971" name="Group 5"/>
          <p:cNvGrpSpPr/>
          <p:nvPr/>
        </p:nvGrpSpPr>
        <p:grpSpPr>
          <a:xfrm>
            <a:off x="6156325" y="1098550"/>
            <a:ext cx="2735263" cy="5643563"/>
            <a:chOff x="3833" y="1162"/>
            <a:chExt cx="1632" cy="2591"/>
          </a:xfrm>
        </p:grpSpPr>
        <p:sp>
          <p:nvSpPr>
            <p:cNvPr id="83972" name="Line 6"/>
            <p:cNvSpPr/>
            <p:nvPr/>
          </p:nvSpPr>
          <p:spPr>
            <a:xfrm>
              <a:off x="4559" y="1162"/>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3973" name="Line 7"/>
            <p:cNvSpPr/>
            <p:nvPr/>
          </p:nvSpPr>
          <p:spPr>
            <a:xfrm>
              <a:off x="4559" y="2750"/>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3974" name="AutoShape 8"/>
            <p:cNvSpPr/>
            <p:nvPr/>
          </p:nvSpPr>
          <p:spPr>
            <a:xfrm>
              <a:off x="4015" y="1832"/>
              <a:ext cx="1088" cy="464"/>
            </a:xfrm>
            <a:prstGeom prst="flowChartDecision">
              <a:avLst/>
            </a:prstGeom>
            <a:solidFill>
              <a:schemeClr val="accent1"/>
            </a:solidFill>
            <a:ln w="9525" cap="flat" cmpd="sng">
              <a:solidFill>
                <a:schemeClr val="tx1"/>
              </a:solidFill>
              <a:prstDash val="solid"/>
              <a:miter/>
              <a:headEnd type="none" w="med" len="med"/>
              <a:tailEnd type="none" w="med" len="med"/>
            </a:ln>
          </p:spPr>
          <p:txBody>
            <a:bodyPr wrap="none" anchor="ctr" anchorCtr="0"/>
            <a:p>
              <a:endParaRPr lang="zh-CN" altLang="en-US" dirty="0">
                <a:latin typeface="Arial" panose="020B0604020202020204" pitchFamily="34" charset="0"/>
                <a:ea typeface="宋体" panose="02010600030101010101" pitchFamily="2" charset="-122"/>
              </a:endParaRPr>
            </a:p>
          </p:txBody>
        </p:sp>
        <p:sp>
          <p:nvSpPr>
            <p:cNvPr id="83975" name="Text Box 9"/>
            <p:cNvSpPr txBox="1"/>
            <p:nvPr/>
          </p:nvSpPr>
          <p:spPr>
            <a:xfrm>
              <a:off x="4195" y="1933"/>
              <a:ext cx="815" cy="155"/>
            </a:xfrm>
            <a:prstGeom prst="rect">
              <a:avLst/>
            </a:prstGeom>
            <a:noFill/>
            <a:ln w="9525">
              <a:noFill/>
            </a:ln>
          </p:spPr>
          <p:txBody>
            <a:bodyPr anchor="t" anchorCtr="0">
              <a:spAutoFit/>
            </a:bodyPr>
            <a:p>
              <a:pPr>
                <a:spcBef>
                  <a:spcPct val="50000"/>
                </a:spcBef>
              </a:pPr>
              <a:r>
                <a:rPr lang="en-US" altLang="zh-CN" sz="1600" b="1">
                  <a:solidFill>
                    <a:srgbClr val="990099"/>
                  </a:solidFill>
                  <a:latin typeface="Arial" panose="020B0604020202020204" pitchFamily="34" charset="0"/>
                  <a:ea typeface="宋体" panose="02010600030101010101" pitchFamily="2" charset="-122"/>
                </a:rPr>
                <a:t>&lt;</a:t>
              </a:r>
              <a:r>
                <a:rPr lang="zh-CN" altLang="en-US" sz="1600" b="1" dirty="0">
                  <a:solidFill>
                    <a:srgbClr val="990099"/>
                  </a:solidFill>
                  <a:latin typeface="Arial" panose="020B0604020202020204" pitchFamily="34" charset="0"/>
                  <a:ea typeface="楷体_GB2312" pitchFamily="49" charset="-122"/>
                </a:rPr>
                <a:t>循环条件</a:t>
              </a:r>
              <a:r>
                <a:rPr lang="en-US" altLang="zh-CN" sz="1600" b="1">
                  <a:solidFill>
                    <a:srgbClr val="990099"/>
                  </a:solidFill>
                  <a:latin typeface="Arial" panose="020B0604020202020204" pitchFamily="34" charset="0"/>
                  <a:ea typeface="宋体" panose="02010600030101010101" pitchFamily="2" charset="-122"/>
                </a:rPr>
                <a:t>&gt;</a:t>
              </a:r>
              <a:endParaRPr lang="en-US" altLang="zh-CN" sz="1600" b="1">
                <a:solidFill>
                  <a:srgbClr val="990099"/>
                </a:solidFill>
                <a:latin typeface="Arial" panose="020B0604020202020204" pitchFamily="34" charset="0"/>
                <a:ea typeface="宋体" panose="02010600030101010101" pitchFamily="2" charset="-122"/>
              </a:endParaRPr>
            </a:p>
          </p:txBody>
        </p:sp>
        <p:sp>
          <p:nvSpPr>
            <p:cNvPr id="83976" name="Text Box 10"/>
            <p:cNvSpPr txBox="1"/>
            <p:nvPr/>
          </p:nvSpPr>
          <p:spPr>
            <a:xfrm>
              <a:off x="4014" y="2513"/>
              <a:ext cx="1042" cy="159"/>
            </a:xfrm>
            <a:prstGeom prst="rect">
              <a:avLst/>
            </a:prstGeom>
            <a:solidFill>
              <a:srgbClr val="CCFFCC"/>
            </a:solidFill>
            <a:ln w="9525" cap="flat" cmpd="sng">
              <a:solidFill>
                <a:srgbClr val="6699FF"/>
              </a:solidFill>
              <a:prstDash val="solid"/>
              <a:miter/>
              <a:headEnd type="none" w="med" len="med"/>
              <a:tailEnd type="none" w="med" len="med"/>
            </a:ln>
          </p:spPr>
          <p:txBody>
            <a:bodyPr anchor="t" anchorCtr="0">
              <a:spAutoFit/>
            </a:bodyPr>
            <a:p>
              <a:pPr>
                <a:spcBef>
                  <a:spcPct val="50000"/>
                </a:spcBef>
              </a:pPr>
              <a:r>
                <a:rPr lang="en-US" altLang="zh-CN" sz="1600" b="1">
                  <a:solidFill>
                    <a:srgbClr val="990099"/>
                  </a:solidFill>
                  <a:latin typeface="Arial" panose="020B0604020202020204" pitchFamily="34" charset="0"/>
                  <a:ea typeface="宋体" panose="02010600030101010101" pitchFamily="2" charset="-122"/>
                </a:rPr>
                <a:t>&lt;</a:t>
              </a:r>
              <a:r>
                <a:rPr lang="zh-CN" altLang="en-US" sz="1600" b="1" dirty="0">
                  <a:solidFill>
                    <a:srgbClr val="990099"/>
                  </a:solidFill>
                  <a:latin typeface="Arial" panose="020B0604020202020204" pitchFamily="34" charset="0"/>
                  <a:ea typeface="楷体_GB2312" pitchFamily="49" charset="-122"/>
                </a:rPr>
                <a:t>循环执行语句</a:t>
              </a:r>
              <a:r>
                <a:rPr lang="en-US" altLang="zh-CN" sz="1600" b="1">
                  <a:solidFill>
                    <a:srgbClr val="990099"/>
                  </a:solidFill>
                  <a:latin typeface="Arial" panose="020B0604020202020204" pitchFamily="34" charset="0"/>
                  <a:ea typeface="宋体" panose="02010600030101010101" pitchFamily="2" charset="-122"/>
                </a:rPr>
                <a:t>&gt;</a:t>
              </a:r>
              <a:endParaRPr lang="en-US" altLang="zh-CN" sz="1600" b="1">
                <a:solidFill>
                  <a:srgbClr val="990099"/>
                </a:solidFill>
                <a:latin typeface="Arial" panose="020B0604020202020204" pitchFamily="34" charset="0"/>
                <a:ea typeface="宋体" panose="02010600030101010101" pitchFamily="2" charset="-122"/>
              </a:endParaRPr>
            </a:p>
          </p:txBody>
        </p:sp>
        <p:sp>
          <p:nvSpPr>
            <p:cNvPr id="83977" name="Line 11"/>
            <p:cNvSpPr/>
            <p:nvPr/>
          </p:nvSpPr>
          <p:spPr>
            <a:xfrm>
              <a:off x="4559" y="1616"/>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3978" name="Line 12"/>
            <p:cNvSpPr/>
            <p:nvPr/>
          </p:nvSpPr>
          <p:spPr>
            <a:xfrm flipH="1">
              <a:off x="3833" y="3385"/>
              <a:ext cx="725" cy="0"/>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3979" name="Line 13"/>
            <p:cNvSpPr/>
            <p:nvPr/>
          </p:nvSpPr>
          <p:spPr>
            <a:xfrm flipV="1">
              <a:off x="3833" y="1752"/>
              <a:ext cx="0" cy="1632"/>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3980" name="Line 14"/>
            <p:cNvSpPr/>
            <p:nvPr/>
          </p:nvSpPr>
          <p:spPr>
            <a:xfrm>
              <a:off x="3833" y="1752"/>
              <a:ext cx="726" cy="0"/>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3981" name="Line 15"/>
            <p:cNvSpPr/>
            <p:nvPr/>
          </p:nvSpPr>
          <p:spPr>
            <a:xfrm>
              <a:off x="4559" y="2296"/>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3982" name="Text Box 16"/>
            <p:cNvSpPr txBox="1"/>
            <p:nvPr/>
          </p:nvSpPr>
          <p:spPr>
            <a:xfrm>
              <a:off x="4967" y="1843"/>
              <a:ext cx="498" cy="140"/>
            </a:xfrm>
            <a:prstGeom prst="rect">
              <a:avLst/>
            </a:prstGeom>
            <a:noFill/>
            <a:ln w="9525">
              <a:noFill/>
            </a:ln>
          </p:spPr>
          <p:txBody>
            <a:bodyPr anchor="t" anchorCtr="0">
              <a:spAutoFit/>
            </a:bodyPr>
            <a:p>
              <a:pPr>
                <a:spcBef>
                  <a:spcPct val="50000"/>
                </a:spcBef>
              </a:pPr>
              <a:r>
                <a:rPr lang="en-US" altLang="zh-CN" sz="1400">
                  <a:solidFill>
                    <a:srgbClr val="990099"/>
                  </a:solidFill>
                  <a:latin typeface="Comic Sans MS" panose="030F0702030302020204" pitchFamily="66" charset="0"/>
                  <a:ea typeface="宋体" panose="02010600030101010101" pitchFamily="2" charset="-122"/>
                </a:rPr>
                <a:t>false</a:t>
              </a:r>
              <a:endParaRPr lang="en-US" altLang="zh-CN" sz="1400">
                <a:solidFill>
                  <a:srgbClr val="990099"/>
                </a:solidFill>
                <a:latin typeface="Comic Sans MS" panose="030F0702030302020204" pitchFamily="66" charset="0"/>
                <a:ea typeface="宋体" panose="02010600030101010101" pitchFamily="2" charset="-122"/>
              </a:endParaRPr>
            </a:p>
          </p:txBody>
        </p:sp>
        <p:sp>
          <p:nvSpPr>
            <p:cNvPr id="83983" name="Text Box 17"/>
            <p:cNvSpPr txBox="1"/>
            <p:nvPr/>
          </p:nvSpPr>
          <p:spPr>
            <a:xfrm>
              <a:off x="4514" y="2251"/>
              <a:ext cx="589" cy="140"/>
            </a:xfrm>
            <a:prstGeom prst="rect">
              <a:avLst/>
            </a:prstGeom>
            <a:noFill/>
            <a:ln w="9525">
              <a:noFill/>
            </a:ln>
          </p:spPr>
          <p:txBody>
            <a:bodyPr anchor="t" anchorCtr="0">
              <a:spAutoFit/>
            </a:bodyPr>
            <a:p>
              <a:pPr>
                <a:spcBef>
                  <a:spcPct val="50000"/>
                </a:spcBef>
              </a:pPr>
              <a:r>
                <a:rPr lang="en-US" altLang="zh-CN" sz="1400">
                  <a:solidFill>
                    <a:srgbClr val="990099"/>
                  </a:solidFill>
                  <a:latin typeface="Comic Sans MS" panose="030F0702030302020204" pitchFamily="66" charset="0"/>
                  <a:ea typeface="宋体" panose="02010600030101010101" pitchFamily="2" charset="-122"/>
                </a:rPr>
                <a:t>true</a:t>
              </a:r>
              <a:endParaRPr lang="en-US" altLang="zh-CN" sz="1400">
                <a:solidFill>
                  <a:srgbClr val="990099"/>
                </a:solidFill>
                <a:latin typeface="Comic Sans MS" panose="030F0702030302020204" pitchFamily="66" charset="0"/>
                <a:ea typeface="宋体" panose="02010600030101010101" pitchFamily="2" charset="-122"/>
              </a:endParaRPr>
            </a:p>
          </p:txBody>
        </p:sp>
        <p:sp>
          <p:nvSpPr>
            <p:cNvPr id="83984" name="Text Box 18"/>
            <p:cNvSpPr txBox="1"/>
            <p:nvPr/>
          </p:nvSpPr>
          <p:spPr>
            <a:xfrm>
              <a:off x="4150" y="1389"/>
              <a:ext cx="815" cy="159"/>
            </a:xfrm>
            <a:prstGeom prst="rect">
              <a:avLst/>
            </a:prstGeom>
            <a:solidFill>
              <a:srgbClr val="CCFFCC"/>
            </a:solidFill>
            <a:ln w="9525" cap="flat" cmpd="sng">
              <a:solidFill>
                <a:srgbClr val="6699FF"/>
              </a:solidFill>
              <a:prstDash val="solid"/>
              <a:miter/>
              <a:headEnd type="none" w="med" len="med"/>
              <a:tailEnd type="none" w="med" len="med"/>
            </a:ln>
          </p:spPr>
          <p:txBody>
            <a:bodyPr anchor="t" anchorCtr="0">
              <a:spAutoFit/>
            </a:bodyPr>
            <a:p>
              <a:pPr>
                <a:spcBef>
                  <a:spcPct val="50000"/>
                </a:spcBef>
              </a:pPr>
              <a:r>
                <a:rPr lang="en-US" altLang="zh-CN" sz="1600" b="1">
                  <a:solidFill>
                    <a:srgbClr val="990099"/>
                  </a:solidFill>
                  <a:latin typeface="Comic Sans MS" panose="030F0702030302020204" pitchFamily="66" charset="0"/>
                  <a:ea typeface="宋体" panose="02010600030101010101" pitchFamily="2" charset="-122"/>
                </a:rPr>
                <a:t>&lt;</a:t>
              </a:r>
              <a:r>
                <a:rPr lang="zh-CN" altLang="en-US" sz="1600" b="1" dirty="0">
                  <a:solidFill>
                    <a:srgbClr val="990099"/>
                  </a:solidFill>
                  <a:latin typeface="Comic Sans MS" panose="030F0702030302020204" pitchFamily="66" charset="0"/>
                  <a:ea typeface="楷体_GB2312" pitchFamily="49" charset="-122"/>
                </a:rPr>
                <a:t>初始操作</a:t>
              </a:r>
              <a:r>
                <a:rPr lang="en-US" altLang="zh-CN" sz="1600" b="1">
                  <a:solidFill>
                    <a:srgbClr val="990099"/>
                  </a:solidFill>
                  <a:latin typeface="Comic Sans MS" panose="030F0702030302020204" pitchFamily="66" charset="0"/>
                  <a:ea typeface="宋体" panose="02010600030101010101" pitchFamily="2" charset="-122"/>
                </a:rPr>
                <a:t>&gt;</a:t>
              </a:r>
              <a:endParaRPr lang="en-US" altLang="zh-CN" sz="1600" b="1">
                <a:solidFill>
                  <a:srgbClr val="990099"/>
                </a:solidFill>
                <a:latin typeface="Comic Sans MS" panose="030F0702030302020204" pitchFamily="66" charset="0"/>
                <a:ea typeface="宋体" panose="02010600030101010101" pitchFamily="2" charset="-122"/>
              </a:endParaRPr>
            </a:p>
          </p:txBody>
        </p:sp>
        <p:sp>
          <p:nvSpPr>
            <p:cNvPr id="83985" name="Text Box 19"/>
            <p:cNvSpPr txBox="1"/>
            <p:nvPr/>
          </p:nvSpPr>
          <p:spPr>
            <a:xfrm>
              <a:off x="4150" y="2977"/>
              <a:ext cx="815" cy="159"/>
            </a:xfrm>
            <a:prstGeom prst="rect">
              <a:avLst/>
            </a:prstGeom>
            <a:solidFill>
              <a:srgbClr val="CCFFCC"/>
            </a:solidFill>
            <a:ln w="9525" cap="flat" cmpd="sng">
              <a:solidFill>
                <a:srgbClr val="6699FF"/>
              </a:solidFill>
              <a:prstDash val="solid"/>
              <a:miter/>
              <a:headEnd type="none" w="med" len="med"/>
              <a:tailEnd type="none" w="med" len="med"/>
            </a:ln>
          </p:spPr>
          <p:txBody>
            <a:bodyPr anchor="t" anchorCtr="0">
              <a:spAutoFit/>
            </a:bodyPr>
            <a:p>
              <a:pPr>
                <a:spcBef>
                  <a:spcPct val="50000"/>
                </a:spcBef>
              </a:pPr>
              <a:r>
                <a:rPr lang="en-US" altLang="zh-CN" sz="1600" b="1">
                  <a:solidFill>
                    <a:srgbClr val="990099"/>
                  </a:solidFill>
                  <a:latin typeface="Comic Sans MS" panose="030F0702030302020204" pitchFamily="66" charset="0"/>
                  <a:ea typeface="宋体" panose="02010600030101010101" pitchFamily="2" charset="-122"/>
                </a:rPr>
                <a:t>&lt;</a:t>
              </a:r>
              <a:r>
                <a:rPr lang="zh-CN" altLang="en-US" sz="1600" b="1" dirty="0">
                  <a:solidFill>
                    <a:srgbClr val="990099"/>
                  </a:solidFill>
                  <a:latin typeface="Comic Sans MS" panose="030F0702030302020204" pitchFamily="66" charset="0"/>
                  <a:ea typeface="楷体_GB2312" pitchFamily="49" charset="-122"/>
                </a:rPr>
                <a:t>循环处理</a:t>
              </a:r>
              <a:r>
                <a:rPr lang="en-US" altLang="zh-CN" sz="1600" b="1">
                  <a:solidFill>
                    <a:srgbClr val="990099"/>
                  </a:solidFill>
                  <a:latin typeface="Comic Sans MS" panose="030F0702030302020204" pitchFamily="66" charset="0"/>
                  <a:ea typeface="宋体" panose="02010600030101010101" pitchFamily="2" charset="-122"/>
                </a:rPr>
                <a:t>&gt;</a:t>
              </a:r>
              <a:endParaRPr lang="en-US" altLang="zh-CN" sz="1600" b="1">
                <a:solidFill>
                  <a:srgbClr val="990099"/>
                </a:solidFill>
                <a:latin typeface="Comic Sans MS" panose="030F0702030302020204" pitchFamily="66" charset="0"/>
                <a:ea typeface="宋体" panose="02010600030101010101" pitchFamily="2" charset="-122"/>
              </a:endParaRPr>
            </a:p>
          </p:txBody>
        </p:sp>
        <p:sp>
          <p:nvSpPr>
            <p:cNvPr id="83986" name="Line 20"/>
            <p:cNvSpPr/>
            <p:nvPr/>
          </p:nvSpPr>
          <p:spPr>
            <a:xfrm flipH="1">
              <a:off x="4559" y="3203"/>
              <a:ext cx="0" cy="182"/>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3987" name="Line 21"/>
            <p:cNvSpPr/>
            <p:nvPr/>
          </p:nvSpPr>
          <p:spPr>
            <a:xfrm flipH="1">
              <a:off x="5103" y="2069"/>
              <a:ext cx="136" cy="0"/>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3988" name="Line 22"/>
            <p:cNvSpPr/>
            <p:nvPr/>
          </p:nvSpPr>
          <p:spPr>
            <a:xfrm flipH="1" flipV="1">
              <a:off x="5239" y="2069"/>
              <a:ext cx="0" cy="1452"/>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3989" name="Line 23"/>
            <p:cNvSpPr/>
            <p:nvPr/>
          </p:nvSpPr>
          <p:spPr>
            <a:xfrm flipH="1">
              <a:off x="4559" y="3521"/>
              <a:ext cx="680" cy="0"/>
            </a:xfrm>
            <a:prstGeom prst="line">
              <a:avLst/>
            </a:prstGeom>
            <a:ln w="28575" cap="flat" cmpd="sng">
              <a:solidFill>
                <a:srgbClr val="6699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3990" name="Line 24"/>
            <p:cNvSpPr/>
            <p:nvPr/>
          </p:nvSpPr>
          <p:spPr>
            <a:xfrm>
              <a:off x="4567" y="3526"/>
              <a:ext cx="0" cy="227"/>
            </a:xfrm>
            <a:prstGeom prst="line">
              <a:avLst/>
            </a:prstGeom>
            <a:ln w="28575" cap="flat" cmpd="sng">
              <a:solidFill>
                <a:srgbClr val="6699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pic>
        <p:nvPicPr>
          <p:cNvPr id="83991"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83992" name="Text Box 2"/>
          <p:cNvSpPr txBox="1"/>
          <p:nvPr/>
        </p:nvSpPr>
        <p:spPr>
          <a:xfrm>
            <a:off x="1068388" y="252413"/>
            <a:ext cx="7391400" cy="579437"/>
          </a:xfrm>
          <a:prstGeom prst="rect">
            <a:avLst/>
          </a:prstGeom>
          <a:noFill/>
          <a:ln w="9525">
            <a:noFill/>
          </a:ln>
        </p:spPr>
        <p:txBody>
          <a:bodyPr anchor="t" anchorCtr="0">
            <a:spAutoFit/>
          </a:bodyPr>
          <a:p>
            <a:pPr>
              <a:spcBef>
                <a:spcPct val="50000"/>
              </a:spcBef>
            </a:pPr>
            <a:r>
              <a:rPr lang="en-US" altLang="zh-CN" sz="3200" b="1">
                <a:solidFill>
                  <a:srgbClr val="0000FF"/>
                </a:solidFill>
                <a:latin typeface="Times New Roman" panose="02020603050405020304" pitchFamily="18" charset="0"/>
                <a:ea typeface="楷体_GB2312" pitchFamily="49" charset="-122"/>
              </a:rPr>
              <a:t>3. </a:t>
            </a:r>
            <a:r>
              <a:rPr lang="zh-CN" altLang="en-US" sz="3200" b="1" dirty="0">
                <a:solidFill>
                  <a:srgbClr val="0000FF"/>
                </a:solidFill>
                <a:latin typeface="Times New Roman" panose="02020603050405020304" pitchFamily="18" charset="0"/>
                <a:ea typeface="楷体_GB2312" pitchFamily="49" charset="-122"/>
              </a:rPr>
              <a:t>循环结构</a:t>
            </a:r>
            <a:endParaRPr lang="zh-CN" altLang="en-US" sz="3200" b="1" dirty="0">
              <a:solidFill>
                <a:srgbClr val="0000FF"/>
              </a:solidFill>
              <a:latin typeface="Times New Roman" panose="02020603050405020304" pitchFamily="18" charset="0"/>
              <a:ea typeface="楷体_GB2312" pitchFamily="49" charset="-122"/>
            </a:endParaRPr>
          </a:p>
        </p:txBody>
      </p:sp>
      <p:cxnSp>
        <p:nvCxnSpPr>
          <p:cNvPr id="31" name="直接箭头连接符 30"/>
          <p:cNvCxnSpPr>
            <a:stCxn id="83984" idx="1"/>
          </p:cNvCxnSpPr>
          <p:nvPr/>
        </p:nvCxnSpPr>
        <p:spPr>
          <a:xfrm flipH="1">
            <a:off x="2627313" y="1766888"/>
            <a:ext cx="4060825" cy="79375"/>
          </a:xfrm>
          <a:prstGeom prst="straightConnector1">
            <a:avLst/>
          </a:prstGeom>
          <a:ln w="38100">
            <a:solidFill>
              <a:schemeClr val="accent3">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 name="直接箭头连接符 30"/>
          <p:cNvCxnSpPr>
            <a:stCxn id="83985" idx="1"/>
          </p:cNvCxnSpPr>
          <p:nvPr/>
        </p:nvCxnSpPr>
        <p:spPr>
          <a:xfrm flipH="1" flipV="1">
            <a:off x="4284663" y="2133600"/>
            <a:ext cx="2176462" cy="930275"/>
          </a:xfrm>
          <a:prstGeom prst="straightConnector1">
            <a:avLst/>
          </a:prstGeom>
          <a:ln w="38100" cap="flat" cmpd="sng">
            <a:solidFill>
              <a:srgbClr val="A6A6A6"/>
            </a:solidFill>
            <a:prstDash val="solid"/>
            <a:round/>
            <a:headEnd type="none" w="med" len="med"/>
            <a:tailEnd type="arrow" w="med" len="med"/>
          </a:ln>
        </p:spPr>
      </p:cxnSp>
      <p:cxnSp>
        <p:nvCxnSpPr>
          <p:cNvPr id="3" name="直接箭头连接符 30"/>
          <p:cNvCxnSpPr>
            <a:stCxn id="83985" idx="1"/>
          </p:cNvCxnSpPr>
          <p:nvPr/>
        </p:nvCxnSpPr>
        <p:spPr>
          <a:xfrm flipH="1" flipV="1">
            <a:off x="4067175" y="2997200"/>
            <a:ext cx="2392363" cy="1217613"/>
          </a:xfrm>
          <a:prstGeom prst="straightConnector1">
            <a:avLst/>
          </a:prstGeom>
          <a:ln w="38100" cap="flat" cmpd="sng">
            <a:solidFill>
              <a:srgbClr val="A6A6A6"/>
            </a:solidFill>
            <a:prstDash val="solid"/>
            <a:round/>
            <a:headEnd type="none" w="med" len="med"/>
            <a:tailEnd type="arrow" w="med" len="med"/>
          </a:ln>
        </p:spPr>
      </p:cxnSp>
      <p:cxnSp>
        <p:nvCxnSpPr>
          <p:cNvPr id="4" name="直接箭头连接符 30"/>
          <p:cNvCxnSpPr>
            <a:stCxn id="83985" idx="1"/>
          </p:cNvCxnSpPr>
          <p:nvPr/>
        </p:nvCxnSpPr>
        <p:spPr>
          <a:xfrm flipH="1" flipV="1">
            <a:off x="5940425" y="2276475"/>
            <a:ext cx="747713" cy="2947988"/>
          </a:xfrm>
          <a:prstGeom prst="straightConnector1">
            <a:avLst/>
          </a:prstGeom>
          <a:ln w="38100" cap="flat" cmpd="sng">
            <a:solidFill>
              <a:srgbClr val="A6A6A6"/>
            </a:solidFill>
            <a:prstDash val="solid"/>
            <a:round/>
            <a:headEnd type="none" w="med" len="med"/>
            <a:tailEnd type="arrow" w="med" len="med"/>
          </a:ln>
        </p:spPr>
      </p:cxn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6017"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86018" name="Text Box 2"/>
          <p:cNvSpPr txBox="1"/>
          <p:nvPr/>
        </p:nvSpPr>
        <p:spPr>
          <a:xfrm>
            <a:off x="971550" y="188913"/>
            <a:ext cx="8070850" cy="1311275"/>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Times New Roman" panose="02020603050405020304" pitchFamily="18" charset="0"/>
                <a:ea typeface="宋体" panose="02010600030101010101" pitchFamily="2" charset="-122"/>
              </a:rPr>
              <a:t>4. break</a:t>
            </a:r>
            <a:r>
              <a:rPr lang="zh-CN" altLang="en-US" sz="3200" b="1" dirty="0">
                <a:solidFill>
                  <a:srgbClr val="0000FF"/>
                </a:solidFill>
                <a:latin typeface="宋体" panose="02010600030101010101" pitchFamily="2" charset="-122"/>
                <a:ea typeface="宋体" panose="02010600030101010101" pitchFamily="2" charset="-122"/>
              </a:rPr>
              <a:t>语句和</a:t>
            </a:r>
            <a:r>
              <a:rPr lang="en-US" altLang="zh-CN" sz="3200" b="1" dirty="0">
                <a:solidFill>
                  <a:srgbClr val="0000FF"/>
                </a:solidFill>
                <a:latin typeface="Times New Roman" panose="02020603050405020304" pitchFamily="18" charset="0"/>
                <a:ea typeface="宋体" panose="02010600030101010101" pitchFamily="2" charset="-122"/>
              </a:rPr>
              <a:t>continue</a:t>
            </a:r>
            <a:r>
              <a:rPr lang="zh-CN" altLang="en-US" sz="3200" b="1" dirty="0">
                <a:solidFill>
                  <a:srgbClr val="0000FF"/>
                </a:solidFill>
                <a:latin typeface="宋体" panose="02010600030101010101" pitchFamily="2" charset="-122"/>
                <a:ea typeface="宋体" panose="02010600030101010101" pitchFamily="2" charset="-122"/>
              </a:rPr>
              <a:t>语句</a:t>
            </a:r>
            <a:endParaRPr lang="en-US" altLang="zh-CN" sz="3200" dirty="0">
              <a:solidFill>
                <a:srgbClr val="0000FF"/>
              </a:solidFill>
              <a:latin typeface="宋体" panose="02010600030101010101" pitchFamily="2" charset="-122"/>
              <a:ea typeface="宋体" panose="02010600030101010101" pitchFamily="2" charset="-122"/>
            </a:endParaRPr>
          </a:p>
          <a:p>
            <a:pPr>
              <a:spcBef>
                <a:spcPct val="50000"/>
              </a:spcBef>
              <a:buChar char="•"/>
            </a:pPr>
            <a:r>
              <a:rPr lang="zh-CN" altLang="en-US" sz="3200" dirty="0">
                <a:solidFill>
                  <a:srgbClr val="0000FF"/>
                </a:solidFill>
                <a:latin typeface="Times New Roman" panose="02020603050405020304" pitchFamily="18" charset="0"/>
                <a:ea typeface="楷体_GB2312" pitchFamily="49" charset="-122"/>
              </a:rPr>
              <a:t>不带</a:t>
            </a:r>
            <a:r>
              <a:rPr lang="en-US" altLang="zh-CN" sz="3200" dirty="0">
                <a:solidFill>
                  <a:srgbClr val="0000FF"/>
                </a:solidFill>
                <a:latin typeface="Times New Roman" panose="02020603050405020304" pitchFamily="18" charset="0"/>
                <a:ea typeface="楷体_GB2312" pitchFamily="49" charset="-122"/>
              </a:rPr>
              <a:t>label</a:t>
            </a:r>
            <a:r>
              <a:rPr lang="zh-CN" altLang="en-US" sz="3200" dirty="0">
                <a:solidFill>
                  <a:srgbClr val="0000FF"/>
                </a:solidFill>
                <a:latin typeface="Times New Roman" panose="02020603050405020304" pitchFamily="18" charset="0"/>
                <a:ea typeface="楷体_GB2312" pitchFamily="49" charset="-122"/>
              </a:rPr>
              <a:t>的</a:t>
            </a:r>
            <a:r>
              <a:rPr lang="en-US" altLang="zh-CN" sz="3200" dirty="0">
                <a:solidFill>
                  <a:srgbClr val="0000FF"/>
                </a:solidFill>
                <a:latin typeface="Times New Roman" panose="02020603050405020304" pitchFamily="18" charset="0"/>
                <a:ea typeface="楷体_GB2312" pitchFamily="49" charset="-122"/>
              </a:rPr>
              <a:t>break</a:t>
            </a:r>
            <a:r>
              <a:rPr lang="zh-CN" altLang="en-US" sz="3200" dirty="0">
                <a:solidFill>
                  <a:srgbClr val="0000FF"/>
                </a:solidFill>
                <a:latin typeface="Times New Roman" panose="02020603050405020304" pitchFamily="18" charset="0"/>
                <a:ea typeface="楷体_GB2312" pitchFamily="49" charset="-122"/>
              </a:rPr>
              <a:t>语句</a:t>
            </a:r>
            <a:r>
              <a:rPr lang="zh-CN" altLang="en-US" sz="3200" dirty="0">
                <a:solidFill>
                  <a:srgbClr val="000000"/>
                </a:solidFill>
                <a:latin typeface="Times New Roman" panose="02020603050405020304" pitchFamily="18" charset="0"/>
                <a:ea typeface="楷体_GB2312" pitchFamily="49" charset="-122"/>
              </a:rPr>
              <a:t>为跳出一个语句层；</a:t>
            </a:r>
            <a:endParaRPr lang="zh-CN" altLang="en-US" sz="3200" dirty="0">
              <a:solidFill>
                <a:srgbClr val="000000"/>
              </a:solidFill>
              <a:latin typeface="Times New Roman" panose="02020603050405020304" pitchFamily="18" charset="0"/>
              <a:ea typeface="楷体_GB2312" pitchFamily="49" charset="-122"/>
            </a:endParaRPr>
          </a:p>
        </p:txBody>
      </p:sp>
      <p:grpSp>
        <p:nvGrpSpPr>
          <p:cNvPr id="86019" name="Group 91"/>
          <p:cNvGrpSpPr/>
          <p:nvPr/>
        </p:nvGrpSpPr>
        <p:grpSpPr>
          <a:xfrm>
            <a:off x="1314450" y="2060575"/>
            <a:ext cx="6858000" cy="3962400"/>
            <a:chOff x="703" y="1389"/>
            <a:chExt cx="4320" cy="2496"/>
          </a:xfrm>
        </p:grpSpPr>
        <p:sp>
          <p:nvSpPr>
            <p:cNvPr id="86020" name="Rectangle 30"/>
            <p:cNvSpPr/>
            <p:nvPr/>
          </p:nvSpPr>
          <p:spPr>
            <a:xfrm>
              <a:off x="703" y="1389"/>
              <a:ext cx="4320" cy="2496"/>
            </a:xfrm>
            <a:prstGeom prst="rect">
              <a:avLst/>
            </a:prstGeom>
            <a:solidFill>
              <a:schemeClr val="accent1"/>
            </a:solidFill>
            <a:ln w="9525">
              <a:noFill/>
            </a:ln>
          </p:spPr>
          <p:txBody>
            <a:bodyPr wrap="none" anchor="ctr" anchorCtr="0"/>
            <a:p>
              <a:endParaRPr lang="zh-CN" altLang="en-US" dirty="0">
                <a:latin typeface="Arial" panose="020B0604020202020204" pitchFamily="34" charset="0"/>
                <a:ea typeface="宋体" panose="02010600030101010101" pitchFamily="2" charset="-122"/>
              </a:endParaRPr>
            </a:p>
          </p:txBody>
        </p:sp>
        <p:sp>
          <p:nvSpPr>
            <p:cNvPr id="86021" name="AutoShape 31"/>
            <p:cNvSpPr/>
            <p:nvPr/>
          </p:nvSpPr>
          <p:spPr>
            <a:xfrm>
              <a:off x="2344" y="1485"/>
              <a:ext cx="720" cy="240"/>
            </a:xfrm>
            <a:prstGeom prst="flowChartAlternateProcess">
              <a:avLst/>
            </a:prstGeom>
            <a:noFill/>
            <a:ln w="38100" cap="flat" cmpd="sng">
              <a:solidFill>
                <a:srgbClr val="CC3399"/>
              </a:solidFill>
              <a:prstDash val="solid"/>
              <a:miter/>
              <a:headEnd type="none" w="med" len="med"/>
              <a:tailEnd type="none" w="med" len="med"/>
            </a:ln>
          </p:spPr>
          <p:txBody>
            <a:bodyPr wrap="none" anchor="ctr" anchorCtr="0"/>
            <a:p>
              <a:pPr algn="ctr" eaLnBrk="0" hangingPunct="0"/>
              <a:r>
                <a:rPr lang="en-US" altLang="zh-CN" sz="2000" dirty="0">
                  <a:latin typeface="Times New Roman" panose="02020603050405020304" pitchFamily="18" charset="0"/>
                  <a:ea typeface="隶书" panose="02010509060101010101" pitchFamily="49" charset="-122"/>
                </a:rPr>
                <a:t>switch</a:t>
              </a:r>
              <a:endParaRPr lang="en-US" altLang="zh-CN" sz="2000" dirty="0">
                <a:latin typeface="Times New Roman" panose="02020603050405020304" pitchFamily="18" charset="0"/>
                <a:ea typeface="隶书" panose="02010509060101010101" pitchFamily="49" charset="-122"/>
              </a:endParaRPr>
            </a:p>
          </p:txBody>
        </p:sp>
        <p:sp>
          <p:nvSpPr>
            <p:cNvPr id="86022" name="Line 32"/>
            <p:cNvSpPr/>
            <p:nvPr/>
          </p:nvSpPr>
          <p:spPr>
            <a:xfrm>
              <a:off x="2680" y="1725"/>
              <a:ext cx="0" cy="192"/>
            </a:xfrm>
            <a:prstGeom prst="line">
              <a:avLst/>
            </a:prstGeom>
            <a:ln w="38100" cap="flat" cmpd="sng">
              <a:solidFill>
                <a:srgbClr val="CC3399"/>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23" name="AutoShape 33"/>
            <p:cNvSpPr/>
            <p:nvPr/>
          </p:nvSpPr>
          <p:spPr>
            <a:xfrm>
              <a:off x="2152" y="1917"/>
              <a:ext cx="1056" cy="336"/>
            </a:xfrm>
            <a:prstGeom prst="flowChartDecision">
              <a:avLst/>
            </a:prstGeom>
            <a:noFill/>
            <a:ln w="38100" cap="flat" cmpd="sng">
              <a:solidFill>
                <a:srgbClr val="CC3399"/>
              </a:solidFill>
              <a:prstDash val="solid"/>
              <a:miter/>
              <a:headEnd type="none" w="med" len="med"/>
              <a:tailEnd type="none" w="med" len="med"/>
            </a:ln>
          </p:spPr>
          <p:txBody>
            <a:bodyPr wrap="none" anchor="ctr" anchorCtr="0"/>
            <a:p>
              <a:pPr algn="ctr" eaLnBrk="0" hangingPunct="0"/>
              <a:r>
                <a:rPr lang="zh-CN" altLang="en-US" sz="2000" dirty="0">
                  <a:latin typeface="Times New Roman" panose="02020603050405020304" pitchFamily="18" charset="0"/>
                  <a:ea typeface="隶书" panose="02010509060101010101" pitchFamily="49" charset="-122"/>
                </a:rPr>
                <a:t>表达式</a:t>
              </a:r>
              <a:endParaRPr lang="zh-CN" altLang="en-US" sz="2000" dirty="0">
                <a:latin typeface="Times New Roman" panose="02020603050405020304" pitchFamily="18" charset="0"/>
                <a:ea typeface="隶书" panose="02010509060101010101" pitchFamily="49" charset="-122"/>
              </a:endParaRPr>
            </a:p>
          </p:txBody>
        </p:sp>
        <p:sp>
          <p:nvSpPr>
            <p:cNvPr id="86024" name="Line 34"/>
            <p:cNvSpPr/>
            <p:nvPr/>
          </p:nvSpPr>
          <p:spPr>
            <a:xfrm>
              <a:off x="2680" y="2253"/>
              <a:ext cx="0" cy="240"/>
            </a:xfrm>
            <a:prstGeom prst="line">
              <a:avLst/>
            </a:prstGeom>
            <a:ln w="38100" cap="flat" cmpd="sng">
              <a:solidFill>
                <a:srgbClr val="CC3399"/>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25" name="Line 35"/>
            <p:cNvSpPr/>
            <p:nvPr/>
          </p:nvSpPr>
          <p:spPr>
            <a:xfrm>
              <a:off x="1240" y="2493"/>
              <a:ext cx="3072" cy="0"/>
            </a:xfrm>
            <a:prstGeom prst="line">
              <a:avLst/>
            </a:prstGeom>
            <a:ln w="38100" cap="flat" cmpd="sng">
              <a:solidFill>
                <a:srgbClr val="CC3399"/>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26" name="Text Box 36"/>
            <p:cNvSpPr txBox="1"/>
            <p:nvPr/>
          </p:nvSpPr>
          <p:spPr>
            <a:xfrm>
              <a:off x="885" y="2772"/>
              <a:ext cx="700" cy="562"/>
            </a:xfrm>
            <a:prstGeom prst="rect">
              <a:avLst/>
            </a:prstGeom>
            <a:noFill/>
            <a:ln w="38100" cap="flat" cmpd="sng">
              <a:solidFill>
                <a:srgbClr val="CC3399"/>
              </a:solidFill>
              <a:prstDash val="solid"/>
              <a:miter/>
              <a:headEnd type="none" w="med" len="med"/>
              <a:tailEnd type="none" w="med" len="med"/>
            </a:ln>
          </p:spPr>
          <p:txBody>
            <a:bodyPr wrap="none" anchor="ctr" anchorCtr="0">
              <a:spAutoFit/>
            </a:bodyPr>
            <a:p>
              <a:pPr algn="ctr" eaLnBrk="0" hangingPunct="0">
                <a:spcBef>
                  <a:spcPct val="50000"/>
                </a:spcBef>
              </a:pPr>
              <a:r>
                <a:rPr lang="zh-CN" altLang="en-US" sz="2000" dirty="0">
                  <a:latin typeface="Times New Roman" panose="02020603050405020304" pitchFamily="18" charset="0"/>
                  <a:ea typeface="隶书" panose="02010509060101010101" pitchFamily="49" charset="-122"/>
                </a:rPr>
                <a:t>语句块</a:t>
              </a:r>
              <a:r>
                <a:rPr lang="en-US" altLang="zh-CN" sz="2000" dirty="0">
                  <a:latin typeface="Times New Roman" panose="02020603050405020304" pitchFamily="18" charset="0"/>
                  <a:ea typeface="隶书" panose="02010509060101010101" pitchFamily="49" charset="-122"/>
                </a:rPr>
                <a:t>1</a:t>
              </a:r>
              <a:endParaRPr lang="en-US" altLang="zh-CN" sz="2000" dirty="0">
                <a:latin typeface="Times New Roman" panose="02020603050405020304" pitchFamily="18" charset="0"/>
                <a:ea typeface="隶书" panose="02010509060101010101" pitchFamily="49" charset="-122"/>
              </a:endParaRPr>
            </a:p>
            <a:p>
              <a:pPr algn="ctr" eaLnBrk="0" hangingPunct="0">
                <a:spcBef>
                  <a:spcPct val="50000"/>
                </a:spcBef>
              </a:pPr>
              <a:r>
                <a:rPr lang="en-US" altLang="zh-CN" sz="2000" dirty="0">
                  <a:latin typeface="Times New Roman" panose="02020603050405020304" pitchFamily="18" charset="0"/>
                  <a:ea typeface="隶书" panose="02010509060101010101" pitchFamily="49" charset="-122"/>
                </a:rPr>
                <a:t>break;</a:t>
              </a:r>
              <a:endParaRPr lang="en-US" altLang="zh-CN" sz="2000" dirty="0">
                <a:latin typeface="Times New Roman" panose="02020603050405020304" pitchFamily="18" charset="0"/>
                <a:ea typeface="隶书" panose="02010509060101010101" pitchFamily="49" charset="-122"/>
              </a:endParaRPr>
            </a:p>
          </p:txBody>
        </p:sp>
        <p:sp>
          <p:nvSpPr>
            <p:cNvPr id="86027" name="Text Box 37"/>
            <p:cNvSpPr txBox="1"/>
            <p:nvPr/>
          </p:nvSpPr>
          <p:spPr>
            <a:xfrm>
              <a:off x="1798" y="2772"/>
              <a:ext cx="700" cy="562"/>
            </a:xfrm>
            <a:prstGeom prst="rect">
              <a:avLst/>
            </a:prstGeom>
            <a:noFill/>
            <a:ln w="38100" cap="flat" cmpd="sng">
              <a:solidFill>
                <a:srgbClr val="CC3399"/>
              </a:solidFill>
              <a:prstDash val="solid"/>
              <a:miter/>
              <a:headEnd type="none" w="med" len="med"/>
              <a:tailEnd type="none" w="med" len="med"/>
            </a:ln>
          </p:spPr>
          <p:txBody>
            <a:bodyPr wrap="none" anchor="ctr" anchorCtr="0">
              <a:spAutoFit/>
            </a:bodyPr>
            <a:p>
              <a:pPr algn="ctr" eaLnBrk="0" hangingPunct="0">
                <a:spcBef>
                  <a:spcPct val="50000"/>
                </a:spcBef>
              </a:pPr>
              <a:r>
                <a:rPr lang="zh-CN" altLang="en-US" sz="2000" dirty="0">
                  <a:latin typeface="Times New Roman" panose="02020603050405020304" pitchFamily="18" charset="0"/>
                  <a:ea typeface="隶书" panose="02010509060101010101" pitchFamily="49" charset="-122"/>
                </a:rPr>
                <a:t>语句块</a:t>
              </a:r>
              <a:r>
                <a:rPr lang="en-US" altLang="zh-CN" sz="2000" dirty="0">
                  <a:latin typeface="Times New Roman" panose="02020603050405020304" pitchFamily="18" charset="0"/>
                  <a:ea typeface="隶书" panose="02010509060101010101" pitchFamily="49" charset="-122"/>
                </a:rPr>
                <a:t>2</a:t>
              </a:r>
              <a:endParaRPr lang="en-US" altLang="zh-CN" sz="2000" dirty="0">
                <a:latin typeface="Times New Roman" panose="02020603050405020304" pitchFamily="18" charset="0"/>
                <a:ea typeface="隶书" panose="02010509060101010101" pitchFamily="49" charset="-122"/>
              </a:endParaRPr>
            </a:p>
            <a:p>
              <a:pPr algn="ctr" eaLnBrk="0" hangingPunct="0">
                <a:spcBef>
                  <a:spcPct val="50000"/>
                </a:spcBef>
              </a:pPr>
              <a:r>
                <a:rPr lang="en-US" altLang="zh-CN" sz="2000" dirty="0">
                  <a:latin typeface="Times New Roman" panose="02020603050405020304" pitchFamily="18" charset="0"/>
                  <a:ea typeface="隶书" panose="02010509060101010101" pitchFamily="49" charset="-122"/>
                </a:rPr>
                <a:t>break;</a:t>
              </a:r>
              <a:endParaRPr lang="en-US" altLang="zh-CN" sz="2000" dirty="0">
                <a:latin typeface="Times New Roman" panose="02020603050405020304" pitchFamily="18" charset="0"/>
                <a:ea typeface="隶书" panose="02010509060101010101" pitchFamily="49" charset="-122"/>
              </a:endParaRPr>
            </a:p>
          </p:txBody>
        </p:sp>
        <p:sp>
          <p:nvSpPr>
            <p:cNvPr id="86028" name="Text Box 38"/>
            <p:cNvSpPr txBox="1"/>
            <p:nvPr/>
          </p:nvSpPr>
          <p:spPr>
            <a:xfrm>
              <a:off x="3142" y="2772"/>
              <a:ext cx="700" cy="562"/>
            </a:xfrm>
            <a:prstGeom prst="rect">
              <a:avLst/>
            </a:prstGeom>
            <a:noFill/>
            <a:ln w="38100" cap="flat" cmpd="sng">
              <a:solidFill>
                <a:srgbClr val="CC3399"/>
              </a:solidFill>
              <a:prstDash val="solid"/>
              <a:miter/>
              <a:headEnd type="none" w="med" len="med"/>
              <a:tailEnd type="none" w="med" len="med"/>
            </a:ln>
          </p:spPr>
          <p:txBody>
            <a:bodyPr wrap="none" anchor="ctr" anchorCtr="0">
              <a:spAutoFit/>
            </a:bodyPr>
            <a:p>
              <a:pPr algn="ctr" eaLnBrk="0" hangingPunct="0">
                <a:spcBef>
                  <a:spcPct val="50000"/>
                </a:spcBef>
              </a:pPr>
              <a:r>
                <a:rPr lang="zh-CN" altLang="en-US" sz="2000" dirty="0">
                  <a:latin typeface="Times New Roman" panose="02020603050405020304" pitchFamily="18" charset="0"/>
                  <a:ea typeface="隶书" panose="02010509060101010101" pitchFamily="49" charset="-122"/>
                </a:rPr>
                <a:t>语句块</a:t>
              </a:r>
              <a:r>
                <a:rPr lang="en-US" altLang="zh-CN" sz="2000" dirty="0">
                  <a:latin typeface="Times New Roman" panose="02020603050405020304" pitchFamily="18" charset="0"/>
                  <a:ea typeface="隶书" panose="02010509060101010101" pitchFamily="49" charset="-122"/>
                </a:rPr>
                <a:t>n</a:t>
              </a:r>
              <a:endParaRPr lang="en-US" altLang="zh-CN" sz="2000" dirty="0">
                <a:latin typeface="Times New Roman" panose="02020603050405020304" pitchFamily="18" charset="0"/>
                <a:ea typeface="隶书" panose="02010509060101010101" pitchFamily="49" charset="-122"/>
              </a:endParaRPr>
            </a:p>
            <a:p>
              <a:pPr algn="ctr" eaLnBrk="0" hangingPunct="0">
                <a:spcBef>
                  <a:spcPct val="50000"/>
                </a:spcBef>
              </a:pPr>
              <a:r>
                <a:rPr lang="en-US" altLang="zh-CN" sz="2000" dirty="0">
                  <a:latin typeface="Times New Roman" panose="02020603050405020304" pitchFamily="18" charset="0"/>
                  <a:ea typeface="隶书" panose="02010509060101010101" pitchFamily="49" charset="-122"/>
                </a:rPr>
                <a:t>break;</a:t>
              </a:r>
              <a:endParaRPr lang="en-US" altLang="zh-CN" sz="2000" dirty="0">
                <a:latin typeface="Times New Roman" panose="02020603050405020304" pitchFamily="18" charset="0"/>
                <a:ea typeface="隶书" panose="02010509060101010101" pitchFamily="49" charset="-122"/>
              </a:endParaRPr>
            </a:p>
          </p:txBody>
        </p:sp>
        <p:sp>
          <p:nvSpPr>
            <p:cNvPr id="86029" name="Text Box 39"/>
            <p:cNvSpPr txBox="1"/>
            <p:nvPr/>
          </p:nvSpPr>
          <p:spPr>
            <a:xfrm>
              <a:off x="3881" y="2772"/>
              <a:ext cx="870" cy="562"/>
            </a:xfrm>
            <a:prstGeom prst="rect">
              <a:avLst/>
            </a:prstGeom>
            <a:noFill/>
            <a:ln w="38100" cap="flat" cmpd="sng">
              <a:solidFill>
                <a:srgbClr val="CC3399"/>
              </a:solidFill>
              <a:prstDash val="solid"/>
              <a:miter/>
              <a:headEnd type="none" w="med" len="med"/>
              <a:tailEnd type="none" w="med" len="med"/>
            </a:ln>
          </p:spPr>
          <p:txBody>
            <a:bodyPr wrap="none" anchor="ctr" anchorCtr="0">
              <a:spAutoFit/>
            </a:bodyPr>
            <a:p>
              <a:pPr algn="ctr" eaLnBrk="0" hangingPunct="0">
                <a:spcBef>
                  <a:spcPct val="50000"/>
                </a:spcBef>
              </a:pPr>
              <a:r>
                <a:rPr lang="zh-CN" altLang="en-US" sz="2000" dirty="0">
                  <a:latin typeface="Times New Roman" panose="02020603050405020304" pitchFamily="18" charset="0"/>
                  <a:ea typeface="隶书" panose="02010509060101010101" pitchFamily="49" charset="-122"/>
                </a:rPr>
                <a:t>语句块</a:t>
              </a:r>
              <a:r>
                <a:rPr lang="en-US" altLang="zh-CN" sz="2000" dirty="0">
                  <a:latin typeface="Times New Roman" panose="02020603050405020304" pitchFamily="18" charset="0"/>
                  <a:ea typeface="隶书" panose="02010509060101010101" pitchFamily="49" charset="-122"/>
                </a:rPr>
                <a:t>n+1</a:t>
              </a:r>
              <a:endParaRPr lang="en-US" altLang="zh-CN" sz="2000" dirty="0">
                <a:latin typeface="Times New Roman" panose="02020603050405020304" pitchFamily="18" charset="0"/>
                <a:ea typeface="隶书" panose="02010509060101010101" pitchFamily="49" charset="-122"/>
              </a:endParaRPr>
            </a:p>
            <a:p>
              <a:pPr algn="ctr" eaLnBrk="0" hangingPunct="0">
                <a:spcBef>
                  <a:spcPct val="50000"/>
                </a:spcBef>
              </a:pPr>
              <a:r>
                <a:rPr lang="en-US" altLang="zh-CN" sz="2000" dirty="0">
                  <a:latin typeface="Times New Roman" panose="02020603050405020304" pitchFamily="18" charset="0"/>
                  <a:ea typeface="隶书" panose="02010509060101010101" pitchFamily="49" charset="-122"/>
                </a:rPr>
                <a:t>break;</a:t>
              </a:r>
              <a:endParaRPr lang="en-US" altLang="zh-CN" sz="2000" dirty="0">
                <a:latin typeface="Times New Roman" panose="02020603050405020304" pitchFamily="18" charset="0"/>
                <a:ea typeface="隶书" panose="02010509060101010101" pitchFamily="49" charset="-122"/>
              </a:endParaRPr>
            </a:p>
          </p:txBody>
        </p:sp>
        <p:sp>
          <p:nvSpPr>
            <p:cNvPr id="86030" name="Text Box 40"/>
            <p:cNvSpPr txBox="1"/>
            <p:nvPr/>
          </p:nvSpPr>
          <p:spPr>
            <a:xfrm>
              <a:off x="2584" y="2829"/>
              <a:ext cx="396" cy="250"/>
            </a:xfrm>
            <a:prstGeom prst="rect">
              <a:avLst/>
            </a:prstGeom>
            <a:noFill/>
            <a:ln w="38100">
              <a:noFill/>
            </a:ln>
          </p:spPr>
          <p:txBody>
            <a:bodyPr wrap="none" anchor="ctr" anchorCtr="0">
              <a:spAutoFit/>
            </a:bodyPr>
            <a:p>
              <a:pPr algn="ctr" eaLnBrk="0" hangingPunct="0">
                <a:spcBef>
                  <a:spcPct val="50000"/>
                </a:spcBef>
              </a:pPr>
              <a:r>
                <a:rPr lang="en-US" altLang="zh-CN" sz="2000" dirty="0">
                  <a:latin typeface="Times New Roman" panose="02020603050405020304" pitchFamily="18" charset="0"/>
                  <a:ea typeface="隶书" panose="02010509060101010101" pitchFamily="49" charset="-122"/>
                </a:rPr>
                <a:t>…...</a:t>
              </a:r>
              <a:endParaRPr lang="en-US" altLang="zh-CN" sz="2000" dirty="0">
                <a:latin typeface="Times New Roman" panose="02020603050405020304" pitchFamily="18" charset="0"/>
                <a:ea typeface="隶书" panose="02010509060101010101" pitchFamily="49" charset="-122"/>
              </a:endParaRPr>
            </a:p>
          </p:txBody>
        </p:sp>
        <p:sp>
          <p:nvSpPr>
            <p:cNvPr id="86031" name="Line 41"/>
            <p:cNvSpPr/>
            <p:nvPr/>
          </p:nvSpPr>
          <p:spPr>
            <a:xfrm>
              <a:off x="1240" y="2493"/>
              <a:ext cx="0" cy="288"/>
            </a:xfrm>
            <a:prstGeom prst="line">
              <a:avLst/>
            </a:prstGeom>
            <a:ln w="38100" cap="flat" cmpd="sng">
              <a:solidFill>
                <a:srgbClr val="CC3399"/>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32" name="Text Box 42"/>
            <p:cNvSpPr txBox="1"/>
            <p:nvPr/>
          </p:nvSpPr>
          <p:spPr>
            <a:xfrm>
              <a:off x="1248" y="2493"/>
              <a:ext cx="556" cy="250"/>
            </a:xfrm>
            <a:prstGeom prst="rect">
              <a:avLst/>
            </a:prstGeom>
            <a:noFill/>
            <a:ln w="38100">
              <a:noFill/>
            </a:ln>
          </p:spPr>
          <p:txBody>
            <a:bodyPr wrap="none" anchor="ctr" anchorCtr="0">
              <a:spAutoFit/>
            </a:bodyPr>
            <a:p>
              <a:pPr algn="ctr" eaLnBrk="0" hangingPunct="0">
                <a:spcBef>
                  <a:spcPct val="50000"/>
                </a:spcBef>
              </a:pPr>
              <a:r>
                <a:rPr lang="zh-CN" altLang="en-US" sz="2000" dirty="0">
                  <a:latin typeface="Times New Roman" panose="02020603050405020304" pitchFamily="18" charset="0"/>
                  <a:ea typeface="隶书" panose="02010509060101010101" pitchFamily="49" charset="-122"/>
                </a:rPr>
                <a:t>常量 </a:t>
              </a:r>
              <a:r>
                <a:rPr lang="en-US" altLang="zh-CN" sz="2000" dirty="0">
                  <a:latin typeface="Times New Roman" panose="02020603050405020304" pitchFamily="18" charset="0"/>
                  <a:ea typeface="隶书" panose="02010509060101010101" pitchFamily="49" charset="-122"/>
                </a:rPr>
                <a:t>1</a:t>
              </a:r>
              <a:endParaRPr lang="en-US" altLang="zh-CN" sz="2000" dirty="0">
                <a:latin typeface="Times New Roman" panose="02020603050405020304" pitchFamily="18" charset="0"/>
                <a:ea typeface="隶书" panose="02010509060101010101" pitchFamily="49" charset="-122"/>
              </a:endParaRPr>
            </a:p>
          </p:txBody>
        </p:sp>
        <p:sp>
          <p:nvSpPr>
            <p:cNvPr id="86033" name="Line 43"/>
            <p:cNvSpPr/>
            <p:nvPr/>
          </p:nvSpPr>
          <p:spPr>
            <a:xfrm>
              <a:off x="2152" y="2493"/>
              <a:ext cx="0" cy="288"/>
            </a:xfrm>
            <a:prstGeom prst="line">
              <a:avLst/>
            </a:prstGeom>
            <a:ln w="38100" cap="flat" cmpd="sng">
              <a:solidFill>
                <a:srgbClr val="CC3399"/>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34" name="Line 44"/>
            <p:cNvSpPr/>
            <p:nvPr/>
          </p:nvSpPr>
          <p:spPr>
            <a:xfrm>
              <a:off x="3496" y="2493"/>
              <a:ext cx="0" cy="288"/>
            </a:xfrm>
            <a:prstGeom prst="line">
              <a:avLst/>
            </a:prstGeom>
            <a:ln w="38100" cap="flat" cmpd="sng">
              <a:solidFill>
                <a:srgbClr val="CC3399"/>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35" name="Line 45"/>
            <p:cNvSpPr/>
            <p:nvPr/>
          </p:nvSpPr>
          <p:spPr>
            <a:xfrm>
              <a:off x="4312" y="2493"/>
              <a:ext cx="0" cy="288"/>
            </a:xfrm>
            <a:prstGeom prst="line">
              <a:avLst/>
            </a:prstGeom>
            <a:ln w="38100" cap="flat" cmpd="sng">
              <a:solidFill>
                <a:srgbClr val="CC3399"/>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36" name="Text Box 46"/>
            <p:cNvSpPr txBox="1"/>
            <p:nvPr/>
          </p:nvSpPr>
          <p:spPr>
            <a:xfrm>
              <a:off x="2160" y="2493"/>
              <a:ext cx="556" cy="250"/>
            </a:xfrm>
            <a:prstGeom prst="rect">
              <a:avLst/>
            </a:prstGeom>
            <a:noFill/>
            <a:ln w="38100">
              <a:noFill/>
            </a:ln>
          </p:spPr>
          <p:txBody>
            <a:bodyPr wrap="none" anchor="ctr" anchorCtr="0">
              <a:spAutoFit/>
            </a:bodyPr>
            <a:p>
              <a:pPr algn="ctr" eaLnBrk="0" hangingPunct="0">
                <a:spcBef>
                  <a:spcPct val="50000"/>
                </a:spcBef>
              </a:pPr>
              <a:r>
                <a:rPr lang="zh-CN" altLang="en-US" sz="2000" dirty="0">
                  <a:latin typeface="Times New Roman" panose="02020603050405020304" pitchFamily="18" charset="0"/>
                  <a:ea typeface="隶书" panose="02010509060101010101" pitchFamily="49" charset="-122"/>
                </a:rPr>
                <a:t>常量 </a:t>
              </a:r>
              <a:r>
                <a:rPr lang="en-US" altLang="zh-CN" sz="2000" dirty="0">
                  <a:latin typeface="Times New Roman" panose="02020603050405020304" pitchFamily="18" charset="0"/>
                  <a:ea typeface="隶书" panose="02010509060101010101" pitchFamily="49" charset="-122"/>
                </a:rPr>
                <a:t>2</a:t>
              </a:r>
              <a:endParaRPr lang="en-US" altLang="zh-CN" sz="2000" dirty="0">
                <a:latin typeface="Times New Roman" panose="02020603050405020304" pitchFamily="18" charset="0"/>
                <a:ea typeface="隶书" panose="02010509060101010101" pitchFamily="49" charset="-122"/>
              </a:endParaRPr>
            </a:p>
          </p:txBody>
        </p:sp>
        <p:sp>
          <p:nvSpPr>
            <p:cNvPr id="86037" name="Text Box 47"/>
            <p:cNvSpPr txBox="1"/>
            <p:nvPr/>
          </p:nvSpPr>
          <p:spPr>
            <a:xfrm>
              <a:off x="3504" y="2493"/>
              <a:ext cx="556" cy="250"/>
            </a:xfrm>
            <a:prstGeom prst="rect">
              <a:avLst/>
            </a:prstGeom>
            <a:noFill/>
            <a:ln w="38100">
              <a:noFill/>
            </a:ln>
          </p:spPr>
          <p:txBody>
            <a:bodyPr wrap="none" anchor="ctr" anchorCtr="0">
              <a:spAutoFit/>
            </a:bodyPr>
            <a:p>
              <a:pPr algn="ctr" eaLnBrk="0" hangingPunct="0">
                <a:spcBef>
                  <a:spcPct val="50000"/>
                </a:spcBef>
              </a:pPr>
              <a:r>
                <a:rPr lang="zh-CN" altLang="en-US" sz="2000" dirty="0">
                  <a:latin typeface="Times New Roman" panose="02020603050405020304" pitchFamily="18" charset="0"/>
                  <a:ea typeface="隶书" panose="02010509060101010101" pitchFamily="49" charset="-122"/>
                </a:rPr>
                <a:t>常量 </a:t>
              </a:r>
              <a:r>
                <a:rPr lang="en-US" altLang="zh-CN" sz="2000" dirty="0">
                  <a:latin typeface="Times New Roman" panose="02020603050405020304" pitchFamily="18" charset="0"/>
                  <a:ea typeface="隶书" panose="02010509060101010101" pitchFamily="49" charset="-122"/>
                </a:rPr>
                <a:t>n</a:t>
              </a:r>
              <a:endParaRPr lang="en-US" altLang="zh-CN" sz="2000" dirty="0">
                <a:latin typeface="Times New Roman" panose="02020603050405020304" pitchFamily="18" charset="0"/>
                <a:ea typeface="隶书" panose="02010509060101010101" pitchFamily="49" charset="-122"/>
              </a:endParaRPr>
            </a:p>
          </p:txBody>
        </p:sp>
        <p:sp>
          <p:nvSpPr>
            <p:cNvPr id="86038" name="Text Box 48"/>
            <p:cNvSpPr txBox="1"/>
            <p:nvPr/>
          </p:nvSpPr>
          <p:spPr>
            <a:xfrm>
              <a:off x="4320" y="2493"/>
              <a:ext cx="559" cy="250"/>
            </a:xfrm>
            <a:prstGeom prst="rect">
              <a:avLst/>
            </a:prstGeom>
            <a:noFill/>
            <a:ln w="38100">
              <a:noFill/>
            </a:ln>
          </p:spPr>
          <p:txBody>
            <a:bodyPr wrap="none" anchor="ctr" anchorCtr="0">
              <a:spAutoFit/>
            </a:bodyPr>
            <a:p>
              <a:pPr algn="ctr" eaLnBrk="0" hangingPunct="0">
                <a:spcBef>
                  <a:spcPct val="50000"/>
                </a:spcBef>
              </a:pPr>
              <a:r>
                <a:rPr lang="en-US" altLang="zh-CN" sz="2000" dirty="0">
                  <a:latin typeface="Times New Roman" panose="02020603050405020304" pitchFamily="18" charset="0"/>
                  <a:ea typeface="隶书" panose="02010509060101010101" pitchFamily="49" charset="-122"/>
                </a:rPr>
                <a:t>default</a:t>
              </a:r>
              <a:endParaRPr lang="en-US" altLang="zh-CN" sz="2000" dirty="0">
                <a:latin typeface="Times New Roman" panose="02020603050405020304" pitchFamily="18" charset="0"/>
                <a:ea typeface="隶书" panose="02010509060101010101" pitchFamily="49" charset="-122"/>
              </a:endParaRPr>
            </a:p>
          </p:txBody>
        </p:sp>
        <p:sp>
          <p:nvSpPr>
            <p:cNvPr id="86039" name="Text Box 49"/>
            <p:cNvSpPr txBox="1"/>
            <p:nvPr/>
          </p:nvSpPr>
          <p:spPr>
            <a:xfrm>
              <a:off x="2728" y="2253"/>
              <a:ext cx="431" cy="250"/>
            </a:xfrm>
            <a:prstGeom prst="rect">
              <a:avLst/>
            </a:prstGeom>
            <a:noFill/>
            <a:ln w="38100">
              <a:noFill/>
            </a:ln>
          </p:spPr>
          <p:txBody>
            <a:bodyPr wrap="none" anchor="ctr" anchorCtr="0">
              <a:spAutoFit/>
            </a:bodyPr>
            <a:p>
              <a:pPr algn="ctr" eaLnBrk="0" hangingPunct="0">
                <a:spcBef>
                  <a:spcPct val="50000"/>
                </a:spcBef>
              </a:pPr>
              <a:r>
                <a:rPr lang="en-US" altLang="zh-CN" sz="2000" dirty="0">
                  <a:latin typeface="Times New Roman" panose="02020603050405020304" pitchFamily="18" charset="0"/>
                  <a:ea typeface="隶书" panose="02010509060101010101" pitchFamily="49" charset="-122"/>
                </a:rPr>
                <a:t>case </a:t>
              </a:r>
              <a:endParaRPr lang="en-US" altLang="zh-CN" sz="2000" dirty="0">
                <a:latin typeface="Times New Roman" panose="02020603050405020304" pitchFamily="18" charset="0"/>
                <a:ea typeface="隶书" panose="02010509060101010101" pitchFamily="49" charset="-122"/>
              </a:endParaRPr>
            </a:p>
          </p:txBody>
        </p:sp>
        <p:sp>
          <p:nvSpPr>
            <p:cNvPr id="86040" name="Line 50"/>
            <p:cNvSpPr/>
            <p:nvPr/>
          </p:nvSpPr>
          <p:spPr>
            <a:xfrm>
              <a:off x="1229" y="3340"/>
              <a:ext cx="2" cy="209"/>
            </a:xfrm>
            <a:prstGeom prst="line">
              <a:avLst/>
            </a:prstGeom>
            <a:ln w="5715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41" name="Line 51"/>
            <p:cNvSpPr/>
            <p:nvPr/>
          </p:nvSpPr>
          <p:spPr>
            <a:xfrm>
              <a:off x="2143" y="3334"/>
              <a:ext cx="0" cy="215"/>
            </a:xfrm>
            <a:prstGeom prst="line">
              <a:avLst/>
            </a:prstGeom>
            <a:ln w="5715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42" name="Line 52"/>
            <p:cNvSpPr/>
            <p:nvPr/>
          </p:nvSpPr>
          <p:spPr>
            <a:xfrm>
              <a:off x="4303" y="3325"/>
              <a:ext cx="0" cy="224"/>
            </a:xfrm>
            <a:prstGeom prst="line">
              <a:avLst/>
            </a:prstGeom>
            <a:ln w="5715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43" name="Line 53"/>
            <p:cNvSpPr/>
            <p:nvPr/>
          </p:nvSpPr>
          <p:spPr>
            <a:xfrm>
              <a:off x="1231" y="3549"/>
              <a:ext cx="3072" cy="0"/>
            </a:xfrm>
            <a:prstGeom prst="line">
              <a:avLst/>
            </a:prstGeom>
            <a:ln w="38100" cap="flat" cmpd="sng">
              <a:solidFill>
                <a:srgbClr val="CC3399"/>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44" name="Line 54"/>
            <p:cNvSpPr/>
            <p:nvPr/>
          </p:nvSpPr>
          <p:spPr>
            <a:xfrm>
              <a:off x="2767" y="3549"/>
              <a:ext cx="0" cy="240"/>
            </a:xfrm>
            <a:prstGeom prst="line">
              <a:avLst/>
            </a:prstGeom>
            <a:ln w="38100" cap="flat" cmpd="sng">
              <a:solidFill>
                <a:srgbClr val="CC3399"/>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6045" name="Line 55"/>
            <p:cNvSpPr/>
            <p:nvPr/>
          </p:nvSpPr>
          <p:spPr>
            <a:xfrm>
              <a:off x="3473" y="3340"/>
              <a:ext cx="0" cy="215"/>
            </a:xfrm>
            <a:prstGeom prst="line">
              <a:avLst/>
            </a:prstGeom>
            <a:ln w="5715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pic>
        <p:nvPicPr>
          <p:cNvPr id="86046"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7041"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87042" name="Text Box 2"/>
          <p:cNvSpPr txBox="1"/>
          <p:nvPr/>
        </p:nvSpPr>
        <p:spPr>
          <a:xfrm>
            <a:off x="965200" y="115888"/>
            <a:ext cx="8070850" cy="1311275"/>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Times New Roman" panose="02020603050405020304" pitchFamily="18" charset="0"/>
                <a:ea typeface="宋体" panose="02010600030101010101" pitchFamily="2" charset="-122"/>
              </a:rPr>
              <a:t>4. break</a:t>
            </a:r>
            <a:r>
              <a:rPr lang="zh-CN" altLang="en-US" sz="3200" b="1" dirty="0">
                <a:solidFill>
                  <a:srgbClr val="0000FF"/>
                </a:solidFill>
                <a:latin typeface="宋体" panose="02010600030101010101" pitchFamily="2" charset="-122"/>
                <a:ea typeface="宋体" panose="02010600030101010101" pitchFamily="2" charset="-122"/>
              </a:rPr>
              <a:t>语句和</a:t>
            </a:r>
            <a:r>
              <a:rPr lang="en-US" altLang="zh-CN" sz="3200" b="1" dirty="0">
                <a:solidFill>
                  <a:srgbClr val="0000FF"/>
                </a:solidFill>
                <a:latin typeface="Times New Roman" panose="02020603050405020304" pitchFamily="18" charset="0"/>
                <a:ea typeface="宋体" panose="02010600030101010101" pitchFamily="2" charset="-122"/>
              </a:rPr>
              <a:t>continue</a:t>
            </a:r>
            <a:r>
              <a:rPr lang="zh-CN" altLang="en-US" sz="3200" b="1" dirty="0">
                <a:solidFill>
                  <a:srgbClr val="0000FF"/>
                </a:solidFill>
                <a:latin typeface="宋体" panose="02010600030101010101" pitchFamily="2" charset="-122"/>
                <a:ea typeface="宋体" panose="02010600030101010101" pitchFamily="2" charset="-122"/>
              </a:rPr>
              <a:t>语句</a:t>
            </a:r>
            <a:endParaRPr lang="en-US" altLang="zh-CN" sz="3200" dirty="0">
              <a:solidFill>
                <a:srgbClr val="0000FF"/>
              </a:solidFill>
              <a:latin typeface="宋体" panose="02010600030101010101" pitchFamily="2" charset="-122"/>
              <a:ea typeface="宋体" panose="02010600030101010101" pitchFamily="2" charset="-122"/>
            </a:endParaRPr>
          </a:p>
          <a:p>
            <a:pPr>
              <a:spcBef>
                <a:spcPct val="50000"/>
              </a:spcBef>
              <a:buChar char="•"/>
            </a:pPr>
            <a:r>
              <a:rPr lang="zh-CN" altLang="en-US" sz="3200" dirty="0">
                <a:solidFill>
                  <a:srgbClr val="0000FF"/>
                </a:solidFill>
                <a:latin typeface="Times New Roman" panose="02020603050405020304" pitchFamily="18" charset="0"/>
                <a:ea typeface="楷体_GB2312" pitchFamily="49" charset="-122"/>
              </a:rPr>
              <a:t>不带</a:t>
            </a:r>
            <a:r>
              <a:rPr lang="en-US" altLang="zh-CN" sz="3200" dirty="0">
                <a:solidFill>
                  <a:srgbClr val="0000FF"/>
                </a:solidFill>
                <a:latin typeface="Times New Roman" panose="02020603050405020304" pitchFamily="18" charset="0"/>
                <a:ea typeface="楷体_GB2312" pitchFamily="49" charset="-122"/>
              </a:rPr>
              <a:t>label</a:t>
            </a:r>
            <a:r>
              <a:rPr lang="zh-CN" altLang="en-US" sz="3200" dirty="0">
                <a:solidFill>
                  <a:srgbClr val="0000FF"/>
                </a:solidFill>
                <a:latin typeface="Times New Roman" panose="02020603050405020304" pitchFamily="18" charset="0"/>
                <a:ea typeface="楷体_GB2312" pitchFamily="49" charset="-122"/>
              </a:rPr>
              <a:t>的</a:t>
            </a:r>
            <a:r>
              <a:rPr lang="en-US" altLang="zh-CN" sz="3200" dirty="0">
                <a:solidFill>
                  <a:srgbClr val="0000FF"/>
                </a:solidFill>
                <a:latin typeface="Times New Roman" panose="02020603050405020304" pitchFamily="18" charset="0"/>
                <a:ea typeface="楷体_GB2312" pitchFamily="49" charset="-122"/>
              </a:rPr>
              <a:t>break</a:t>
            </a:r>
            <a:r>
              <a:rPr lang="zh-CN" altLang="en-US" sz="3200" dirty="0">
                <a:solidFill>
                  <a:srgbClr val="0000FF"/>
                </a:solidFill>
                <a:latin typeface="Times New Roman" panose="02020603050405020304" pitchFamily="18" charset="0"/>
                <a:ea typeface="楷体_GB2312" pitchFamily="49" charset="-122"/>
              </a:rPr>
              <a:t>语句</a:t>
            </a:r>
            <a:r>
              <a:rPr lang="zh-CN" altLang="en-US" sz="3200" dirty="0">
                <a:solidFill>
                  <a:srgbClr val="000000"/>
                </a:solidFill>
                <a:latin typeface="Times New Roman" panose="02020603050405020304" pitchFamily="18" charset="0"/>
                <a:ea typeface="楷体_GB2312" pitchFamily="49" charset="-122"/>
              </a:rPr>
              <a:t>为跳出一个语句层；</a:t>
            </a:r>
            <a:endParaRPr lang="zh-CN" altLang="en-US" sz="3200" dirty="0">
              <a:solidFill>
                <a:srgbClr val="000000"/>
              </a:solidFill>
              <a:latin typeface="Times New Roman" panose="02020603050405020304" pitchFamily="18" charset="0"/>
              <a:ea typeface="楷体_GB2312" pitchFamily="49" charset="-122"/>
            </a:endParaRPr>
          </a:p>
        </p:txBody>
      </p:sp>
      <p:grpSp>
        <p:nvGrpSpPr>
          <p:cNvPr id="87043" name="Group 56"/>
          <p:cNvGrpSpPr/>
          <p:nvPr/>
        </p:nvGrpSpPr>
        <p:grpSpPr>
          <a:xfrm>
            <a:off x="1127125" y="1557338"/>
            <a:ext cx="3660775" cy="5013325"/>
            <a:chOff x="528" y="672"/>
            <a:chExt cx="2352" cy="3264"/>
          </a:xfrm>
        </p:grpSpPr>
        <p:sp>
          <p:nvSpPr>
            <p:cNvPr id="87044" name="Rectangle 57"/>
            <p:cNvSpPr/>
            <p:nvPr/>
          </p:nvSpPr>
          <p:spPr>
            <a:xfrm>
              <a:off x="528" y="672"/>
              <a:ext cx="2352" cy="3264"/>
            </a:xfrm>
            <a:prstGeom prst="rect">
              <a:avLst/>
            </a:prstGeom>
            <a:solidFill>
              <a:srgbClr val="FFCCCC"/>
            </a:solidFill>
            <a:ln w="9525">
              <a:noFill/>
            </a:ln>
          </p:spPr>
          <p:txBody>
            <a:bodyPr wrap="none" anchor="ctr" anchorCtr="0"/>
            <a:p>
              <a:endParaRPr lang="zh-CN" altLang="en-US" dirty="0">
                <a:latin typeface="Arial" panose="020B0604020202020204" pitchFamily="34" charset="0"/>
                <a:ea typeface="宋体" panose="02010600030101010101" pitchFamily="2" charset="-122"/>
              </a:endParaRPr>
            </a:p>
          </p:txBody>
        </p:sp>
        <p:sp>
          <p:nvSpPr>
            <p:cNvPr id="87045" name="Line 58"/>
            <p:cNvSpPr/>
            <p:nvPr/>
          </p:nvSpPr>
          <p:spPr>
            <a:xfrm>
              <a:off x="1622" y="1248"/>
              <a:ext cx="0" cy="304"/>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useBgFill="1">
          <p:nvSpPr>
            <p:cNvPr id="87046" name="AutoShape 59"/>
            <p:cNvSpPr/>
            <p:nvPr/>
          </p:nvSpPr>
          <p:spPr>
            <a:xfrm>
              <a:off x="1116" y="1552"/>
              <a:ext cx="985" cy="301"/>
            </a:xfrm>
            <a:prstGeom prst="flowChartDecision">
              <a:avLst/>
            </a:prstGeom>
            <a:ln w="38100" cap="flat" cmpd="sng">
              <a:solidFill>
                <a:schemeClr val="folHlink"/>
              </a:solidFill>
              <a:prstDash val="solid"/>
              <a:miter/>
              <a:headEnd type="none" w="med" len="med"/>
              <a:tailEnd type="none" w="med" len="med"/>
            </a:ln>
          </p:spPr>
          <p:txBody>
            <a:bodyPr wrap="none" anchor="ctr" anchorCtr="0"/>
            <a:p>
              <a:pPr algn="ctr" eaLnBrk="0" hangingPunct="0"/>
              <a:r>
                <a:rPr lang="zh-CN" altLang="en-US" sz="1600" dirty="0">
                  <a:latin typeface="Times New Roman" panose="02020603050405020304" pitchFamily="18" charset="0"/>
                  <a:ea typeface="楷体_GB2312" pitchFamily="49" charset="-122"/>
                </a:rPr>
                <a:t>循环条件</a:t>
              </a:r>
              <a:endParaRPr lang="zh-CN" altLang="en-US" sz="1600" dirty="0">
                <a:latin typeface="Times New Roman" panose="02020603050405020304" pitchFamily="18" charset="0"/>
                <a:ea typeface="楷体_GB2312" pitchFamily="49" charset="-122"/>
              </a:endParaRPr>
            </a:p>
          </p:txBody>
        </p:sp>
        <p:sp>
          <p:nvSpPr>
            <p:cNvPr id="87047" name="Line 60"/>
            <p:cNvSpPr/>
            <p:nvPr/>
          </p:nvSpPr>
          <p:spPr>
            <a:xfrm>
              <a:off x="1622" y="1853"/>
              <a:ext cx="0" cy="273"/>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useBgFill="1">
          <p:nvSpPr>
            <p:cNvPr id="87048" name="Text Box 61"/>
            <p:cNvSpPr txBox="1"/>
            <p:nvPr/>
          </p:nvSpPr>
          <p:spPr>
            <a:xfrm>
              <a:off x="1296" y="2089"/>
              <a:ext cx="649" cy="879"/>
            </a:xfrm>
            <a:prstGeom prst="rect">
              <a:avLst/>
            </a:prstGeom>
            <a:ln w="38100" cap="flat" cmpd="sng">
              <a:solidFill>
                <a:schemeClr val="folHlink"/>
              </a:solidFill>
              <a:prstDash val="solid"/>
              <a:miter/>
              <a:headEnd type="none" w="med" len="med"/>
              <a:tailEnd type="none" w="med" len="med"/>
            </a:ln>
          </p:spPr>
          <p:txBody>
            <a:bodyPr anchor="ctr" anchorCtr="0">
              <a:spAutoFit/>
            </a:bodyPr>
            <a:p>
              <a:pPr algn="ctr" eaLnBrk="0" hangingPunct="0">
                <a:spcBef>
                  <a:spcPct val="50000"/>
                </a:spcBef>
              </a:pPr>
              <a:r>
                <a:rPr lang="en-US" altLang="zh-CN" sz="2000" dirty="0">
                  <a:latin typeface="Times New Roman" panose="02020603050405020304" pitchFamily="18" charset="0"/>
                  <a:ea typeface="宋体" panose="02010600030101010101" pitchFamily="2" charset="-122"/>
                </a:rPr>
                <a:t>……</a:t>
              </a:r>
              <a:endParaRPr lang="en-US" altLang="zh-CN" sz="2000" dirty="0">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latin typeface="Times New Roman" panose="02020603050405020304" pitchFamily="18" charset="0"/>
                  <a:ea typeface="宋体" panose="02010600030101010101" pitchFamily="2" charset="-122"/>
                </a:rPr>
                <a:t>break;</a:t>
              </a:r>
              <a:endParaRPr lang="en-US" altLang="zh-CN" sz="2000" dirty="0">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latin typeface="Times New Roman" panose="02020603050405020304" pitchFamily="18" charset="0"/>
                  <a:ea typeface="宋体" panose="02010600030101010101" pitchFamily="2" charset="-122"/>
                </a:rPr>
                <a:t>……</a:t>
              </a:r>
              <a:endParaRPr lang="en-US" altLang="zh-CN" sz="2000" dirty="0">
                <a:latin typeface="Times New Roman" panose="02020603050405020304" pitchFamily="18" charset="0"/>
                <a:ea typeface="宋体" panose="02010600030101010101" pitchFamily="2" charset="-122"/>
              </a:endParaRPr>
            </a:p>
          </p:txBody>
        </p:sp>
        <p:sp>
          <p:nvSpPr>
            <p:cNvPr id="87049" name="Line 62"/>
            <p:cNvSpPr/>
            <p:nvPr/>
          </p:nvSpPr>
          <p:spPr>
            <a:xfrm flipH="1">
              <a:off x="912" y="3168"/>
              <a:ext cx="710" cy="0"/>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50" name="Line 63"/>
            <p:cNvSpPr/>
            <p:nvPr/>
          </p:nvSpPr>
          <p:spPr>
            <a:xfrm flipV="1">
              <a:off x="912" y="1382"/>
              <a:ext cx="0" cy="1786"/>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51" name="Line 64"/>
            <p:cNvSpPr/>
            <p:nvPr/>
          </p:nvSpPr>
          <p:spPr>
            <a:xfrm>
              <a:off x="912" y="1382"/>
              <a:ext cx="710" cy="0"/>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52" name="Line 65"/>
            <p:cNvSpPr/>
            <p:nvPr/>
          </p:nvSpPr>
          <p:spPr>
            <a:xfrm>
              <a:off x="2101" y="1692"/>
              <a:ext cx="276" cy="0"/>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53" name="Line 66"/>
            <p:cNvSpPr/>
            <p:nvPr/>
          </p:nvSpPr>
          <p:spPr>
            <a:xfrm>
              <a:off x="1632" y="3312"/>
              <a:ext cx="0" cy="433"/>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54" name="Text Box 67"/>
            <p:cNvSpPr txBox="1"/>
            <p:nvPr/>
          </p:nvSpPr>
          <p:spPr>
            <a:xfrm>
              <a:off x="1996" y="1447"/>
              <a:ext cx="395" cy="239"/>
            </a:xfrm>
            <a:prstGeom prst="rect">
              <a:avLst/>
            </a:prstGeom>
            <a:noFill/>
            <a:ln w="38100">
              <a:noFill/>
            </a:ln>
          </p:spPr>
          <p:txBody>
            <a:bodyPr wrap="none" anchor="ctr" anchorCtr="0">
              <a:spAutoFit/>
            </a:bodyPr>
            <a:p>
              <a:pPr algn="ctr" eaLnBrk="0" hangingPunct="0"/>
              <a:r>
                <a:rPr lang="en-US" altLang="zh-CN" dirty="0">
                  <a:latin typeface="Times New Roman" panose="02020603050405020304" pitchFamily="18" charset="0"/>
                  <a:ea typeface="楷体_GB2312" pitchFamily="49" charset="-122"/>
                </a:rPr>
                <a:t>false</a:t>
              </a:r>
              <a:endParaRPr lang="en-US" altLang="zh-CN" dirty="0">
                <a:latin typeface="Times New Roman" panose="02020603050405020304" pitchFamily="18" charset="0"/>
                <a:ea typeface="楷体_GB2312" pitchFamily="49" charset="-122"/>
              </a:endParaRPr>
            </a:p>
          </p:txBody>
        </p:sp>
        <p:sp>
          <p:nvSpPr>
            <p:cNvPr id="87055" name="Text Box 68"/>
            <p:cNvSpPr txBox="1"/>
            <p:nvPr/>
          </p:nvSpPr>
          <p:spPr>
            <a:xfrm>
              <a:off x="1536" y="1830"/>
              <a:ext cx="730" cy="238"/>
            </a:xfrm>
            <a:prstGeom prst="rect">
              <a:avLst/>
            </a:prstGeom>
            <a:noFill/>
            <a:ln w="38100">
              <a:noFill/>
            </a:ln>
          </p:spPr>
          <p:txBody>
            <a:bodyPr anchor="ctr" anchorCtr="0">
              <a:spAutoFit/>
            </a:bodyPr>
            <a:p>
              <a:pPr algn="ctr" eaLnBrk="0" hangingPunct="0"/>
              <a:r>
                <a:rPr lang="en-US" altLang="zh-CN" dirty="0">
                  <a:latin typeface="Times New Roman" panose="02020603050405020304" pitchFamily="18" charset="0"/>
                  <a:ea typeface="楷体_GB2312" pitchFamily="49" charset="-122"/>
                </a:rPr>
                <a:t>true</a:t>
              </a:r>
              <a:endParaRPr lang="en-US" altLang="zh-CN" dirty="0">
                <a:latin typeface="Times New Roman" panose="02020603050405020304" pitchFamily="18" charset="0"/>
                <a:ea typeface="楷体_GB2312" pitchFamily="49" charset="-122"/>
              </a:endParaRPr>
            </a:p>
          </p:txBody>
        </p:sp>
        <p:sp>
          <p:nvSpPr>
            <p:cNvPr id="87056" name="AutoShape 69"/>
            <p:cNvSpPr/>
            <p:nvPr/>
          </p:nvSpPr>
          <p:spPr>
            <a:xfrm>
              <a:off x="1248" y="960"/>
              <a:ext cx="720" cy="288"/>
            </a:xfrm>
            <a:prstGeom prst="flowChartAlternateProcess">
              <a:avLst/>
            </a:prstGeom>
            <a:noFill/>
            <a:ln w="38100" cap="flat" cmpd="sng">
              <a:solidFill>
                <a:schemeClr val="folHlink"/>
              </a:solidFill>
              <a:prstDash val="solid"/>
              <a:miter/>
              <a:headEnd type="none" w="med" len="med"/>
              <a:tailEnd type="none" w="med" len="med"/>
            </a:ln>
          </p:spPr>
          <p:txBody>
            <a:bodyPr wrap="none" anchor="ctr" anchorCtr="0"/>
            <a:p>
              <a:pPr algn="ctr" eaLnBrk="0" hangingPunct="0"/>
              <a:r>
                <a:rPr lang="en-US" altLang="zh-CN" sz="2000" dirty="0">
                  <a:latin typeface="Times New Roman" panose="02020603050405020304" pitchFamily="18" charset="0"/>
                  <a:ea typeface="隶书" panose="02010509060101010101" pitchFamily="49" charset="-122"/>
                </a:rPr>
                <a:t>while</a:t>
              </a:r>
              <a:endParaRPr lang="en-US" altLang="zh-CN" sz="2000" dirty="0">
                <a:latin typeface="Times New Roman" panose="02020603050405020304" pitchFamily="18" charset="0"/>
                <a:ea typeface="隶书" panose="02010509060101010101" pitchFamily="49" charset="-122"/>
              </a:endParaRPr>
            </a:p>
          </p:txBody>
        </p:sp>
        <p:sp>
          <p:nvSpPr>
            <p:cNvPr id="87057" name="Line 70"/>
            <p:cNvSpPr/>
            <p:nvPr/>
          </p:nvSpPr>
          <p:spPr>
            <a:xfrm>
              <a:off x="1624" y="2945"/>
              <a:ext cx="0" cy="240"/>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58" name="Line 71"/>
            <p:cNvSpPr/>
            <p:nvPr/>
          </p:nvSpPr>
          <p:spPr>
            <a:xfrm>
              <a:off x="2352" y="1680"/>
              <a:ext cx="0" cy="1632"/>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59" name="Line 72"/>
            <p:cNvSpPr/>
            <p:nvPr/>
          </p:nvSpPr>
          <p:spPr>
            <a:xfrm flipH="1">
              <a:off x="1632" y="3312"/>
              <a:ext cx="720" cy="0"/>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60" name="Line 73"/>
            <p:cNvSpPr/>
            <p:nvPr/>
          </p:nvSpPr>
          <p:spPr>
            <a:xfrm>
              <a:off x="1872" y="2544"/>
              <a:ext cx="480" cy="0"/>
            </a:xfrm>
            <a:prstGeom prst="line">
              <a:avLst/>
            </a:prstGeom>
            <a:ln w="57150" cap="flat" cmpd="sng">
              <a:solidFill>
                <a:schemeClr val="tx2"/>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grpSp>
        <p:nvGrpSpPr>
          <p:cNvPr id="87061" name="Group 91"/>
          <p:cNvGrpSpPr/>
          <p:nvPr/>
        </p:nvGrpSpPr>
        <p:grpSpPr>
          <a:xfrm>
            <a:off x="5148263" y="1557338"/>
            <a:ext cx="3598862" cy="5013325"/>
            <a:chOff x="2928" y="672"/>
            <a:chExt cx="2352" cy="3264"/>
          </a:xfrm>
        </p:grpSpPr>
        <p:sp>
          <p:nvSpPr>
            <p:cNvPr id="87062" name="Rectangle 92"/>
            <p:cNvSpPr/>
            <p:nvPr/>
          </p:nvSpPr>
          <p:spPr>
            <a:xfrm>
              <a:off x="2928" y="672"/>
              <a:ext cx="2352" cy="3264"/>
            </a:xfrm>
            <a:prstGeom prst="rect">
              <a:avLst/>
            </a:prstGeom>
            <a:solidFill>
              <a:srgbClr val="B2B2B2"/>
            </a:solidFill>
            <a:ln w="9525" cap="flat" cmpd="sng">
              <a:solidFill>
                <a:srgbClr val="B2B2B2"/>
              </a:solidFill>
              <a:prstDash val="solid"/>
              <a:miter/>
              <a:headEnd type="none" w="med" len="med"/>
              <a:tailEnd type="none" w="med" len="med"/>
            </a:ln>
          </p:spPr>
          <p:txBody>
            <a:bodyPr wrap="none" anchor="ctr" anchorCtr="0"/>
            <a:p>
              <a:endParaRPr lang="zh-CN" altLang="en-US" dirty="0">
                <a:latin typeface="Arial" panose="020B0604020202020204" pitchFamily="34" charset="0"/>
                <a:ea typeface="宋体" panose="02010600030101010101" pitchFamily="2" charset="-122"/>
              </a:endParaRPr>
            </a:p>
          </p:txBody>
        </p:sp>
        <p:sp>
          <p:nvSpPr>
            <p:cNvPr id="87063" name="AutoShape 93"/>
            <p:cNvSpPr/>
            <p:nvPr/>
          </p:nvSpPr>
          <p:spPr>
            <a:xfrm>
              <a:off x="3954" y="1126"/>
              <a:ext cx="720" cy="288"/>
            </a:xfrm>
            <a:prstGeom prst="flowChartAlternateProcess">
              <a:avLst/>
            </a:prstGeom>
            <a:noFill/>
            <a:ln w="38100" cap="flat" cmpd="sng">
              <a:solidFill>
                <a:srgbClr val="4D4D4D"/>
              </a:solidFill>
              <a:prstDash val="solid"/>
              <a:miter/>
              <a:headEnd type="none" w="med" len="med"/>
              <a:tailEnd type="none" w="med" len="med"/>
            </a:ln>
          </p:spPr>
          <p:txBody>
            <a:bodyPr wrap="none" anchor="ctr" anchorCtr="0"/>
            <a:p>
              <a:pPr algn="ctr" eaLnBrk="0" hangingPunct="0"/>
              <a:r>
                <a:rPr lang="en-US" altLang="zh-CN" sz="2000" dirty="0">
                  <a:latin typeface="Times New Roman" panose="02020603050405020304" pitchFamily="18" charset="0"/>
                  <a:ea typeface="隶书" panose="02010509060101010101" pitchFamily="49" charset="-122"/>
                </a:rPr>
                <a:t>do</a:t>
              </a:r>
              <a:endParaRPr lang="en-US" altLang="zh-CN" sz="2000" dirty="0">
                <a:latin typeface="Times New Roman" panose="02020603050405020304" pitchFamily="18" charset="0"/>
                <a:ea typeface="隶书" panose="02010509060101010101" pitchFamily="49" charset="-122"/>
              </a:endParaRPr>
            </a:p>
          </p:txBody>
        </p:sp>
        <p:sp>
          <p:nvSpPr>
            <p:cNvPr id="87064" name="Line 94"/>
            <p:cNvSpPr/>
            <p:nvPr/>
          </p:nvSpPr>
          <p:spPr>
            <a:xfrm>
              <a:off x="4254" y="3056"/>
              <a:ext cx="0" cy="400"/>
            </a:xfrm>
            <a:prstGeom prst="line">
              <a:avLst/>
            </a:prstGeom>
            <a:ln w="38100" cap="flat" cmpd="sng">
              <a:solidFill>
                <a:srgbClr val="4D4D4D"/>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65" name="Line 95"/>
            <p:cNvSpPr/>
            <p:nvPr/>
          </p:nvSpPr>
          <p:spPr>
            <a:xfrm>
              <a:off x="4234" y="1446"/>
              <a:ext cx="0" cy="288"/>
            </a:xfrm>
            <a:prstGeom prst="line">
              <a:avLst/>
            </a:prstGeom>
            <a:ln w="38100" cap="flat" cmpd="sng">
              <a:solidFill>
                <a:srgbClr val="4D4D4D"/>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useBgFill="1">
          <p:nvSpPr>
            <p:cNvPr id="87066" name="Text Box 96"/>
            <p:cNvSpPr txBox="1"/>
            <p:nvPr/>
          </p:nvSpPr>
          <p:spPr>
            <a:xfrm>
              <a:off x="3984" y="1679"/>
              <a:ext cx="649" cy="878"/>
            </a:xfrm>
            <a:prstGeom prst="rect">
              <a:avLst/>
            </a:prstGeom>
            <a:ln w="38100" cap="flat" cmpd="sng">
              <a:solidFill>
                <a:srgbClr val="4D4D4D"/>
              </a:solidFill>
              <a:prstDash val="solid"/>
              <a:miter/>
              <a:headEnd type="none" w="med" len="med"/>
              <a:tailEnd type="none" w="med" len="med"/>
            </a:ln>
          </p:spPr>
          <p:txBody>
            <a:bodyPr anchor="ctr" anchorCtr="0">
              <a:spAutoFit/>
            </a:bodyPr>
            <a:p>
              <a:pPr algn="ctr" eaLnBrk="0" hangingPunct="0">
                <a:spcBef>
                  <a:spcPct val="50000"/>
                </a:spcBef>
              </a:pPr>
              <a:r>
                <a:rPr lang="en-US" altLang="zh-CN" sz="2000" dirty="0">
                  <a:latin typeface="Times New Roman" panose="02020603050405020304" pitchFamily="18" charset="0"/>
                  <a:ea typeface="宋体" panose="02010600030101010101" pitchFamily="2" charset="-122"/>
                </a:rPr>
                <a:t>……</a:t>
              </a:r>
              <a:endParaRPr lang="en-US" altLang="zh-CN" sz="2000" dirty="0">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latin typeface="Times New Roman" panose="02020603050405020304" pitchFamily="18" charset="0"/>
                  <a:ea typeface="宋体" panose="02010600030101010101" pitchFamily="2" charset="-122"/>
                </a:rPr>
                <a:t>break;</a:t>
              </a:r>
              <a:endParaRPr lang="en-US" altLang="zh-CN" sz="2000" dirty="0">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latin typeface="Times New Roman" panose="02020603050405020304" pitchFamily="18" charset="0"/>
                  <a:ea typeface="宋体" panose="02010600030101010101" pitchFamily="2" charset="-122"/>
                </a:rPr>
                <a:t>…...</a:t>
              </a:r>
              <a:endParaRPr lang="en-US" altLang="zh-CN" sz="2000" dirty="0">
                <a:latin typeface="Times New Roman" panose="02020603050405020304" pitchFamily="18" charset="0"/>
                <a:ea typeface="宋体" panose="02010600030101010101" pitchFamily="2" charset="-122"/>
              </a:endParaRPr>
            </a:p>
          </p:txBody>
        </p:sp>
        <p:sp>
          <p:nvSpPr>
            <p:cNvPr id="87067" name="Line 97"/>
            <p:cNvSpPr/>
            <p:nvPr/>
          </p:nvSpPr>
          <p:spPr>
            <a:xfrm>
              <a:off x="4264" y="2524"/>
              <a:ext cx="0" cy="240"/>
            </a:xfrm>
            <a:prstGeom prst="line">
              <a:avLst/>
            </a:prstGeom>
            <a:ln w="38100" cap="flat" cmpd="sng">
              <a:solidFill>
                <a:srgbClr val="4D4D4D"/>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useBgFill="1">
          <p:nvSpPr>
            <p:cNvPr id="87068" name="AutoShape 98"/>
            <p:cNvSpPr/>
            <p:nvPr/>
          </p:nvSpPr>
          <p:spPr>
            <a:xfrm>
              <a:off x="3792" y="2758"/>
              <a:ext cx="985" cy="301"/>
            </a:xfrm>
            <a:prstGeom prst="flowChartDecision">
              <a:avLst/>
            </a:prstGeom>
            <a:ln w="38100" cap="flat" cmpd="sng">
              <a:solidFill>
                <a:srgbClr val="4D4D4D"/>
              </a:solidFill>
              <a:prstDash val="solid"/>
              <a:miter/>
              <a:headEnd type="none" w="med" len="med"/>
              <a:tailEnd type="none" w="med" len="med"/>
            </a:ln>
          </p:spPr>
          <p:txBody>
            <a:bodyPr wrap="none" anchor="ctr" anchorCtr="0"/>
            <a:p>
              <a:pPr algn="ctr" eaLnBrk="0" hangingPunct="0"/>
              <a:r>
                <a:rPr lang="zh-CN" altLang="en-US" sz="1600" dirty="0">
                  <a:latin typeface="Times New Roman" panose="02020603050405020304" pitchFamily="18" charset="0"/>
                  <a:ea typeface="楷体_GB2312" pitchFamily="49" charset="-122"/>
                </a:rPr>
                <a:t>循环条件</a:t>
              </a:r>
              <a:endParaRPr lang="zh-CN" altLang="en-US" sz="1600" dirty="0">
                <a:latin typeface="Times New Roman" panose="02020603050405020304" pitchFamily="18" charset="0"/>
                <a:ea typeface="楷体_GB2312" pitchFamily="49" charset="-122"/>
              </a:endParaRPr>
            </a:p>
          </p:txBody>
        </p:sp>
        <p:sp>
          <p:nvSpPr>
            <p:cNvPr id="87069" name="Text Box 99"/>
            <p:cNvSpPr txBox="1"/>
            <p:nvPr/>
          </p:nvSpPr>
          <p:spPr>
            <a:xfrm>
              <a:off x="3745" y="3061"/>
              <a:ext cx="545" cy="219"/>
            </a:xfrm>
            <a:prstGeom prst="rect">
              <a:avLst/>
            </a:prstGeom>
            <a:noFill/>
            <a:ln w="38100">
              <a:noFill/>
            </a:ln>
          </p:spPr>
          <p:txBody>
            <a:bodyPr anchor="ctr" anchorCtr="0">
              <a:spAutoFit/>
            </a:bodyPr>
            <a:p>
              <a:pPr algn="ctr" eaLnBrk="0" hangingPunct="0"/>
              <a:r>
                <a:rPr lang="en-US" altLang="zh-CN" sz="1600" dirty="0">
                  <a:latin typeface="Times New Roman" panose="02020603050405020304" pitchFamily="18" charset="0"/>
                  <a:ea typeface="楷体_GB2312" pitchFamily="49" charset="-122"/>
                </a:rPr>
                <a:t>false</a:t>
              </a:r>
              <a:endParaRPr lang="en-US" altLang="zh-CN" sz="1600" dirty="0">
                <a:latin typeface="Times New Roman" panose="02020603050405020304" pitchFamily="18" charset="0"/>
                <a:ea typeface="楷体_GB2312" pitchFamily="49" charset="-122"/>
              </a:endParaRPr>
            </a:p>
          </p:txBody>
        </p:sp>
        <p:sp>
          <p:nvSpPr>
            <p:cNvPr id="87070" name="Text Box 100"/>
            <p:cNvSpPr txBox="1"/>
            <p:nvPr/>
          </p:nvSpPr>
          <p:spPr>
            <a:xfrm>
              <a:off x="3481" y="2666"/>
              <a:ext cx="353" cy="239"/>
            </a:xfrm>
            <a:prstGeom prst="rect">
              <a:avLst/>
            </a:prstGeom>
            <a:noFill/>
            <a:ln w="38100">
              <a:noFill/>
            </a:ln>
          </p:spPr>
          <p:txBody>
            <a:bodyPr wrap="none" anchor="ctr" anchorCtr="0">
              <a:spAutoFit/>
            </a:bodyPr>
            <a:p>
              <a:pPr algn="ctr" eaLnBrk="0" hangingPunct="0"/>
              <a:r>
                <a:rPr lang="en-US" altLang="zh-CN" dirty="0">
                  <a:latin typeface="Times New Roman" panose="02020603050405020304" pitchFamily="18" charset="0"/>
                  <a:ea typeface="楷体_GB2312" pitchFamily="49" charset="-122"/>
                </a:rPr>
                <a:t>true</a:t>
              </a:r>
              <a:endParaRPr lang="en-US" altLang="zh-CN" dirty="0">
                <a:latin typeface="Times New Roman" panose="02020603050405020304" pitchFamily="18" charset="0"/>
                <a:ea typeface="楷体_GB2312" pitchFamily="49" charset="-122"/>
              </a:endParaRPr>
            </a:p>
          </p:txBody>
        </p:sp>
        <p:sp>
          <p:nvSpPr>
            <p:cNvPr id="87071" name="Line 101"/>
            <p:cNvSpPr/>
            <p:nvPr/>
          </p:nvSpPr>
          <p:spPr>
            <a:xfrm flipV="1">
              <a:off x="3312" y="1594"/>
              <a:ext cx="0" cy="1308"/>
            </a:xfrm>
            <a:prstGeom prst="line">
              <a:avLst/>
            </a:prstGeom>
            <a:ln w="38100" cap="flat" cmpd="sng">
              <a:solidFill>
                <a:srgbClr val="4D4D4D"/>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72" name="Line 102"/>
            <p:cNvSpPr/>
            <p:nvPr/>
          </p:nvSpPr>
          <p:spPr>
            <a:xfrm>
              <a:off x="3312" y="1594"/>
              <a:ext cx="922" cy="0"/>
            </a:xfrm>
            <a:prstGeom prst="line">
              <a:avLst/>
            </a:prstGeom>
            <a:ln w="38100" cap="flat" cmpd="sng">
              <a:solidFill>
                <a:srgbClr val="4D4D4D"/>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73" name="Text Box 103"/>
            <p:cNvSpPr txBox="1"/>
            <p:nvPr/>
          </p:nvSpPr>
          <p:spPr>
            <a:xfrm>
              <a:off x="4463" y="2463"/>
              <a:ext cx="481" cy="457"/>
            </a:xfrm>
            <a:prstGeom prst="rect">
              <a:avLst/>
            </a:prstGeom>
            <a:noFill/>
            <a:ln w="38100">
              <a:noFill/>
            </a:ln>
          </p:spPr>
          <p:txBody>
            <a:bodyPr anchor="ctr" anchorCtr="0">
              <a:spAutoFit/>
            </a:bodyPr>
            <a:p>
              <a:pPr algn="ctr" eaLnBrk="0" hangingPunct="0">
                <a:spcBef>
                  <a:spcPct val="50000"/>
                </a:spcBef>
              </a:pPr>
              <a:r>
                <a:rPr lang="en-US" altLang="zh-CN" sz="2000" dirty="0">
                  <a:latin typeface="Times New Roman" panose="02020603050405020304" pitchFamily="18" charset="0"/>
                  <a:ea typeface="宋体" panose="02010600030101010101" pitchFamily="2" charset="-122"/>
                </a:rPr>
                <a:t>while</a:t>
              </a:r>
              <a:endParaRPr lang="en-US" altLang="zh-CN" sz="2000" dirty="0">
                <a:latin typeface="Times New Roman" panose="02020603050405020304" pitchFamily="18" charset="0"/>
                <a:ea typeface="宋体" panose="02010600030101010101" pitchFamily="2" charset="-122"/>
              </a:endParaRPr>
            </a:p>
          </p:txBody>
        </p:sp>
        <p:sp>
          <p:nvSpPr>
            <p:cNvPr id="87074" name="Line 104"/>
            <p:cNvSpPr/>
            <p:nvPr/>
          </p:nvSpPr>
          <p:spPr>
            <a:xfrm flipH="1">
              <a:off x="3312" y="2902"/>
              <a:ext cx="480" cy="0"/>
            </a:xfrm>
            <a:prstGeom prst="line">
              <a:avLst/>
            </a:prstGeom>
            <a:ln w="38100" cap="flat" cmpd="sng">
              <a:solidFill>
                <a:srgbClr val="4D4D4D"/>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75" name="Line 105"/>
            <p:cNvSpPr/>
            <p:nvPr/>
          </p:nvSpPr>
          <p:spPr>
            <a:xfrm>
              <a:off x="4512" y="2134"/>
              <a:ext cx="432" cy="0"/>
            </a:xfrm>
            <a:prstGeom prst="line">
              <a:avLst/>
            </a:prstGeom>
            <a:ln w="57150" cap="flat" cmpd="sng">
              <a:solidFill>
                <a:schemeClr val="tx2"/>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76" name="Line 106"/>
            <p:cNvSpPr/>
            <p:nvPr/>
          </p:nvSpPr>
          <p:spPr>
            <a:xfrm>
              <a:off x="4944" y="2134"/>
              <a:ext cx="0" cy="1008"/>
            </a:xfrm>
            <a:prstGeom prst="line">
              <a:avLst/>
            </a:prstGeom>
            <a:ln w="57150" cap="flat" cmpd="sng">
              <a:solidFill>
                <a:schemeClr val="tx2"/>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7077" name="Line 107"/>
            <p:cNvSpPr/>
            <p:nvPr/>
          </p:nvSpPr>
          <p:spPr>
            <a:xfrm flipH="1">
              <a:off x="4272" y="3142"/>
              <a:ext cx="672" cy="0"/>
            </a:xfrm>
            <a:prstGeom prst="line">
              <a:avLst/>
            </a:prstGeom>
            <a:ln w="57150" cap="flat" cmpd="sng">
              <a:solidFill>
                <a:schemeClr val="tx2"/>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pic>
        <p:nvPicPr>
          <p:cNvPr id="87078"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8065"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grpSp>
        <p:nvGrpSpPr>
          <p:cNvPr id="88066" name="Group 3"/>
          <p:cNvGrpSpPr/>
          <p:nvPr/>
        </p:nvGrpSpPr>
        <p:grpSpPr>
          <a:xfrm>
            <a:off x="2843213" y="1125538"/>
            <a:ext cx="3733800" cy="5380037"/>
            <a:chOff x="2016" y="192"/>
            <a:chExt cx="2352" cy="3888"/>
          </a:xfrm>
        </p:grpSpPr>
        <p:grpSp>
          <p:nvGrpSpPr>
            <p:cNvPr id="88067" name="Group 4"/>
            <p:cNvGrpSpPr/>
            <p:nvPr/>
          </p:nvGrpSpPr>
          <p:grpSpPr>
            <a:xfrm>
              <a:off x="2699" y="2659"/>
              <a:ext cx="499" cy="816"/>
              <a:chOff x="2699" y="2659"/>
              <a:chExt cx="499" cy="816"/>
            </a:xfrm>
          </p:grpSpPr>
          <p:sp>
            <p:nvSpPr>
              <p:cNvPr id="88068" name="Line 5"/>
              <p:cNvSpPr/>
              <p:nvPr/>
            </p:nvSpPr>
            <p:spPr>
              <a:xfrm>
                <a:off x="2699" y="2659"/>
                <a:ext cx="499" cy="0"/>
              </a:xfrm>
              <a:prstGeom prst="line">
                <a:avLst/>
              </a:prstGeom>
              <a:ln w="38100" cap="flat" cmpd="sng">
                <a:solidFill>
                  <a:schemeClr val="tx2"/>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8069" name="Line 6"/>
              <p:cNvSpPr/>
              <p:nvPr/>
            </p:nvSpPr>
            <p:spPr>
              <a:xfrm>
                <a:off x="3198" y="2659"/>
                <a:ext cx="0" cy="816"/>
              </a:xfrm>
              <a:prstGeom prst="line">
                <a:avLst/>
              </a:prstGeom>
              <a:ln w="38100" cap="flat" cmpd="sng">
                <a:solidFill>
                  <a:schemeClr val="tx2"/>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8070" name="Line 7"/>
              <p:cNvSpPr/>
              <p:nvPr/>
            </p:nvSpPr>
            <p:spPr>
              <a:xfrm flipH="1">
                <a:off x="2699" y="3475"/>
                <a:ext cx="499" cy="0"/>
              </a:xfrm>
              <a:prstGeom prst="line">
                <a:avLst/>
              </a:prstGeom>
              <a:ln w="38100" cap="flat" cmpd="sng">
                <a:solidFill>
                  <a:schemeClr val="tx2"/>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sp>
          <p:nvSpPr>
            <p:cNvPr id="88071" name="Rectangle 8"/>
            <p:cNvSpPr/>
            <p:nvPr/>
          </p:nvSpPr>
          <p:spPr>
            <a:xfrm>
              <a:off x="2016" y="192"/>
              <a:ext cx="2352" cy="3888"/>
            </a:xfrm>
            <a:prstGeom prst="rect">
              <a:avLst/>
            </a:prstGeom>
            <a:solidFill>
              <a:srgbClr val="CCFFCC"/>
            </a:solidFill>
            <a:ln w="9525">
              <a:noFill/>
            </a:ln>
          </p:spPr>
          <p:txBody>
            <a:bodyPr wrap="none" anchor="ctr" anchorCtr="0"/>
            <a:p>
              <a:endParaRPr lang="zh-CN" altLang="en-US" dirty="0">
                <a:latin typeface="Arial" panose="020B0604020202020204" pitchFamily="34" charset="0"/>
                <a:ea typeface="宋体" panose="02010600030101010101" pitchFamily="2" charset="-122"/>
              </a:endParaRPr>
            </a:p>
          </p:txBody>
        </p:sp>
        <p:sp useBgFill="1">
          <p:nvSpPr>
            <p:cNvPr id="88072" name="AutoShape 9"/>
            <p:cNvSpPr/>
            <p:nvPr/>
          </p:nvSpPr>
          <p:spPr>
            <a:xfrm>
              <a:off x="2616" y="1295"/>
              <a:ext cx="985" cy="301"/>
            </a:xfrm>
            <a:prstGeom prst="flowChartDecision">
              <a:avLst/>
            </a:prstGeom>
            <a:ln w="38100" cap="flat" cmpd="sng">
              <a:solidFill>
                <a:srgbClr val="0000FF"/>
              </a:solidFill>
              <a:prstDash val="solid"/>
              <a:miter/>
              <a:headEnd type="none" w="med" len="med"/>
              <a:tailEnd type="none" w="med" len="med"/>
            </a:ln>
          </p:spPr>
          <p:txBody>
            <a:bodyPr wrap="none" anchor="ctr" anchorCtr="0"/>
            <a:p>
              <a:pPr algn="ctr" eaLnBrk="0" hangingPunct="0"/>
              <a:r>
                <a:rPr lang="zh-CN" altLang="en-US" sz="1600" dirty="0">
                  <a:latin typeface="Times New Roman" panose="02020603050405020304" pitchFamily="18" charset="0"/>
                  <a:ea typeface="楷体_GB2312" pitchFamily="49" charset="-122"/>
                </a:rPr>
                <a:t>循环条件</a:t>
              </a:r>
              <a:endParaRPr lang="zh-CN" altLang="en-US" sz="1600" dirty="0">
                <a:latin typeface="Times New Roman" panose="02020603050405020304" pitchFamily="18" charset="0"/>
                <a:ea typeface="楷体_GB2312" pitchFamily="49" charset="-122"/>
              </a:endParaRPr>
            </a:p>
          </p:txBody>
        </p:sp>
        <p:sp>
          <p:nvSpPr>
            <p:cNvPr id="88073" name="Line 10"/>
            <p:cNvSpPr/>
            <p:nvPr/>
          </p:nvSpPr>
          <p:spPr>
            <a:xfrm>
              <a:off x="3122" y="1596"/>
              <a:ext cx="0" cy="273"/>
            </a:xfrm>
            <a:prstGeom prst="line">
              <a:avLst/>
            </a:prstGeom>
            <a:ln w="3810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useBgFill="1">
          <p:nvSpPr>
            <p:cNvPr id="88074" name="Text Box 11"/>
            <p:cNvSpPr txBox="1"/>
            <p:nvPr/>
          </p:nvSpPr>
          <p:spPr>
            <a:xfrm>
              <a:off x="2796" y="1800"/>
              <a:ext cx="649" cy="976"/>
            </a:xfrm>
            <a:prstGeom prst="rect">
              <a:avLst/>
            </a:prstGeom>
            <a:ln w="38100" cap="flat" cmpd="sng">
              <a:solidFill>
                <a:srgbClr val="0000FF"/>
              </a:solidFill>
              <a:prstDash val="solid"/>
              <a:miter/>
              <a:headEnd type="none" w="med" len="med"/>
              <a:tailEnd type="none" w="med" len="med"/>
            </a:ln>
          </p:spPr>
          <p:txBody>
            <a:bodyPr anchor="ctr" anchorCtr="0">
              <a:spAutoFit/>
            </a:bodyPr>
            <a:p>
              <a:pPr algn="ctr" eaLnBrk="0" hangingPunct="0">
                <a:spcBef>
                  <a:spcPct val="50000"/>
                </a:spcBef>
              </a:pPr>
              <a:r>
                <a:rPr lang="en-US" altLang="zh-CN" sz="2000" dirty="0">
                  <a:latin typeface="Times New Roman" panose="02020603050405020304" pitchFamily="18" charset="0"/>
                  <a:ea typeface="宋体" panose="02010600030101010101" pitchFamily="2" charset="-122"/>
                </a:rPr>
                <a:t>……</a:t>
              </a:r>
              <a:endParaRPr lang="en-US" altLang="zh-CN" sz="2000" dirty="0">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latin typeface="Times New Roman" panose="02020603050405020304" pitchFamily="18" charset="0"/>
                  <a:ea typeface="宋体" panose="02010600030101010101" pitchFamily="2" charset="-122"/>
                </a:rPr>
                <a:t>break;</a:t>
              </a:r>
              <a:endParaRPr lang="en-US" altLang="zh-CN" sz="2000" dirty="0">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latin typeface="Times New Roman" panose="02020603050405020304" pitchFamily="18" charset="0"/>
                  <a:ea typeface="宋体" panose="02010600030101010101" pitchFamily="2" charset="-122"/>
                </a:rPr>
                <a:t>…...</a:t>
              </a:r>
              <a:endParaRPr lang="en-US" altLang="zh-CN" sz="2000" dirty="0">
                <a:latin typeface="Times New Roman" panose="02020603050405020304" pitchFamily="18" charset="0"/>
                <a:ea typeface="宋体" panose="02010600030101010101" pitchFamily="2" charset="-122"/>
              </a:endParaRPr>
            </a:p>
          </p:txBody>
        </p:sp>
        <p:sp>
          <p:nvSpPr>
            <p:cNvPr id="88075" name="Line 12"/>
            <p:cNvSpPr/>
            <p:nvPr/>
          </p:nvSpPr>
          <p:spPr>
            <a:xfrm>
              <a:off x="2412" y="1166"/>
              <a:ext cx="710" cy="0"/>
            </a:xfrm>
            <a:prstGeom prst="line">
              <a:avLst/>
            </a:prstGeom>
            <a:ln w="3810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8076" name="Line 13"/>
            <p:cNvSpPr/>
            <p:nvPr/>
          </p:nvSpPr>
          <p:spPr>
            <a:xfrm>
              <a:off x="3601" y="1435"/>
              <a:ext cx="287" cy="5"/>
            </a:xfrm>
            <a:prstGeom prst="line">
              <a:avLst/>
            </a:prstGeom>
            <a:ln w="38100" cap="flat" cmpd="sng">
              <a:solidFill>
                <a:srgbClr val="0000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8077" name="Line 14"/>
            <p:cNvSpPr/>
            <p:nvPr/>
          </p:nvSpPr>
          <p:spPr>
            <a:xfrm>
              <a:off x="3132" y="3647"/>
              <a:ext cx="0" cy="289"/>
            </a:xfrm>
            <a:prstGeom prst="line">
              <a:avLst/>
            </a:prstGeom>
            <a:ln w="3810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8078" name="Text Box 15"/>
            <p:cNvSpPr txBox="1"/>
            <p:nvPr/>
          </p:nvSpPr>
          <p:spPr>
            <a:xfrm>
              <a:off x="3499" y="1177"/>
              <a:ext cx="388" cy="265"/>
            </a:xfrm>
            <a:prstGeom prst="rect">
              <a:avLst/>
            </a:prstGeom>
            <a:noFill/>
            <a:ln w="38100">
              <a:noFill/>
            </a:ln>
          </p:spPr>
          <p:txBody>
            <a:bodyPr wrap="none" anchor="ctr" anchorCtr="0">
              <a:spAutoFit/>
            </a:bodyPr>
            <a:p>
              <a:pPr algn="ctr" eaLnBrk="0" hangingPunct="0"/>
              <a:r>
                <a:rPr lang="en-US" altLang="zh-CN" dirty="0">
                  <a:latin typeface="Times New Roman" panose="02020603050405020304" pitchFamily="18" charset="0"/>
                  <a:ea typeface="楷体_GB2312" pitchFamily="49" charset="-122"/>
                </a:rPr>
                <a:t>false</a:t>
              </a:r>
              <a:endParaRPr lang="en-US" altLang="zh-CN" dirty="0">
                <a:latin typeface="Times New Roman" panose="02020603050405020304" pitchFamily="18" charset="0"/>
                <a:ea typeface="楷体_GB2312" pitchFamily="49" charset="-122"/>
              </a:endParaRPr>
            </a:p>
          </p:txBody>
        </p:sp>
        <p:sp>
          <p:nvSpPr>
            <p:cNvPr id="88079" name="Text Box 16"/>
            <p:cNvSpPr txBox="1"/>
            <p:nvPr/>
          </p:nvSpPr>
          <p:spPr>
            <a:xfrm>
              <a:off x="3036" y="1560"/>
              <a:ext cx="730" cy="265"/>
            </a:xfrm>
            <a:prstGeom prst="rect">
              <a:avLst/>
            </a:prstGeom>
            <a:noFill/>
            <a:ln w="38100">
              <a:noFill/>
            </a:ln>
          </p:spPr>
          <p:txBody>
            <a:bodyPr anchor="ctr" anchorCtr="0">
              <a:spAutoFit/>
            </a:bodyPr>
            <a:p>
              <a:pPr algn="ctr" eaLnBrk="0" hangingPunct="0"/>
              <a:r>
                <a:rPr lang="en-US" altLang="zh-CN" dirty="0">
                  <a:latin typeface="Times New Roman" panose="02020603050405020304" pitchFamily="18" charset="0"/>
                  <a:ea typeface="楷体_GB2312" pitchFamily="49" charset="-122"/>
                </a:rPr>
                <a:t>true</a:t>
              </a:r>
              <a:endParaRPr lang="en-US" altLang="zh-CN" dirty="0">
                <a:latin typeface="Times New Roman" panose="02020603050405020304" pitchFamily="18" charset="0"/>
                <a:ea typeface="楷体_GB2312" pitchFamily="49" charset="-122"/>
              </a:endParaRPr>
            </a:p>
          </p:txBody>
        </p:sp>
        <p:sp>
          <p:nvSpPr>
            <p:cNvPr id="88080" name="AutoShape 17"/>
            <p:cNvSpPr/>
            <p:nvPr/>
          </p:nvSpPr>
          <p:spPr>
            <a:xfrm>
              <a:off x="2808" y="335"/>
              <a:ext cx="720" cy="240"/>
            </a:xfrm>
            <a:prstGeom prst="flowChartAlternateProcess">
              <a:avLst/>
            </a:prstGeom>
            <a:noFill/>
            <a:ln w="38100" cap="flat" cmpd="sng">
              <a:solidFill>
                <a:srgbClr val="0000FF"/>
              </a:solidFill>
              <a:prstDash val="solid"/>
              <a:miter/>
              <a:headEnd type="none" w="med" len="med"/>
              <a:tailEnd type="none" w="med" len="med"/>
            </a:ln>
          </p:spPr>
          <p:txBody>
            <a:bodyPr wrap="none" anchor="ctr" anchorCtr="0"/>
            <a:p>
              <a:pPr algn="ctr" eaLnBrk="0" hangingPunct="0"/>
              <a:r>
                <a:rPr lang="en-US" altLang="zh-CN" sz="2000" dirty="0">
                  <a:latin typeface="Times New Roman" panose="02020603050405020304" pitchFamily="18" charset="0"/>
                  <a:ea typeface="隶书" panose="02010509060101010101" pitchFamily="49" charset="-122"/>
                </a:rPr>
                <a:t>for</a:t>
              </a:r>
              <a:endParaRPr lang="en-US" altLang="zh-CN" sz="2000" dirty="0">
                <a:latin typeface="Times New Roman" panose="02020603050405020304" pitchFamily="18" charset="0"/>
                <a:ea typeface="隶书" panose="02010509060101010101" pitchFamily="49" charset="-122"/>
              </a:endParaRPr>
            </a:p>
          </p:txBody>
        </p:sp>
        <p:sp>
          <p:nvSpPr>
            <p:cNvPr id="88081" name="Line 18"/>
            <p:cNvSpPr/>
            <p:nvPr/>
          </p:nvSpPr>
          <p:spPr>
            <a:xfrm>
              <a:off x="3144" y="575"/>
              <a:ext cx="0" cy="240"/>
            </a:xfrm>
            <a:prstGeom prst="line">
              <a:avLst/>
            </a:prstGeom>
            <a:ln w="3810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useBgFill="1">
          <p:nvSpPr>
            <p:cNvPr id="88082" name="Text Box 19"/>
            <p:cNvSpPr txBox="1"/>
            <p:nvPr/>
          </p:nvSpPr>
          <p:spPr>
            <a:xfrm>
              <a:off x="2856" y="821"/>
              <a:ext cx="649" cy="247"/>
            </a:xfrm>
            <a:prstGeom prst="rect">
              <a:avLst/>
            </a:prstGeom>
            <a:ln w="38100" cap="flat" cmpd="sng">
              <a:solidFill>
                <a:srgbClr val="0000FF"/>
              </a:solidFill>
              <a:prstDash val="solid"/>
              <a:miter/>
              <a:headEnd type="none" w="med" len="med"/>
              <a:tailEnd type="none" w="med" len="med"/>
            </a:ln>
          </p:spPr>
          <p:txBody>
            <a:bodyPr anchor="ctr" anchorCtr="0">
              <a:spAutoFit/>
            </a:bodyPr>
            <a:p>
              <a:pPr algn="ctr" eaLnBrk="0" hangingPunct="0">
                <a:spcBef>
                  <a:spcPct val="50000"/>
                </a:spcBef>
              </a:pPr>
              <a:r>
                <a:rPr lang="zh-CN" altLang="en-US" sz="1400" dirty="0">
                  <a:latin typeface="Times New Roman" panose="02020603050405020304" pitchFamily="18" charset="0"/>
                  <a:ea typeface="楷体_GB2312" pitchFamily="49" charset="-122"/>
                </a:rPr>
                <a:t>初始操作</a:t>
              </a:r>
              <a:endParaRPr lang="zh-CN" altLang="en-US" sz="1400" dirty="0">
                <a:latin typeface="Times New Roman" panose="02020603050405020304" pitchFamily="18" charset="0"/>
                <a:ea typeface="楷体_GB2312" pitchFamily="49" charset="-122"/>
              </a:endParaRPr>
            </a:p>
          </p:txBody>
        </p:sp>
        <p:sp>
          <p:nvSpPr>
            <p:cNvPr id="88083" name="Line 20"/>
            <p:cNvSpPr/>
            <p:nvPr/>
          </p:nvSpPr>
          <p:spPr>
            <a:xfrm flipH="1">
              <a:off x="3132" y="2720"/>
              <a:ext cx="2" cy="303"/>
            </a:xfrm>
            <a:prstGeom prst="line">
              <a:avLst/>
            </a:prstGeom>
            <a:ln w="3810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useBgFill="1">
          <p:nvSpPr>
            <p:cNvPr id="88084" name="Text Box 21"/>
            <p:cNvSpPr txBox="1"/>
            <p:nvPr/>
          </p:nvSpPr>
          <p:spPr>
            <a:xfrm>
              <a:off x="2796" y="3027"/>
              <a:ext cx="649" cy="248"/>
            </a:xfrm>
            <a:prstGeom prst="rect">
              <a:avLst/>
            </a:prstGeom>
            <a:ln w="38100" cap="flat" cmpd="sng">
              <a:solidFill>
                <a:srgbClr val="0000FF"/>
              </a:solidFill>
              <a:prstDash val="solid"/>
              <a:miter/>
              <a:headEnd type="none" w="med" len="med"/>
              <a:tailEnd type="none" w="med" len="med"/>
            </a:ln>
          </p:spPr>
          <p:txBody>
            <a:bodyPr anchor="ctr" anchorCtr="0">
              <a:spAutoFit/>
            </a:bodyPr>
            <a:p>
              <a:pPr algn="ctr" eaLnBrk="0" hangingPunct="0">
                <a:spcBef>
                  <a:spcPct val="50000"/>
                </a:spcBef>
              </a:pPr>
              <a:r>
                <a:rPr lang="zh-CN" altLang="en-US" sz="1400" dirty="0">
                  <a:latin typeface="Times New Roman" panose="02020603050405020304" pitchFamily="18" charset="0"/>
                  <a:ea typeface="楷体_GB2312" pitchFamily="49" charset="-122"/>
                </a:rPr>
                <a:t>循环处理</a:t>
              </a:r>
              <a:endParaRPr lang="zh-CN" altLang="en-US" sz="1400" dirty="0">
                <a:latin typeface="Times New Roman" panose="02020603050405020304" pitchFamily="18" charset="0"/>
                <a:ea typeface="楷体_GB2312" pitchFamily="49" charset="-122"/>
              </a:endParaRPr>
            </a:p>
          </p:txBody>
        </p:sp>
        <p:sp>
          <p:nvSpPr>
            <p:cNvPr id="88085" name="Line 22"/>
            <p:cNvSpPr/>
            <p:nvPr/>
          </p:nvSpPr>
          <p:spPr>
            <a:xfrm>
              <a:off x="3132" y="3281"/>
              <a:ext cx="0" cy="240"/>
            </a:xfrm>
            <a:prstGeom prst="line">
              <a:avLst/>
            </a:prstGeom>
            <a:ln w="38100" cap="flat" cmpd="sng">
              <a:solidFill>
                <a:srgbClr val="0000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8086" name="Line 23"/>
            <p:cNvSpPr/>
            <p:nvPr/>
          </p:nvSpPr>
          <p:spPr>
            <a:xfrm flipH="1">
              <a:off x="2412" y="3503"/>
              <a:ext cx="720" cy="0"/>
            </a:xfrm>
            <a:prstGeom prst="line">
              <a:avLst/>
            </a:prstGeom>
            <a:ln w="38100" cap="flat" cmpd="sng">
              <a:solidFill>
                <a:srgbClr val="0000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8087" name="Line 24"/>
            <p:cNvSpPr/>
            <p:nvPr/>
          </p:nvSpPr>
          <p:spPr>
            <a:xfrm flipH="1">
              <a:off x="3132" y="3647"/>
              <a:ext cx="768" cy="0"/>
            </a:xfrm>
            <a:prstGeom prst="line">
              <a:avLst/>
            </a:prstGeom>
            <a:ln w="38100" cap="flat" cmpd="sng">
              <a:solidFill>
                <a:srgbClr val="0000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8088" name="Line 25"/>
            <p:cNvSpPr/>
            <p:nvPr/>
          </p:nvSpPr>
          <p:spPr>
            <a:xfrm>
              <a:off x="3144" y="1055"/>
              <a:ext cx="0" cy="240"/>
            </a:xfrm>
            <a:prstGeom prst="line">
              <a:avLst/>
            </a:prstGeom>
            <a:ln w="3810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8089" name="Line 26"/>
            <p:cNvSpPr/>
            <p:nvPr/>
          </p:nvSpPr>
          <p:spPr>
            <a:xfrm flipH="1">
              <a:off x="2412" y="1170"/>
              <a:ext cx="0" cy="2333"/>
            </a:xfrm>
            <a:prstGeom prst="line">
              <a:avLst/>
            </a:prstGeom>
            <a:ln w="38100" cap="flat" cmpd="sng">
              <a:solidFill>
                <a:srgbClr val="0000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8090" name="Line 27"/>
            <p:cNvSpPr/>
            <p:nvPr/>
          </p:nvSpPr>
          <p:spPr>
            <a:xfrm>
              <a:off x="3900" y="1439"/>
              <a:ext cx="0" cy="2208"/>
            </a:xfrm>
            <a:prstGeom prst="line">
              <a:avLst/>
            </a:prstGeom>
            <a:ln w="38100" cap="flat" cmpd="sng">
              <a:solidFill>
                <a:srgbClr val="0000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8091" name="Line 28"/>
            <p:cNvSpPr/>
            <p:nvPr/>
          </p:nvSpPr>
          <p:spPr>
            <a:xfrm>
              <a:off x="3372" y="2303"/>
              <a:ext cx="528" cy="0"/>
            </a:xfrm>
            <a:prstGeom prst="line">
              <a:avLst/>
            </a:prstGeom>
            <a:ln w="57150" cap="flat" cmpd="sng">
              <a:solidFill>
                <a:schemeClr val="tx2"/>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pic>
        <p:nvPicPr>
          <p:cNvPr id="88092"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9089"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89090" name="Text Box 4"/>
          <p:cNvSpPr txBox="1"/>
          <p:nvPr/>
        </p:nvSpPr>
        <p:spPr>
          <a:xfrm>
            <a:off x="971550" y="361950"/>
            <a:ext cx="8070850" cy="1554163"/>
          </a:xfrm>
          <a:prstGeom prst="rect">
            <a:avLst/>
          </a:prstGeom>
          <a:noFill/>
          <a:ln w="9525">
            <a:noFill/>
          </a:ln>
        </p:spPr>
        <p:txBody>
          <a:bodyPr anchor="t" anchorCtr="0">
            <a:spAutoFit/>
          </a:bodyPr>
          <a:p>
            <a:pPr>
              <a:spcBef>
                <a:spcPct val="20000"/>
              </a:spcBef>
              <a:buChar char="•"/>
            </a:pPr>
            <a:r>
              <a:rPr lang="zh-CN" altLang="en-US" sz="3200" dirty="0">
                <a:solidFill>
                  <a:srgbClr val="0000FF"/>
                </a:solidFill>
                <a:latin typeface="Times New Roman" panose="02020603050405020304" pitchFamily="18" charset="0"/>
                <a:ea typeface="楷体_GB2312" pitchFamily="49" charset="-122"/>
              </a:rPr>
              <a:t>不带</a:t>
            </a:r>
            <a:r>
              <a:rPr lang="en-US" altLang="zh-CN" sz="3200" dirty="0">
                <a:solidFill>
                  <a:srgbClr val="0000FF"/>
                </a:solidFill>
                <a:latin typeface="Times New Roman" panose="02020603050405020304" pitchFamily="18" charset="0"/>
                <a:ea typeface="楷体_GB2312" pitchFamily="49" charset="-122"/>
              </a:rPr>
              <a:t>label</a:t>
            </a:r>
            <a:r>
              <a:rPr lang="zh-CN" altLang="en-US" sz="3200" dirty="0">
                <a:solidFill>
                  <a:srgbClr val="0000FF"/>
                </a:solidFill>
                <a:latin typeface="Times New Roman" panose="02020603050405020304" pitchFamily="18" charset="0"/>
                <a:ea typeface="楷体_GB2312" pitchFamily="49" charset="-122"/>
              </a:rPr>
              <a:t>的</a:t>
            </a:r>
            <a:r>
              <a:rPr lang="en-US" altLang="zh-CN" sz="3200" dirty="0">
                <a:solidFill>
                  <a:srgbClr val="0000FF"/>
                </a:solidFill>
                <a:latin typeface="Times New Roman" panose="02020603050405020304" pitchFamily="18" charset="0"/>
                <a:ea typeface="楷体_GB2312" pitchFamily="49" charset="-122"/>
              </a:rPr>
              <a:t>continue</a:t>
            </a:r>
            <a:r>
              <a:rPr lang="zh-CN" altLang="en-US" sz="3200" dirty="0">
                <a:solidFill>
                  <a:srgbClr val="0000FF"/>
                </a:solidFill>
                <a:latin typeface="Times New Roman" panose="02020603050405020304" pitchFamily="18" charset="0"/>
                <a:ea typeface="楷体_GB2312" pitchFamily="49" charset="-122"/>
              </a:rPr>
              <a:t>语句</a:t>
            </a:r>
            <a:r>
              <a:rPr lang="zh-CN" altLang="en-US" sz="3200" dirty="0">
                <a:solidFill>
                  <a:srgbClr val="000000"/>
                </a:solidFill>
                <a:latin typeface="Times New Roman" panose="02020603050405020304" pitchFamily="18" charset="0"/>
                <a:ea typeface="楷体_GB2312" pitchFamily="49" charset="-122"/>
              </a:rPr>
              <a:t>与</a:t>
            </a:r>
            <a:r>
              <a:rPr lang="en-US" altLang="zh-CN" sz="3200" dirty="0">
                <a:solidFill>
                  <a:srgbClr val="000000"/>
                </a:solidFill>
                <a:latin typeface="Times New Roman" panose="02020603050405020304" pitchFamily="18" charset="0"/>
                <a:ea typeface="楷体_GB2312" pitchFamily="49" charset="-122"/>
              </a:rPr>
              <a:t>C</a:t>
            </a:r>
            <a:r>
              <a:rPr lang="zh-CN" altLang="en-US" sz="3200" dirty="0">
                <a:solidFill>
                  <a:srgbClr val="000000"/>
                </a:solidFill>
                <a:latin typeface="Times New Roman" panose="02020603050405020304" pitchFamily="18" charset="0"/>
                <a:ea typeface="楷体_GB2312" pitchFamily="49" charset="-122"/>
              </a:rPr>
              <a:t>和</a:t>
            </a:r>
            <a:r>
              <a:rPr lang="en-US" altLang="zh-CN" sz="3200" dirty="0">
                <a:solidFill>
                  <a:srgbClr val="000000"/>
                </a:solidFill>
                <a:latin typeface="Times New Roman" panose="02020603050405020304" pitchFamily="18" charset="0"/>
                <a:ea typeface="楷体_GB2312" pitchFamily="49" charset="-122"/>
              </a:rPr>
              <a:t>C++</a:t>
            </a:r>
            <a:r>
              <a:rPr lang="zh-CN" altLang="en-US" sz="3200" dirty="0">
                <a:solidFill>
                  <a:srgbClr val="000000"/>
                </a:solidFill>
                <a:latin typeface="Times New Roman" panose="02020603050405020304" pitchFamily="18" charset="0"/>
                <a:ea typeface="楷体_GB2312" pitchFamily="49" charset="-122"/>
              </a:rPr>
              <a:t>中完全一样，可以结束某个循环中的一个周期的剩余部分，开始下一个循环；</a:t>
            </a:r>
            <a:endParaRPr lang="zh-CN" altLang="en-US" sz="3200" dirty="0">
              <a:solidFill>
                <a:srgbClr val="000000"/>
              </a:solidFill>
              <a:latin typeface="Times New Roman" panose="02020603050405020304" pitchFamily="18" charset="0"/>
              <a:ea typeface="楷体_GB2312" pitchFamily="49" charset="-122"/>
            </a:endParaRPr>
          </a:p>
        </p:txBody>
      </p:sp>
      <p:grpSp>
        <p:nvGrpSpPr>
          <p:cNvPr id="89091" name="Group 46"/>
          <p:cNvGrpSpPr/>
          <p:nvPr/>
        </p:nvGrpSpPr>
        <p:grpSpPr>
          <a:xfrm>
            <a:off x="250825" y="2057400"/>
            <a:ext cx="3962400" cy="4800600"/>
            <a:chOff x="0" y="288"/>
            <a:chExt cx="2496" cy="3024"/>
          </a:xfrm>
        </p:grpSpPr>
        <p:sp>
          <p:nvSpPr>
            <p:cNvPr id="89092" name="Rectangle 47"/>
            <p:cNvSpPr/>
            <p:nvPr/>
          </p:nvSpPr>
          <p:spPr>
            <a:xfrm>
              <a:off x="0" y="288"/>
              <a:ext cx="2496" cy="3024"/>
            </a:xfrm>
            <a:prstGeom prst="rect">
              <a:avLst/>
            </a:prstGeom>
            <a:solidFill>
              <a:srgbClr val="FFCCCC"/>
            </a:solidFill>
            <a:ln w="9525">
              <a:noFill/>
            </a:ln>
          </p:spPr>
          <p:txBody>
            <a:bodyPr wrap="none" anchor="ctr" anchorCtr="0"/>
            <a:p>
              <a:endParaRPr lang="zh-CN" altLang="en-US" dirty="0">
                <a:latin typeface="Arial" panose="020B0604020202020204" pitchFamily="34" charset="0"/>
                <a:ea typeface="宋体" panose="02010600030101010101" pitchFamily="2" charset="-122"/>
              </a:endParaRPr>
            </a:p>
          </p:txBody>
        </p:sp>
        <p:sp>
          <p:nvSpPr>
            <p:cNvPr id="89093" name="Line 48"/>
            <p:cNvSpPr/>
            <p:nvPr/>
          </p:nvSpPr>
          <p:spPr>
            <a:xfrm>
              <a:off x="1183" y="720"/>
              <a:ext cx="0" cy="304"/>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useBgFill="1">
          <p:nvSpPr>
            <p:cNvPr id="89094" name="AutoShape 49"/>
            <p:cNvSpPr/>
            <p:nvPr/>
          </p:nvSpPr>
          <p:spPr>
            <a:xfrm>
              <a:off x="677" y="1024"/>
              <a:ext cx="985" cy="301"/>
            </a:xfrm>
            <a:prstGeom prst="flowChartDecision">
              <a:avLst/>
            </a:prstGeom>
            <a:ln w="38100" cap="flat" cmpd="sng">
              <a:solidFill>
                <a:schemeClr val="folHlink"/>
              </a:solidFill>
              <a:prstDash val="solid"/>
              <a:miter/>
              <a:headEnd type="none" w="med" len="med"/>
              <a:tailEnd type="none" w="med" len="med"/>
            </a:ln>
          </p:spPr>
          <p:txBody>
            <a:bodyPr wrap="none" anchor="ctr" anchorCtr="0"/>
            <a:p>
              <a:pPr algn="ctr" eaLnBrk="0" hangingPunct="0"/>
              <a:r>
                <a:rPr lang="zh-CN" altLang="en-US" sz="1600" dirty="0">
                  <a:latin typeface="Times New Roman" panose="02020603050405020304" pitchFamily="18" charset="0"/>
                  <a:ea typeface="楷体_GB2312" pitchFamily="49" charset="-122"/>
                </a:rPr>
                <a:t>循环条件</a:t>
              </a:r>
              <a:endParaRPr lang="zh-CN" altLang="en-US" sz="1600" dirty="0">
                <a:latin typeface="Times New Roman" panose="02020603050405020304" pitchFamily="18" charset="0"/>
                <a:ea typeface="楷体_GB2312" pitchFamily="49" charset="-122"/>
              </a:endParaRPr>
            </a:p>
          </p:txBody>
        </p:sp>
        <p:sp>
          <p:nvSpPr>
            <p:cNvPr id="89095" name="Line 50"/>
            <p:cNvSpPr/>
            <p:nvPr/>
          </p:nvSpPr>
          <p:spPr>
            <a:xfrm>
              <a:off x="1183" y="1325"/>
              <a:ext cx="0" cy="273"/>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useBgFill="1">
          <p:nvSpPr>
            <p:cNvPr id="89096" name="Text Box 51"/>
            <p:cNvSpPr txBox="1"/>
            <p:nvPr/>
          </p:nvSpPr>
          <p:spPr>
            <a:xfrm>
              <a:off x="761" y="1575"/>
              <a:ext cx="745" cy="850"/>
            </a:xfrm>
            <a:prstGeom prst="rect">
              <a:avLst/>
            </a:prstGeom>
            <a:ln w="38100" cap="flat" cmpd="sng">
              <a:solidFill>
                <a:schemeClr val="folHlink"/>
              </a:solidFill>
              <a:prstDash val="solid"/>
              <a:miter/>
              <a:headEnd type="none" w="med" len="med"/>
              <a:tailEnd type="none" w="med" len="med"/>
            </a:ln>
          </p:spPr>
          <p:txBody>
            <a:bodyPr anchor="ctr" anchorCtr="0">
              <a:spAutoFit/>
            </a:bodyPr>
            <a:p>
              <a:pPr algn="ctr" eaLnBrk="0" hangingPunct="0">
                <a:spcBef>
                  <a:spcPct val="50000"/>
                </a:spcBef>
              </a:pPr>
              <a:r>
                <a:rPr lang="en-US" altLang="zh-CN" sz="2000" dirty="0">
                  <a:latin typeface="Times New Roman" panose="02020603050405020304" pitchFamily="18" charset="0"/>
                  <a:ea typeface="宋体" panose="02010600030101010101" pitchFamily="2" charset="-122"/>
                </a:rPr>
                <a:t>……</a:t>
              </a:r>
              <a:endParaRPr lang="en-US" altLang="zh-CN" sz="2000" dirty="0">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latin typeface="Times New Roman" panose="02020603050405020304" pitchFamily="18" charset="0"/>
                  <a:ea typeface="宋体" panose="02010600030101010101" pitchFamily="2" charset="-122"/>
                </a:rPr>
                <a:t>continue;</a:t>
              </a:r>
              <a:endParaRPr lang="en-US" altLang="zh-CN" sz="2000" dirty="0">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latin typeface="Times New Roman" panose="02020603050405020304" pitchFamily="18" charset="0"/>
                  <a:ea typeface="宋体" panose="02010600030101010101" pitchFamily="2" charset="-122"/>
                </a:rPr>
                <a:t>……</a:t>
              </a:r>
              <a:endParaRPr lang="en-US" altLang="zh-CN" sz="2000" dirty="0">
                <a:latin typeface="Times New Roman" panose="02020603050405020304" pitchFamily="18" charset="0"/>
                <a:ea typeface="宋体" panose="02010600030101010101" pitchFamily="2" charset="-122"/>
              </a:endParaRPr>
            </a:p>
          </p:txBody>
        </p:sp>
        <p:sp>
          <p:nvSpPr>
            <p:cNvPr id="89097" name="Line 52"/>
            <p:cNvSpPr/>
            <p:nvPr/>
          </p:nvSpPr>
          <p:spPr>
            <a:xfrm flipH="1">
              <a:off x="473" y="2640"/>
              <a:ext cx="710" cy="0"/>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098" name="Line 53"/>
            <p:cNvSpPr/>
            <p:nvPr/>
          </p:nvSpPr>
          <p:spPr>
            <a:xfrm flipV="1">
              <a:off x="473" y="854"/>
              <a:ext cx="0" cy="1786"/>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099" name="Line 54"/>
            <p:cNvSpPr/>
            <p:nvPr/>
          </p:nvSpPr>
          <p:spPr>
            <a:xfrm>
              <a:off x="473" y="854"/>
              <a:ext cx="710" cy="0"/>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00" name="Line 55"/>
            <p:cNvSpPr/>
            <p:nvPr/>
          </p:nvSpPr>
          <p:spPr>
            <a:xfrm>
              <a:off x="1662" y="1164"/>
              <a:ext cx="276" cy="0"/>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01" name="Line 56"/>
            <p:cNvSpPr/>
            <p:nvPr/>
          </p:nvSpPr>
          <p:spPr>
            <a:xfrm>
              <a:off x="1193" y="2784"/>
              <a:ext cx="0" cy="433"/>
            </a:xfrm>
            <a:prstGeom prst="line">
              <a:avLst/>
            </a:prstGeom>
            <a:ln w="38100" cap="flat" cmpd="sng">
              <a:solidFill>
                <a:schemeClr val="fo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02" name="Text Box 57"/>
            <p:cNvSpPr txBox="1"/>
            <p:nvPr/>
          </p:nvSpPr>
          <p:spPr>
            <a:xfrm>
              <a:off x="1480" y="923"/>
              <a:ext cx="548" cy="231"/>
            </a:xfrm>
            <a:prstGeom prst="rect">
              <a:avLst/>
            </a:prstGeom>
            <a:noFill/>
            <a:ln w="38100">
              <a:noFill/>
            </a:ln>
          </p:spPr>
          <p:txBody>
            <a:bodyPr wrap="none" anchor="ctr" anchorCtr="0">
              <a:spAutoFit/>
            </a:bodyPr>
            <a:p>
              <a:pPr algn="ctr" eaLnBrk="0" hangingPunct="0"/>
              <a:r>
                <a:rPr lang="zh-CN" altLang="en-US" dirty="0">
                  <a:latin typeface="Times New Roman" panose="02020603050405020304" pitchFamily="18" charset="0"/>
                  <a:ea typeface="楷体_GB2312" pitchFamily="49" charset="-122"/>
                </a:rPr>
                <a:t>不成立</a:t>
              </a:r>
              <a:endParaRPr lang="zh-CN" altLang="en-US" dirty="0">
                <a:latin typeface="Times New Roman" panose="02020603050405020304" pitchFamily="18" charset="0"/>
                <a:ea typeface="楷体_GB2312" pitchFamily="49" charset="-122"/>
              </a:endParaRPr>
            </a:p>
          </p:txBody>
        </p:sp>
        <p:sp>
          <p:nvSpPr>
            <p:cNvPr id="89103" name="Text Box 58"/>
            <p:cNvSpPr txBox="1"/>
            <p:nvPr/>
          </p:nvSpPr>
          <p:spPr>
            <a:xfrm>
              <a:off x="1097" y="1305"/>
              <a:ext cx="730" cy="231"/>
            </a:xfrm>
            <a:prstGeom prst="rect">
              <a:avLst/>
            </a:prstGeom>
            <a:noFill/>
            <a:ln w="38100">
              <a:noFill/>
            </a:ln>
          </p:spPr>
          <p:txBody>
            <a:bodyPr anchor="ctr" anchorCtr="0">
              <a:spAutoFit/>
            </a:bodyPr>
            <a:p>
              <a:pPr algn="ctr" eaLnBrk="0" hangingPunct="0"/>
              <a:r>
                <a:rPr lang="zh-CN" altLang="en-US" dirty="0">
                  <a:latin typeface="Times New Roman" panose="02020603050405020304" pitchFamily="18" charset="0"/>
                  <a:ea typeface="楷体_GB2312" pitchFamily="49" charset="-122"/>
                </a:rPr>
                <a:t>成立</a:t>
              </a:r>
              <a:endParaRPr lang="zh-CN" altLang="en-US" dirty="0">
                <a:latin typeface="Times New Roman" panose="02020603050405020304" pitchFamily="18" charset="0"/>
                <a:ea typeface="楷体_GB2312" pitchFamily="49" charset="-122"/>
              </a:endParaRPr>
            </a:p>
          </p:txBody>
        </p:sp>
        <p:sp>
          <p:nvSpPr>
            <p:cNvPr id="89104" name="AutoShape 59"/>
            <p:cNvSpPr/>
            <p:nvPr/>
          </p:nvSpPr>
          <p:spPr>
            <a:xfrm>
              <a:off x="809" y="432"/>
              <a:ext cx="720" cy="288"/>
            </a:xfrm>
            <a:prstGeom prst="flowChartAlternateProcess">
              <a:avLst/>
            </a:prstGeom>
            <a:noFill/>
            <a:ln w="38100" cap="flat" cmpd="sng">
              <a:solidFill>
                <a:schemeClr val="folHlink"/>
              </a:solidFill>
              <a:prstDash val="solid"/>
              <a:miter/>
              <a:headEnd type="none" w="med" len="med"/>
              <a:tailEnd type="none" w="med" len="med"/>
            </a:ln>
          </p:spPr>
          <p:txBody>
            <a:bodyPr wrap="none" anchor="ctr" anchorCtr="0"/>
            <a:p>
              <a:pPr algn="ctr" eaLnBrk="0" hangingPunct="0"/>
              <a:r>
                <a:rPr lang="en-US" altLang="zh-CN" sz="2000" dirty="0">
                  <a:latin typeface="Times New Roman" panose="02020603050405020304" pitchFamily="18" charset="0"/>
                  <a:ea typeface="隶书" panose="02010509060101010101" pitchFamily="49" charset="-122"/>
                </a:rPr>
                <a:t>while</a:t>
              </a:r>
              <a:endParaRPr lang="en-US" altLang="zh-CN" sz="2000" dirty="0">
                <a:latin typeface="Times New Roman" panose="02020603050405020304" pitchFamily="18" charset="0"/>
                <a:ea typeface="隶书" panose="02010509060101010101" pitchFamily="49" charset="-122"/>
              </a:endParaRPr>
            </a:p>
          </p:txBody>
        </p:sp>
        <p:sp>
          <p:nvSpPr>
            <p:cNvPr id="89105" name="Line 60"/>
            <p:cNvSpPr/>
            <p:nvPr/>
          </p:nvSpPr>
          <p:spPr>
            <a:xfrm>
              <a:off x="1177" y="2426"/>
              <a:ext cx="0" cy="240"/>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06" name="Line 61"/>
            <p:cNvSpPr/>
            <p:nvPr/>
          </p:nvSpPr>
          <p:spPr>
            <a:xfrm>
              <a:off x="1913" y="1152"/>
              <a:ext cx="0" cy="1632"/>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07" name="Line 62"/>
            <p:cNvSpPr/>
            <p:nvPr/>
          </p:nvSpPr>
          <p:spPr>
            <a:xfrm flipH="1">
              <a:off x="1193" y="2784"/>
              <a:ext cx="720" cy="0"/>
            </a:xfrm>
            <a:prstGeom prst="line">
              <a:avLst/>
            </a:prstGeom>
            <a:ln w="38100" cap="flat" cmpd="sng">
              <a:solidFill>
                <a:schemeClr val="fo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08" name="Line 63"/>
            <p:cNvSpPr/>
            <p:nvPr/>
          </p:nvSpPr>
          <p:spPr>
            <a:xfrm flipH="1">
              <a:off x="473" y="2014"/>
              <a:ext cx="290" cy="2"/>
            </a:xfrm>
            <a:prstGeom prst="line">
              <a:avLst/>
            </a:prstGeom>
            <a:ln w="57150" cap="flat" cmpd="sng">
              <a:solidFill>
                <a:schemeClr val="tx2"/>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grpSp>
        <p:nvGrpSpPr>
          <p:cNvPr id="89109" name="Group 65"/>
          <p:cNvGrpSpPr/>
          <p:nvPr/>
        </p:nvGrpSpPr>
        <p:grpSpPr>
          <a:xfrm>
            <a:off x="4932363" y="2057400"/>
            <a:ext cx="3962400" cy="4800600"/>
            <a:chOff x="1488" y="768"/>
            <a:chExt cx="2496" cy="3024"/>
          </a:xfrm>
        </p:grpSpPr>
        <p:sp>
          <p:nvSpPr>
            <p:cNvPr id="89110" name="Rectangle 66"/>
            <p:cNvSpPr/>
            <p:nvPr/>
          </p:nvSpPr>
          <p:spPr>
            <a:xfrm>
              <a:off x="1488" y="768"/>
              <a:ext cx="2496" cy="3024"/>
            </a:xfrm>
            <a:prstGeom prst="rect">
              <a:avLst/>
            </a:prstGeom>
            <a:solidFill>
              <a:srgbClr val="CCFFCC"/>
            </a:solidFill>
            <a:ln w="9525">
              <a:noFill/>
            </a:ln>
          </p:spPr>
          <p:txBody>
            <a:bodyPr wrap="none" anchor="ctr" anchorCtr="0"/>
            <a:p>
              <a:endParaRPr lang="zh-CN" altLang="en-US" dirty="0">
                <a:latin typeface="Arial" panose="020B0604020202020204" pitchFamily="34" charset="0"/>
                <a:ea typeface="宋体" panose="02010600030101010101" pitchFamily="2" charset="-122"/>
              </a:endParaRPr>
            </a:p>
          </p:txBody>
        </p:sp>
        <p:sp>
          <p:nvSpPr>
            <p:cNvPr id="89111" name="Line 67"/>
            <p:cNvSpPr/>
            <p:nvPr/>
          </p:nvSpPr>
          <p:spPr>
            <a:xfrm flipH="1">
              <a:off x="1872" y="2880"/>
              <a:ext cx="480" cy="0"/>
            </a:xfrm>
            <a:prstGeom prst="line">
              <a:avLst/>
            </a:prstGeom>
            <a:ln w="38100" cap="flat" cmpd="sng">
              <a:solidFill>
                <a:srgbClr val="0000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12" name="Text Box 68"/>
            <p:cNvSpPr txBox="1"/>
            <p:nvPr/>
          </p:nvSpPr>
          <p:spPr>
            <a:xfrm>
              <a:off x="2015" y="2648"/>
              <a:ext cx="404" cy="231"/>
            </a:xfrm>
            <a:prstGeom prst="rect">
              <a:avLst/>
            </a:prstGeom>
            <a:noFill/>
            <a:ln w="38100">
              <a:noFill/>
            </a:ln>
          </p:spPr>
          <p:txBody>
            <a:bodyPr wrap="none" anchor="ctr" anchorCtr="0">
              <a:spAutoFit/>
            </a:bodyPr>
            <a:p>
              <a:pPr algn="ctr" eaLnBrk="0" hangingPunct="0"/>
              <a:r>
                <a:rPr lang="zh-CN" altLang="en-US" dirty="0">
                  <a:solidFill>
                    <a:srgbClr val="0000FF"/>
                  </a:solidFill>
                  <a:latin typeface="Times New Roman" panose="02020603050405020304" pitchFamily="18" charset="0"/>
                  <a:ea typeface="楷体_GB2312" pitchFamily="49" charset="-122"/>
                </a:rPr>
                <a:t>成立</a:t>
              </a:r>
              <a:endParaRPr lang="zh-CN" altLang="en-US" dirty="0">
                <a:solidFill>
                  <a:srgbClr val="0000FF"/>
                </a:solidFill>
                <a:latin typeface="Times New Roman" panose="02020603050405020304" pitchFamily="18" charset="0"/>
                <a:ea typeface="楷体_GB2312" pitchFamily="49" charset="-122"/>
              </a:endParaRPr>
            </a:p>
          </p:txBody>
        </p:sp>
        <p:sp>
          <p:nvSpPr>
            <p:cNvPr id="89113" name="AutoShape 69"/>
            <p:cNvSpPr/>
            <p:nvPr/>
          </p:nvSpPr>
          <p:spPr>
            <a:xfrm>
              <a:off x="2448" y="1152"/>
              <a:ext cx="720" cy="288"/>
            </a:xfrm>
            <a:prstGeom prst="flowChartAlternateProcess">
              <a:avLst/>
            </a:prstGeom>
            <a:noFill/>
            <a:ln w="38100" cap="flat" cmpd="sng">
              <a:solidFill>
                <a:srgbClr val="0000FF"/>
              </a:solidFill>
              <a:prstDash val="solid"/>
              <a:miter/>
              <a:headEnd type="none" w="med" len="med"/>
              <a:tailEnd type="none" w="med" len="med"/>
            </a:ln>
          </p:spPr>
          <p:txBody>
            <a:bodyPr wrap="none" anchor="ctr" anchorCtr="0"/>
            <a:p>
              <a:pPr algn="ctr" eaLnBrk="0" hangingPunct="0"/>
              <a:r>
                <a:rPr lang="en-US" altLang="zh-CN" sz="2000" dirty="0">
                  <a:solidFill>
                    <a:srgbClr val="0000FF"/>
                  </a:solidFill>
                  <a:latin typeface="Times New Roman" panose="02020603050405020304" pitchFamily="18" charset="0"/>
                  <a:ea typeface="隶书" panose="02010509060101010101" pitchFamily="49" charset="-122"/>
                </a:rPr>
                <a:t>do</a:t>
              </a:r>
              <a:endParaRPr lang="en-US" altLang="zh-CN" sz="2000" dirty="0">
                <a:solidFill>
                  <a:srgbClr val="0000FF"/>
                </a:solidFill>
                <a:latin typeface="Times New Roman" panose="02020603050405020304" pitchFamily="18" charset="0"/>
                <a:ea typeface="隶书" panose="02010509060101010101" pitchFamily="49" charset="-122"/>
              </a:endParaRPr>
            </a:p>
          </p:txBody>
        </p:sp>
        <p:sp>
          <p:nvSpPr>
            <p:cNvPr id="89114" name="Line 70"/>
            <p:cNvSpPr/>
            <p:nvPr/>
          </p:nvSpPr>
          <p:spPr>
            <a:xfrm>
              <a:off x="2814" y="3034"/>
              <a:ext cx="0" cy="400"/>
            </a:xfrm>
            <a:prstGeom prst="line">
              <a:avLst/>
            </a:prstGeom>
            <a:ln w="3810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15" name="Line 71"/>
            <p:cNvSpPr/>
            <p:nvPr/>
          </p:nvSpPr>
          <p:spPr>
            <a:xfrm>
              <a:off x="2794" y="1424"/>
              <a:ext cx="0" cy="288"/>
            </a:xfrm>
            <a:prstGeom prst="line">
              <a:avLst/>
            </a:prstGeom>
            <a:ln w="3810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useBgFill="1">
          <p:nvSpPr>
            <p:cNvPr id="89116" name="Text Box 72"/>
            <p:cNvSpPr txBox="1"/>
            <p:nvPr/>
          </p:nvSpPr>
          <p:spPr>
            <a:xfrm>
              <a:off x="2448" y="1671"/>
              <a:ext cx="745" cy="850"/>
            </a:xfrm>
            <a:prstGeom prst="rect">
              <a:avLst/>
            </a:prstGeom>
            <a:ln w="38100" cap="flat" cmpd="sng">
              <a:solidFill>
                <a:srgbClr val="0000FF"/>
              </a:solidFill>
              <a:prstDash val="solid"/>
              <a:miter/>
              <a:headEnd type="none" w="med" len="med"/>
              <a:tailEnd type="none" w="med" len="med"/>
            </a:ln>
          </p:spPr>
          <p:txBody>
            <a:bodyPr anchor="ctr" anchorCtr="0">
              <a:spAutoFit/>
            </a:bodyPr>
            <a:p>
              <a:pPr algn="ctr" eaLnBrk="0" hangingPunct="0">
                <a:spcBef>
                  <a:spcPct val="50000"/>
                </a:spcBef>
              </a:pPr>
              <a:r>
                <a:rPr lang="en-US" altLang="zh-CN" sz="2000" dirty="0">
                  <a:solidFill>
                    <a:srgbClr val="0000FF"/>
                  </a:solidFill>
                  <a:latin typeface="Times New Roman" panose="02020603050405020304" pitchFamily="18" charset="0"/>
                  <a:ea typeface="宋体" panose="02010600030101010101" pitchFamily="2" charset="-122"/>
                </a:rPr>
                <a:t>……</a:t>
              </a:r>
              <a:endParaRPr lang="en-US" altLang="zh-CN" sz="2000" dirty="0">
                <a:solidFill>
                  <a:srgbClr val="0000FF"/>
                </a:solidFill>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solidFill>
                    <a:srgbClr val="0000FF"/>
                  </a:solidFill>
                  <a:latin typeface="Times New Roman" panose="02020603050405020304" pitchFamily="18" charset="0"/>
                  <a:ea typeface="宋体" panose="02010600030101010101" pitchFamily="2" charset="-122"/>
                </a:rPr>
                <a:t>continue;</a:t>
              </a:r>
              <a:endParaRPr lang="en-US" altLang="zh-CN" sz="2000" dirty="0">
                <a:solidFill>
                  <a:srgbClr val="0000FF"/>
                </a:solidFill>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solidFill>
                    <a:srgbClr val="0000FF"/>
                  </a:solidFill>
                  <a:latin typeface="Times New Roman" panose="02020603050405020304" pitchFamily="18" charset="0"/>
                  <a:ea typeface="宋体" panose="02010600030101010101" pitchFamily="2" charset="-122"/>
                </a:rPr>
                <a:t>…...</a:t>
              </a:r>
              <a:endParaRPr lang="en-US" altLang="zh-CN" sz="2000" dirty="0">
                <a:solidFill>
                  <a:srgbClr val="0000FF"/>
                </a:solidFill>
                <a:latin typeface="Times New Roman" panose="02020603050405020304" pitchFamily="18" charset="0"/>
                <a:ea typeface="宋体" panose="02010600030101010101" pitchFamily="2" charset="-122"/>
              </a:endParaRPr>
            </a:p>
          </p:txBody>
        </p:sp>
        <p:sp>
          <p:nvSpPr>
            <p:cNvPr id="89117" name="Line 73"/>
            <p:cNvSpPr/>
            <p:nvPr/>
          </p:nvSpPr>
          <p:spPr>
            <a:xfrm>
              <a:off x="2824" y="2502"/>
              <a:ext cx="0" cy="240"/>
            </a:xfrm>
            <a:prstGeom prst="line">
              <a:avLst/>
            </a:prstGeom>
            <a:ln w="3810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useBgFill="1">
          <p:nvSpPr>
            <p:cNvPr id="89118" name="AutoShape 74"/>
            <p:cNvSpPr/>
            <p:nvPr/>
          </p:nvSpPr>
          <p:spPr>
            <a:xfrm>
              <a:off x="2352" y="2736"/>
              <a:ext cx="985" cy="301"/>
            </a:xfrm>
            <a:prstGeom prst="flowChartDecision">
              <a:avLst/>
            </a:prstGeom>
            <a:ln w="38100" cap="flat" cmpd="sng">
              <a:solidFill>
                <a:srgbClr val="0000FF"/>
              </a:solidFill>
              <a:prstDash val="solid"/>
              <a:miter/>
              <a:headEnd type="none" w="med" len="med"/>
              <a:tailEnd type="none" w="med" len="med"/>
            </a:ln>
          </p:spPr>
          <p:txBody>
            <a:bodyPr wrap="none" anchor="ctr" anchorCtr="0"/>
            <a:p>
              <a:pPr algn="ctr" eaLnBrk="0" hangingPunct="0"/>
              <a:r>
                <a:rPr lang="zh-CN" altLang="en-US" sz="1600" dirty="0">
                  <a:solidFill>
                    <a:srgbClr val="0000FF"/>
                  </a:solidFill>
                  <a:latin typeface="Times New Roman" panose="02020603050405020304" pitchFamily="18" charset="0"/>
                  <a:ea typeface="楷体_GB2312" pitchFamily="49" charset="-122"/>
                </a:rPr>
                <a:t>循环条件</a:t>
              </a:r>
              <a:endParaRPr lang="zh-CN" altLang="en-US" sz="1600" dirty="0">
                <a:solidFill>
                  <a:srgbClr val="0000FF"/>
                </a:solidFill>
                <a:latin typeface="Times New Roman" panose="02020603050405020304" pitchFamily="18" charset="0"/>
                <a:ea typeface="楷体_GB2312" pitchFamily="49" charset="-122"/>
              </a:endParaRPr>
            </a:p>
          </p:txBody>
        </p:sp>
        <p:sp>
          <p:nvSpPr>
            <p:cNvPr id="89119" name="Text Box 75"/>
            <p:cNvSpPr txBox="1"/>
            <p:nvPr/>
          </p:nvSpPr>
          <p:spPr>
            <a:xfrm>
              <a:off x="2304" y="3043"/>
              <a:ext cx="546" cy="212"/>
            </a:xfrm>
            <a:prstGeom prst="rect">
              <a:avLst/>
            </a:prstGeom>
            <a:noFill/>
            <a:ln w="38100">
              <a:noFill/>
            </a:ln>
          </p:spPr>
          <p:txBody>
            <a:bodyPr anchor="ctr" anchorCtr="0">
              <a:spAutoFit/>
            </a:bodyPr>
            <a:p>
              <a:pPr algn="ctr" eaLnBrk="0" hangingPunct="0"/>
              <a:r>
                <a:rPr lang="zh-CN" altLang="en-US" sz="1600" dirty="0">
                  <a:solidFill>
                    <a:srgbClr val="0000FF"/>
                  </a:solidFill>
                  <a:latin typeface="Times New Roman" panose="02020603050405020304" pitchFamily="18" charset="0"/>
                  <a:ea typeface="楷体_GB2312" pitchFamily="49" charset="-122"/>
                </a:rPr>
                <a:t>不成立</a:t>
              </a:r>
              <a:endParaRPr lang="zh-CN" altLang="en-US" sz="1600" dirty="0">
                <a:solidFill>
                  <a:srgbClr val="0000FF"/>
                </a:solidFill>
                <a:latin typeface="Times New Roman" panose="02020603050405020304" pitchFamily="18" charset="0"/>
                <a:ea typeface="楷体_GB2312" pitchFamily="49" charset="-122"/>
              </a:endParaRPr>
            </a:p>
          </p:txBody>
        </p:sp>
        <p:sp>
          <p:nvSpPr>
            <p:cNvPr id="89120" name="Line 76"/>
            <p:cNvSpPr/>
            <p:nvPr/>
          </p:nvSpPr>
          <p:spPr>
            <a:xfrm flipV="1">
              <a:off x="1872" y="1572"/>
              <a:ext cx="0" cy="1308"/>
            </a:xfrm>
            <a:prstGeom prst="line">
              <a:avLst/>
            </a:prstGeom>
            <a:ln w="38100" cap="flat" cmpd="sng">
              <a:solidFill>
                <a:srgbClr val="0000FF"/>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21" name="Line 77"/>
            <p:cNvSpPr/>
            <p:nvPr/>
          </p:nvSpPr>
          <p:spPr>
            <a:xfrm>
              <a:off x="1872" y="1572"/>
              <a:ext cx="922" cy="0"/>
            </a:xfrm>
            <a:prstGeom prst="line">
              <a:avLst/>
            </a:prstGeom>
            <a:ln w="38100" cap="flat" cmpd="sng">
              <a:solidFill>
                <a:srgbClr val="0000F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22" name="Text Box 78"/>
            <p:cNvSpPr txBox="1"/>
            <p:nvPr/>
          </p:nvSpPr>
          <p:spPr>
            <a:xfrm>
              <a:off x="3024" y="2544"/>
              <a:ext cx="480" cy="250"/>
            </a:xfrm>
            <a:prstGeom prst="rect">
              <a:avLst/>
            </a:prstGeom>
            <a:noFill/>
            <a:ln w="38100">
              <a:noFill/>
            </a:ln>
          </p:spPr>
          <p:txBody>
            <a:bodyPr anchor="ctr" anchorCtr="0">
              <a:spAutoFit/>
            </a:bodyPr>
            <a:p>
              <a:pPr algn="ctr" eaLnBrk="0" hangingPunct="0">
                <a:spcBef>
                  <a:spcPct val="50000"/>
                </a:spcBef>
              </a:pPr>
              <a:r>
                <a:rPr lang="en-US" altLang="zh-CN" sz="2000" dirty="0">
                  <a:solidFill>
                    <a:srgbClr val="0000FF"/>
                  </a:solidFill>
                  <a:latin typeface="Times New Roman" panose="02020603050405020304" pitchFamily="18" charset="0"/>
                  <a:ea typeface="宋体" panose="02010600030101010101" pitchFamily="2" charset="-122"/>
                </a:rPr>
                <a:t>while</a:t>
              </a:r>
              <a:endParaRPr lang="en-US" altLang="zh-CN" sz="2000" dirty="0">
                <a:solidFill>
                  <a:srgbClr val="0000FF"/>
                </a:solidFill>
                <a:latin typeface="Times New Roman" panose="02020603050405020304" pitchFamily="18" charset="0"/>
                <a:ea typeface="宋体" panose="02010600030101010101" pitchFamily="2" charset="-122"/>
              </a:endParaRPr>
            </a:p>
          </p:txBody>
        </p:sp>
        <p:sp>
          <p:nvSpPr>
            <p:cNvPr id="89123" name="Line 79"/>
            <p:cNvSpPr/>
            <p:nvPr/>
          </p:nvSpPr>
          <p:spPr>
            <a:xfrm>
              <a:off x="3072" y="2112"/>
              <a:ext cx="432" cy="0"/>
            </a:xfrm>
            <a:prstGeom prst="line">
              <a:avLst/>
            </a:prstGeom>
            <a:ln w="57150" cap="flat" cmpd="sng">
              <a:solidFill>
                <a:schemeClr val="tx2"/>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24" name="Line 80"/>
            <p:cNvSpPr/>
            <p:nvPr/>
          </p:nvSpPr>
          <p:spPr>
            <a:xfrm>
              <a:off x="3504" y="2112"/>
              <a:ext cx="0" cy="480"/>
            </a:xfrm>
            <a:prstGeom prst="line">
              <a:avLst/>
            </a:prstGeom>
            <a:ln w="57150" cap="flat" cmpd="sng">
              <a:solidFill>
                <a:schemeClr val="tx2"/>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89125" name="Line 81"/>
            <p:cNvSpPr/>
            <p:nvPr/>
          </p:nvSpPr>
          <p:spPr>
            <a:xfrm flipH="1">
              <a:off x="2832" y="2592"/>
              <a:ext cx="672" cy="0"/>
            </a:xfrm>
            <a:prstGeom prst="line">
              <a:avLst/>
            </a:prstGeom>
            <a:ln w="57150" cap="flat" cmpd="sng">
              <a:solidFill>
                <a:schemeClr val="tx2"/>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pic>
        <p:nvPicPr>
          <p:cNvPr id="89126"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0113"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grpSp>
        <p:nvGrpSpPr>
          <p:cNvPr id="90114" name="Group 3"/>
          <p:cNvGrpSpPr/>
          <p:nvPr/>
        </p:nvGrpSpPr>
        <p:grpSpPr>
          <a:xfrm>
            <a:off x="2916238" y="908050"/>
            <a:ext cx="3352800" cy="5588000"/>
            <a:chOff x="2640" y="240"/>
            <a:chExt cx="2112" cy="3792"/>
          </a:xfrm>
        </p:grpSpPr>
        <p:sp>
          <p:nvSpPr>
            <p:cNvPr id="90115" name="Rectangle 4"/>
            <p:cNvSpPr/>
            <p:nvPr/>
          </p:nvSpPr>
          <p:spPr>
            <a:xfrm>
              <a:off x="2640" y="240"/>
              <a:ext cx="2112" cy="3792"/>
            </a:xfrm>
            <a:prstGeom prst="rect">
              <a:avLst/>
            </a:prstGeom>
            <a:solidFill>
              <a:srgbClr val="FFFF99"/>
            </a:solidFill>
            <a:ln w="38100">
              <a:noFill/>
            </a:ln>
          </p:spPr>
          <p:txBody>
            <a:bodyPr wrap="none" anchor="ctr" anchorCtr="0"/>
            <a:p>
              <a:endParaRPr lang="zh-CN" altLang="en-US" dirty="0">
                <a:latin typeface="Arial" panose="020B0604020202020204" pitchFamily="34" charset="0"/>
                <a:ea typeface="宋体" panose="02010600030101010101" pitchFamily="2" charset="-122"/>
              </a:endParaRPr>
            </a:p>
          </p:txBody>
        </p:sp>
        <p:sp>
          <p:nvSpPr>
            <p:cNvPr id="90116" name="Line 5"/>
            <p:cNvSpPr/>
            <p:nvPr/>
          </p:nvSpPr>
          <p:spPr>
            <a:xfrm>
              <a:off x="3648" y="3696"/>
              <a:ext cx="0" cy="289"/>
            </a:xfrm>
            <a:prstGeom prst="line">
              <a:avLst/>
            </a:prstGeom>
            <a:ln w="38100" cap="flat" cmpd="sng">
              <a:solidFill>
                <a:schemeClr va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17" name="AutoShape 6"/>
            <p:cNvSpPr/>
            <p:nvPr/>
          </p:nvSpPr>
          <p:spPr>
            <a:xfrm>
              <a:off x="3107" y="1344"/>
              <a:ext cx="1058" cy="301"/>
            </a:xfrm>
            <a:prstGeom prst="flowChartDecision">
              <a:avLst/>
            </a:prstGeom>
            <a:noFill/>
            <a:ln w="38100" cap="flat" cmpd="sng">
              <a:solidFill>
                <a:schemeClr val="hlink"/>
              </a:solidFill>
              <a:prstDash val="solid"/>
              <a:miter/>
              <a:headEnd type="none" w="med" len="med"/>
              <a:tailEnd type="none" w="med" len="med"/>
            </a:ln>
          </p:spPr>
          <p:txBody>
            <a:bodyPr wrap="none" anchor="ctr" anchorCtr="0"/>
            <a:p>
              <a:pPr algn="ctr" eaLnBrk="0" hangingPunct="0"/>
              <a:r>
                <a:rPr lang="zh-CN" altLang="en-US" sz="1600" dirty="0">
                  <a:latin typeface="楷体_GB2312" pitchFamily="49" charset="-122"/>
                  <a:ea typeface="楷体_GB2312" pitchFamily="49" charset="-122"/>
                </a:rPr>
                <a:t>循环条件</a:t>
              </a:r>
              <a:endParaRPr lang="zh-CN" altLang="en-US" sz="1600" dirty="0">
                <a:latin typeface="楷体_GB2312" pitchFamily="49" charset="-122"/>
                <a:ea typeface="楷体_GB2312" pitchFamily="49" charset="-122"/>
              </a:endParaRPr>
            </a:p>
          </p:txBody>
        </p:sp>
        <p:sp>
          <p:nvSpPr>
            <p:cNvPr id="90118" name="Line 7"/>
            <p:cNvSpPr/>
            <p:nvPr/>
          </p:nvSpPr>
          <p:spPr>
            <a:xfrm>
              <a:off x="3686" y="1645"/>
              <a:ext cx="1" cy="273"/>
            </a:xfrm>
            <a:prstGeom prst="line">
              <a:avLst/>
            </a:prstGeom>
            <a:ln w="38100" cap="flat" cmpd="sng">
              <a:solidFill>
                <a:schemeClr va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19" name="Text Box 8"/>
            <p:cNvSpPr txBox="1"/>
            <p:nvPr/>
          </p:nvSpPr>
          <p:spPr>
            <a:xfrm>
              <a:off x="3264" y="1879"/>
              <a:ext cx="745" cy="915"/>
            </a:xfrm>
            <a:prstGeom prst="rect">
              <a:avLst/>
            </a:prstGeom>
            <a:noFill/>
            <a:ln w="38100" cap="flat" cmpd="sng">
              <a:solidFill>
                <a:schemeClr val="hlink"/>
              </a:solidFill>
              <a:prstDash val="solid"/>
              <a:miter/>
              <a:headEnd type="none" w="med" len="med"/>
              <a:tailEnd type="none" w="med" len="med"/>
            </a:ln>
          </p:spPr>
          <p:txBody>
            <a:bodyPr anchor="ctr" anchorCtr="0">
              <a:spAutoFit/>
            </a:bodyPr>
            <a:p>
              <a:pPr algn="ctr" eaLnBrk="0" hangingPunct="0">
                <a:spcBef>
                  <a:spcPct val="50000"/>
                </a:spcBef>
              </a:pPr>
              <a:r>
                <a:rPr lang="en-US" altLang="zh-CN" sz="2000" dirty="0">
                  <a:latin typeface="Times New Roman" panose="02020603050405020304" pitchFamily="18" charset="0"/>
                  <a:ea typeface="宋体" panose="02010600030101010101" pitchFamily="2" charset="-122"/>
                </a:rPr>
                <a:t>……</a:t>
              </a:r>
              <a:endParaRPr lang="en-US" altLang="zh-CN" sz="2000" dirty="0">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latin typeface="Times New Roman" panose="02020603050405020304" pitchFamily="18" charset="0"/>
                  <a:ea typeface="宋体" panose="02010600030101010101" pitchFamily="2" charset="-122"/>
                </a:rPr>
                <a:t>continue;</a:t>
              </a:r>
              <a:endParaRPr lang="en-US" altLang="zh-CN" sz="2000" dirty="0">
                <a:latin typeface="Times New Roman" panose="02020603050405020304" pitchFamily="18" charset="0"/>
                <a:ea typeface="宋体" panose="02010600030101010101" pitchFamily="2" charset="-122"/>
              </a:endParaRPr>
            </a:p>
            <a:p>
              <a:pPr algn="ctr" eaLnBrk="0" hangingPunct="0">
                <a:spcBef>
                  <a:spcPct val="50000"/>
                </a:spcBef>
              </a:pPr>
              <a:r>
                <a:rPr lang="en-US" altLang="zh-CN" sz="2000" dirty="0">
                  <a:latin typeface="Times New Roman" panose="02020603050405020304" pitchFamily="18" charset="0"/>
                  <a:ea typeface="宋体" panose="02010600030101010101" pitchFamily="2" charset="-122"/>
                </a:rPr>
                <a:t>…...</a:t>
              </a:r>
              <a:endParaRPr lang="en-US" altLang="zh-CN" sz="2000" dirty="0">
                <a:latin typeface="Times New Roman" panose="02020603050405020304" pitchFamily="18" charset="0"/>
                <a:ea typeface="宋体" panose="02010600030101010101" pitchFamily="2" charset="-122"/>
              </a:endParaRPr>
            </a:p>
          </p:txBody>
        </p:sp>
        <p:sp>
          <p:nvSpPr>
            <p:cNvPr id="90120" name="Line 9"/>
            <p:cNvSpPr/>
            <p:nvPr/>
          </p:nvSpPr>
          <p:spPr>
            <a:xfrm>
              <a:off x="2976" y="1201"/>
              <a:ext cx="763" cy="1"/>
            </a:xfrm>
            <a:prstGeom prst="line">
              <a:avLst/>
            </a:prstGeom>
            <a:ln w="38100" cap="flat" cmpd="sng">
              <a:solidFill>
                <a:schemeClr va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21" name="Line 10"/>
            <p:cNvSpPr/>
            <p:nvPr/>
          </p:nvSpPr>
          <p:spPr>
            <a:xfrm>
              <a:off x="4168" y="1484"/>
              <a:ext cx="296" cy="1"/>
            </a:xfrm>
            <a:prstGeom prst="line">
              <a:avLst/>
            </a:prstGeom>
            <a:ln w="38100" cap="flat" cmpd="sng">
              <a:solidFill>
                <a:schemeClr va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22" name="Text Box 11"/>
            <p:cNvSpPr txBox="1"/>
            <p:nvPr/>
          </p:nvSpPr>
          <p:spPr>
            <a:xfrm>
              <a:off x="4046" y="1234"/>
              <a:ext cx="388" cy="249"/>
            </a:xfrm>
            <a:prstGeom prst="rect">
              <a:avLst/>
            </a:prstGeom>
            <a:noFill/>
            <a:ln w="38100">
              <a:noFill/>
            </a:ln>
          </p:spPr>
          <p:txBody>
            <a:bodyPr wrap="none" anchor="ctr" anchorCtr="0">
              <a:spAutoFit/>
            </a:bodyPr>
            <a:p>
              <a:pPr algn="ctr" eaLnBrk="0" hangingPunct="0"/>
              <a:r>
                <a:rPr lang="en-US" altLang="zh-CN" dirty="0">
                  <a:latin typeface="Times New Roman" panose="02020603050405020304" pitchFamily="18" charset="0"/>
                  <a:ea typeface="楷体_GB2312" pitchFamily="49" charset="-122"/>
                </a:rPr>
                <a:t>false</a:t>
              </a:r>
              <a:endParaRPr lang="en-US" altLang="zh-CN" dirty="0">
                <a:latin typeface="Times New Roman" panose="02020603050405020304" pitchFamily="18" charset="0"/>
                <a:ea typeface="楷体_GB2312" pitchFamily="49" charset="-122"/>
              </a:endParaRPr>
            </a:p>
          </p:txBody>
        </p:sp>
        <p:sp>
          <p:nvSpPr>
            <p:cNvPr id="90123" name="Text Box 12"/>
            <p:cNvSpPr txBox="1"/>
            <p:nvPr/>
          </p:nvSpPr>
          <p:spPr>
            <a:xfrm>
              <a:off x="3546" y="1617"/>
              <a:ext cx="784" cy="249"/>
            </a:xfrm>
            <a:prstGeom prst="rect">
              <a:avLst/>
            </a:prstGeom>
            <a:noFill/>
            <a:ln w="38100">
              <a:noFill/>
            </a:ln>
          </p:spPr>
          <p:txBody>
            <a:bodyPr anchor="ctr" anchorCtr="0">
              <a:spAutoFit/>
            </a:bodyPr>
            <a:p>
              <a:pPr algn="ctr" eaLnBrk="0" hangingPunct="0"/>
              <a:r>
                <a:rPr lang="en-US" altLang="zh-CN" dirty="0">
                  <a:latin typeface="Times New Roman" panose="02020603050405020304" pitchFamily="18" charset="0"/>
                  <a:ea typeface="楷体_GB2312" pitchFamily="49" charset="-122"/>
                </a:rPr>
                <a:t>true</a:t>
              </a:r>
              <a:endParaRPr lang="en-US" altLang="zh-CN" dirty="0">
                <a:latin typeface="Times New Roman" panose="02020603050405020304" pitchFamily="18" charset="0"/>
                <a:ea typeface="楷体_GB2312" pitchFamily="49" charset="-122"/>
              </a:endParaRPr>
            </a:p>
          </p:txBody>
        </p:sp>
        <p:sp>
          <p:nvSpPr>
            <p:cNvPr id="90124" name="AutoShape 13"/>
            <p:cNvSpPr/>
            <p:nvPr/>
          </p:nvSpPr>
          <p:spPr>
            <a:xfrm>
              <a:off x="3319" y="384"/>
              <a:ext cx="773" cy="240"/>
            </a:xfrm>
            <a:prstGeom prst="flowChartAlternateProcess">
              <a:avLst/>
            </a:prstGeom>
            <a:noFill/>
            <a:ln w="38100" cap="flat" cmpd="sng">
              <a:solidFill>
                <a:schemeClr val="hlink"/>
              </a:solidFill>
              <a:prstDash val="solid"/>
              <a:miter/>
              <a:headEnd type="none" w="med" len="med"/>
              <a:tailEnd type="none" w="med" len="med"/>
            </a:ln>
          </p:spPr>
          <p:txBody>
            <a:bodyPr wrap="none" anchor="ctr" anchorCtr="0"/>
            <a:p>
              <a:pPr algn="ctr" eaLnBrk="0" hangingPunct="0"/>
              <a:r>
                <a:rPr lang="en-US" altLang="zh-CN" sz="2000" dirty="0">
                  <a:latin typeface="Times New Roman" panose="02020603050405020304" pitchFamily="18" charset="0"/>
                  <a:ea typeface="隶书" panose="02010509060101010101" pitchFamily="49" charset="-122"/>
                </a:rPr>
                <a:t>for</a:t>
              </a:r>
              <a:endParaRPr lang="en-US" altLang="zh-CN" sz="2000" dirty="0">
                <a:latin typeface="Times New Roman" panose="02020603050405020304" pitchFamily="18" charset="0"/>
                <a:ea typeface="隶书" panose="02010509060101010101" pitchFamily="49" charset="-122"/>
              </a:endParaRPr>
            </a:p>
          </p:txBody>
        </p:sp>
        <p:sp>
          <p:nvSpPr>
            <p:cNvPr id="90125" name="Line 14"/>
            <p:cNvSpPr/>
            <p:nvPr/>
          </p:nvSpPr>
          <p:spPr>
            <a:xfrm>
              <a:off x="3708" y="624"/>
              <a:ext cx="1" cy="240"/>
            </a:xfrm>
            <a:prstGeom prst="line">
              <a:avLst/>
            </a:prstGeom>
            <a:ln w="38100" cap="flat" cmpd="sng">
              <a:solidFill>
                <a:schemeClr va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26" name="Text Box 15"/>
            <p:cNvSpPr txBox="1"/>
            <p:nvPr/>
          </p:nvSpPr>
          <p:spPr>
            <a:xfrm>
              <a:off x="3372" y="876"/>
              <a:ext cx="697" cy="232"/>
            </a:xfrm>
            <a:prstGeom prst="rect">
              <a:avLst/>
            </a:prstGeom>
            <a:noFill/>
            <a:ln w="38100" cap="flat" cmpd="sng">
              <a:solidFill>
                <a:schemeClr val="hlink"/>
              </a:solidFill>
              <a:prstDash val="solid"/>
              <a:miter/>
              <a:headEnd type="none" w="med" len="med"/>
              <a:tailEnd type="none" w="med" len="med"/>
            </a:ln>
          </p:spPr>
          <p:txBody>
            <a:bodyPr anchor="ctr" anchorCtr="0">
              <a:spAutoFit/>
            </a:bodyPr>
            <a:p>
              <a:pPr algn="ctr" eaLnBrk="0" hangingPunct="0">
                <a:spcBef>
                  <a:spcPct val="50000"/>
                </a:spcBef>
              </a:pPr>
              <a:r>
                <a:rPr lang="zh-CN" altLang="en-US" sz="1400" dirty="0">
                  <a:latin typeface="楷体_GB2312" pitchFamily="49" charset="-122"/>
                  <a:ea typeface="楷体_GB2312" pitchFamily="49" charset="-122"/>
                </a:rPr>
                <a:t>初始操作</a:t>
              </a:r>
              <a:endParaRPr lang="zh-CN" altLang="en-US" sz="1400" dirty="0">
                <a:latin typeface="楷体_GB2312" pitchFamily="49" charset="-122"/>
                <a:ea typeface="楷体_GB2312" pitchFamily="49" charset="-122"/>
              </a:endParaRPr>
            </a:p>
          </p:txBody>
        </p:sp>
        <p:sp>
          <p:nvSpPr>
            <p:cNvPr id="90127" name="Line 16"/>
            <p:cNvSpPr/>
            <p:nvPr/>
          </p:nvSpPr>
          <p:spPr>
            <a:xfrm>
              <a:off x="3696" y="2737"/>
              <a:ext cx="1" cy="335"/>
            </a:xfrm>
            <a:prstGeom prst="line">
              <a:avLst/>
            </a:prstGeom>
            <a:ln w="38100" cap="flat" cmpd="sng">
              <a:solidFill>
                <a:schemeClr va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28" name="Text Box 17"/>
            <p:cNvSpPr txBox="1"/>
            <p:nvPr/>
          </p:nvSpPr>
          <p:spPr>
            <a:xfrm>
              <a:off x="3312" y="3084"/>
              <a:ext cx="697" cy="233"/>
            </a:xfrm>
            <a:prstGeom prst="rect">
              <a:avLst/>
            </a:prstGeom>
            <a:noFill/>
            <a:ln w="38100" cap="flat" cmpd="sng">
              <a:solidFill>
                <a:schemeClr val="hlink"/>
              </a:solidFill>
              <a:prstDash val="solid"/>
              <a:miter/>
              <a:headEnd type="none" w="med" len="med"/>
              <a:tailEnd type="none" w="med" len="med"/>
            </a:ln>
          </p:spPr>
          <p:txBody>
            <a:bodyPr anchor="ctr" anchorCtr="0">
              <a:spAutoFit/>
            </a:bodyPr>
            <a:p>
              <a:pPr algn="ctr" eaLnBrk="0" hangingPunct="0">
                <a:spcBef>
                  <a:spcPct val="50000"/>
                </a:spcBef>
              </a:pPr>
              <a:r>
                <a:rPr lang="zh-CN" altLang="en-US" sz="1400" dirty="0">
                  <a:latin typeface="楷体_GB2312" pitchFamily="49" charset="-122"/>
                  <a:ea typeface="楷体_GB2312" pitchFamily="49" charset="-122"/>
                </a:rPr>
                <a:t>循环处理</a:t>
              </a:r>
              <a:endParaRPr lang="zh-CN" altLang="en-US" sz="1400" dirty="0">
                <a:latin typeface="楷体_GB2312" pitchFamily="49" charset="-122"/>
                <a:ea typeface="楷体_GB2312" pitchFamily="49" charset="-122"/>
              </a:endParaRPr>
            </a:p>
          </p:txBody>
        </p:sp>
        <p:sp>
          <p:nvSpPr>
            <p:cNvPr id="90129" name="Line 18"/>
            <p:cNvSpPr/>
            <p:nvPr/>
          </p:nvSpPr>
          <p:spPr>
            <a:xfrm>
              <a:off x="3696" y="3312"/>
              <a:ext cx="1" cy="240"/>
            </a:xfrm>
            <a:prstGeom prst="line">
              <a:avLst/>
            </a:prstGeom>
            <a:ln w="38100" cap="flat" cmpd="sng">
              <a:solidFill>
                <a:schemeClr va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30" name="Line 19"/>
            <p:cNvSpPr/>
            <p:nvPr/>
          </p:nvSpPr>
          <p:spPr>
            <a:xfrm flipH="1">
              <a:off x="2976" y="3552"/>
              <a:ext cx="720" cy="1"/>
            </a:xfrm>
            <a:prstGeom prst="line">
              <a:avLst/>
            </a:prstGeom>
            <a:ln w="38100" cap="flat" cmpd="sng">
              <a:solidFill>
                <a:schemeClr va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31" name="Line 20"/>
            <p:cNvSpPr/>
            <p:nvPr/>
          </p:nvSpPr>
          <p:spPr>
            <a:xfrm flipH="1">
              <a:off x="3639" y="3696"/>
              <a:ext cx="825" cy="1"/>
            </a:xfrm>
            <a:prstGeom prst="line">
              <a:avLst/>
            </a:prstGeom>
            <a:ln w="38100" cap="flat" cmpd="sng">
              <a:solidFill>
                <a:schemeClr va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32" name="Line 21"/>
            <p:cNvSpPr/>
            <p:nvPr/>
          </p:nvSpPr>
          <p:spPr>
            <a:xfrm>
              <a:off x="3708" y="1104"/>
              <a:ext cx="1" cy="240"/>
            </a:xfrm>
            <a:prstGeom prst="line">
              <a:avLst/>
            </a:prstGeom>
            <a:ln w="38100" cap="flat" cmpd="sng">
              <a:solidFill>
                <a:schemeClr val="hlink"/>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33" name="Line 22"/>
            <p:cNvSpPr/>
            <p:nvPr/>
          </p:nvSpPr>
          <p:spPr>
            <a:xfrm flipH="1">
              <a:off x="2976" y="1201"/>
              <a:ext cx="0" cy="2352"/>
            </a:xfrm>
            <a:prstGeom prst="line">
              <a:avLst/>
            </a:prstGeom>
            <a:ln w="38100" cap="flat" cmpd="sng">
              <a:solidFill>
                <a:schemeClr va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34" name="Line 23"/>
            <p:cNvSpPr/>
            <p:nvPr/>
          </p:nvSpPr>
          <p:spPr>
            <a:xfrm>
              <a:off x="4464" y="1488"/>
              <a:ext cx="1" cy="2208"/>
            </a:xfrm>
            <a:prstGeom prst="line">
              <a:avLst/>
            </a:prstGeom>
            <a:ln w="38100" cap="flat" cmpd="sng">
              <a:solidFill>
                <a:schemeClr val="hlink"/>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35" name="Line 24"/>
            <p:cNvSpPr/>
            <p:nvPr/>
          </p:nvSpPr>
          <p:spPr>
            <a:xfrm>
              <a:off x="3936" y="2353"/>
              <a:ext cx="336" cy="0"/>
            </a:xfrm>
            <a:prstGeom prst="line">
              <a:avLst/>
            </a:prstGeom>
            <a:ln w="57150" cap="flat" cmpd="sng">
              <a:solidFill>
                <a:srgbClr val="CC3399"/>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36" name="Line 25"/>
            <p:cNvSpPr/>
            <p:nvPr/>
          </p:nvSpPr>
          <p:spPr>
            <a:xfrm>
              <a:off x="4272" y="2353"/>
              <a:ext cx="0" cy="576"/>
            </a:xfrm>
            <a:prstGeom prst="line">
              <a:avLst/>
            </a:prstGeom>
            <a:ln w="57150" cap="flat" cmpd="sng">
              <a:solidFill>
                <a:srgbClr val="CC3399"/>
              </a:solidFill>
              <a:prstDash val="solid"/>
              <a:round/>
              <a:headEnd type="none" w="med" len="med"/>
              <a:tailEnd type="none" w="med" len="med"/>
            </a:ln>
          </p:spPr>
          <p:txBody>
            <a:bodyPr anchor="t" anchorCtr="0"/>
            <a:p>
              <a:endParaRPr lang="zh-CN" altLang="en-US">
                <a:latin typeface="Arial" panose="020B0604020202020204" pitchFamily="34" charset="0"/>
                <a:ea typeface="宋体" panose="02010600030101010101" pitchFamily="2" charset="-122"/>
              </a:endParaRPr>
            </a:p>
          </p:txBody>
        </p:sp>
        <p:sp>
          <p:nvSpPr>
            <p:cNvPr id="90137" name="Line 26"/>
            <p:cNvSpPr/>
            <p:nvPr/>
          </p:nvSpPr>
          <p:spPr>
            <a:xfrm flipH="1">
              <a:off x="3696" y="2929"/>
              <a:ext cx="576" cy="0"/>
            </a:xfrm>
            <a:prstGeom prst="line">
              <a:avLst/>
            </a:prstGeom>
            <a:ln w="57150" cap="flat" cmpd="sng">
              <a:solidFill>
                <a:srgbClr val="CC3399"/>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grpSp>
      <p:pic>
        <p:nvPicPr>
          <p:cNvPr id="90138"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1137" name="Rectangle 3"/>
          <p:cNvSpPr>
            <a:spLocks noGrp="1" noRot="1"/>
          </p:cNvSpPr>
          <p:nvPr>
            <p:ph idx="4294967295"/>
          </p:nvPr>
        </p:nvSpPr>
        <p:spPr>
          <a:xfrm>
            <a:off x="1042988" y="1268413"/>
            <a:ext cx="9144000" cy="5589587"/>
          </a:xfrm>
          <a:solidFill>
            <a:srgbClr val="FFFFFF"/>
          </a:solidFill>
        </p:spPr>
        <p:txBody>
          <a:bodyPr wrap="square" lIns="91440" tIns="45720" rIns="91440" bIns="45720" anchor="t" anchorCtr="0"/>
          <a:p>
            <a:pPr eaLnBrk="1" hangingPunct="1">
              <a:lnSpc>
                <a:spcPct val="80000"/>
              </a:lnSpc>
              <a:buNone/>
            </a:pPr>
            <a:r>
              <a:rPr lang="en-US" altLang="zh-CN" sz="2000" b="1" dirty="0">
                <a:solidFill>
                  <a:srgbClr val="000000"/>
                </a:solidFill>
                <a:ea typeface="宋体" panose="02010600030101010101" pitchFamily="2" charset="-122"/>
              </a:rPr>
              <a:t>import</a:t>
            </a:r>
            <a:r>
              <a:rPr lang="en-US" altLang="zh-CN" sz="2000" dirty="0">
                <a:ea typeface="宋体" panose="02010600030101010101" pitchFamily="2" charset="-122"/>
              </a:rPr>
              <a:t> </a:t>
            </a:r>
            <a:r>
              <a:rPr lang="en-US" altLang="zh-CN" sz="2000" b="1" dirty="0">
                <a:solidFill>
                  <a:srgbClr val="000000"/>
                </a:solidFill>
                <a:ea typeface="宋体" panose="02010600030101010101" pitchFamily="2" charset="-122"/>
              </a:rPr>
              <a:t>javax.swing.JOptionPane;</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public class SimpleApp2</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public static void main(String[] args) </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String output = "";</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for(int i=1;i&lt;=10;i++) //</a:t>
            </a:r>
            <a:r>
              <a:rPr lang="zh-CN" altLang="en-US" sz="2000" b="1" dirty="0">
                <a:solidFill>
                  <a:srgbClr val="000000"/>
                </a:solidFill>
                <a:ea typeface="宋体" panose="02010600030101010101" pitchFamily="2" charset="-122"/>
              </a:rPr>
              <a:t>计划进行十次循环</a:t>
            </a:r>
            <a:endParaRPr lang="zh-CN" altLang="en-US" sz="2000" b="1" dirty="0">
              <a:solidFill>
                <a:srgbClr val="000000"/>
              </a:solidFill>
              <a:ea typeface="宋体" panose="02010600030101010101" pitchFamily="2" charset="-122"/>
            </a:endParaRPr>
          </a:p>
          <a:p>
            <a:pPr eaLnBrk="1" hangingPunct="1">
              <a:lnSpc>
                <a:spcPct val="80000"/>
              </a:lnSpc>
              <a:buNone/>
            </a:pPr>
            <a:r>
              <a:rPr lang="zh-CN" altLang="en-US" sz="2000" b="1" dirty="0">
                <a:solidFill>
                  <a:srgbClr val="000000"/>
                </a:solidFill>
                <a:ea typeface="宋体" panose="02010600030101010101" pitchFamily="2" charset="-122"/>
              </a:rPr>
              <a:t>		</a:t>
            </a:r>
            <a:r>
              <a:rPr lang="en-US" altLang="zh-CN" sz="2000" b="1" dirty="0">
                <a:solidFill>
                  <a:srgbClr val="000000"/>
                </a:solidFill>
                <a:ea typeface="宋体" panose="02010600030101010101" pitchFamily="2" charset="-122"/>
              </a:rPr>
              <a:t>{</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output +="\n</a:t>
            </a:r>
            <a:r>
              <a:rPr lang="zh-CN" altLang="en-US" sz="2000" b="1" dirty="0">
                <a:solidFill>
                  <a:srgbClr val="000000"/>
                </a:solidFill>
                <a:ea typeface="宋体" panose="02010600030101010101" pitchFamily="2" charset="-122"/>
              </a:rPr>
              <a:t>第</a:t>
            </a:r>
            <a:r>
              <a:rPr lang="en-US" altLang="zh-CN" sz="2000" b="1" dirty="0">
                <a:solidFill>
                  <a:srgbClr val="000000"/>
                </a:solidFill>
                <a:ea typeface="宋体" panose="02010600030101010101" pitchFamily="2" charset="-122"/>
              </a:rPr>
              <a:t>"+i+"</a:t>
            </a:r>
            <a:r>
              <a:rPr lang="zh-CN" altLang="en-US" sz="2000" b="1" dirty="0">
                <a:solidFill>
                  <a:srgbClr val="000000"/>
                </a:solidFill>
                <a:ea typeface="宋体" panose="02010600030101010101" pitchFamily="2" charset="-122"/>
              </a:rPr>
              <a:t>次循环开始。</a:t>
            </a:r>
            <a:r>
              <a:rPr lang="en-US" altLang="zh-CN" sz="2000" b="1" dirty="0">
                <a:solidFill>
                  <a:srgbClr val="000000"/>
                </a:solidFill>
                <a:ea typeface="宋体" panose="02010600030101010101" pitchFamily="2" charset="-122"/>
              </a:rPr>
              <a:t>";</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if(i==2)</a:t>
            </a:r>
            <a:r>
              <a:rPr lang="en-US" altLang="zh-CN" sz="2000" b="1" dirty="0">
                <a:solidFill>
                  <a:srgbClr val="0000FF"/>
                </a:solidFill>
                <a:ea typeface="宋体" panose="02010600030101010101" pitchFamily="2" charset="-122"/>
              </a:rPr>
              <a:t>continue</a:t>
            </a:r>
            <a:r>
              <a:rPr lang="en-US" altLang="zh-CN" sz="2000" b="1" dirty="0">
                <a:solidFill>
                  <a:srgbClr val="000000"/>
                </a:solidFill>
                <a:ea typeface="宋体" panose="02010600030101010101" pitchFamily="2" charset="-122"/>
              </a:rPr>
              <a:t>; //</a:t>
            </a:r>
            <a:r>
              <a:rPr lang="zh-CN" altLang="en-US" sz="2000" b="1" dirty="0">
                <a:solidFill>
                  <a:srgbClr val="000000"/>
                </a:solidFill>
                <a:ea typeface="宋体" panose="02010600030101010101" pitchFamily="2" charset="-122"/>
              </a:rPr>
              <a:t>第二次循环到此跳过循环体中剩余的部分</a:t>
            </a:r>
            <a:endParaRPr lang="zh-CN" altLang="en-US" sz="2000" b="1" dirty="0">
              <a:solidFill>
                <a:srgbClr val="000000"/>
              </a:solidFill>
              <a:ea typeface="宋体" panose="02010600030101010101" pitchFamily="2" charset="-122"/>
            </a:endParaRPr>
          </a:p>
          <a:p>
            <a:pPr eaLnBrk="1" hangingPunct="1">
              <a:lnSpc>
                <a:spcPct val="80000"/>
              </a:lnSpc>
              <a:buNone/>
            </a:pPr>
            <a:r>
              <a:rPr lang="zh-CN" altLang="en-US" sz="2000" b="1" dirty="0">
                <a:solidFill>
                  <a:srgbClr val="000000"/>
                </a:solidFill>
                <a:ea typeface="宋体" panose="02010600030101010101" pitchFamily="2" charset="-122"/>
              </a:rPr>
              <a:t>		     </a:t>
            </a:r>
            <a:r>
              <a:rPr lang="en-US" altLang="zh-CN" sz="2000" b="1" dirty="0">
                <a:solidFill>
                  <a:srgbClr val="000000"/>
                </a:solidFill>
                <a:ea typeface="宋体" panose="02010600030101010101" pitchFamily="2" charset="-122"/>
              </a:rPr>
              <a:t>if(i==3)</a:t>
            </a:r>
            <a:r>
              <a:rPr lang="en-US" altLang="zh-CN" sz="2000" b="1" dirty="0">
                <a:solidFill>
                  <a:srgbClr val="0000FF"/>
                </a:solidFill>
                <a:ea typeface="宋体" panose="02010600030101010101" pitchFamily="2" charset="-122"/>
              </a:rPr>
              <a:t>break</a:t>
            </a:r>
            <a:r>
              <a:rPr lang="en-US" altLang="zh-CN" sz="2000" b="1" dirty="0">
                <a:solidFill>
                  <a:srgbClr val="000000"/>
                </a:solidFill>
                <a:ea typeface="宋体" panose="02010600030101010101" pitchFamily="2" charset="-122"/>
              </a:rPr>
              <a:t>;    //</a:t>
            </a:r>
            <a:r>
              <a:rPr lang="zh-CN" altLang="en-US" sz="2000" b="1" dirty="0">
                <a:solidFill>
                  <a:srgbClr val="000000"/>
                </a:solidFill>
                <a:ea typeface="宋体" panose="02010600030101010101" pitchFamily="2" charset="-122"/>
              </a:rPr>
              <a:t>第三次循环到此结束循环</a:t>
            </a:r>
            <a:endParaRPr lang="zh-CN" altLang="en-US" sz="2000" b="1" dirty="0">
              <a:solidFill>
                <a:srgbClr val="000000"/>
              </a:solidFill>
              <a:ea typeface="宋体" panose="02010600030101010101" pitchFamily="2" charset="-122"/>
            </a:endParaRPr>
          </a:p>
          <a:p>
            <a:pPr eaLnBrk="1" hangingPunct="1">
              <a:lnSpc>
                <a:spcPct val="80000"/>
              </a:lnSpc>
              <a:buNone/>
            </a:pPr>
            <a:r>
              <a:rPr lang="zh-CN" altLang="en-US" sz="2000" b="1" dirty="0">
                <a:solidFill>
                  <a:srgbClr val="000000"/>
                </a:solidFill>
                <a:ea typeface="宋体" panose="02010600030101010101" pitchFamily="2" charset="-122"/>
              </a:rPr>
              <a:t>		     </a:t>
            </a:r>
            <a:r>
              <a:rPr lang="en-US" altLang="zh-CN" sz="2000" b="1" dirty="0">
                <a:solidFill>
                  <a:srgbClr val="000000"/>
                </a:solidFill>
                <a:ea typeface="宋体" panose="02010600030101010101" pitchFamily="2" charset="-122"/>
              </a:rPr>
              <a:t>output +="\n</a:t>
            </a:r>
            <a:r>
              <a:rPr lang="zh-CN" altLang="en-US" sz="2000" b="1" dirty="0">
                <a:solidFill>
                  <a:srgbClr val="000000"/>
                </a:solidFill>
                <a:ea typeface="宋体" panose="02010600030101010101" pitchFamily="2" charset="-122"/>
              </a:rPr>
              <a:t>第</a:t>
            </a:r>
            <a:r>
              <a:rPr lang="en-US" altLang="zh-CN" sz="2000" b="1" dirty="0">
                <a:solidFill>
                  <a:srgbClr val="000000"/>
                </a:solidFill>
                <a:ea typeface="宋体" panose="02010600030101010101" pitchFamily="2" charset="-122"/>
              </a:rPr>
              <a:t>"+i+"</a:t>
            </a:r>
            <a:r>
              <a:rPr lang="zh-CN" altLang="en-US" sz="2000" b="1" dirty="0">
                <a:solidFill>
                  <a:srgbClr val="000000"/>
                </a:solidFill>
                <a:ea typeface="宋体" panose="02010600030101010101" pitchFamily="2" charset="-122"/>
              </a:rPr>
              <a:t>次循环结束！</a:t>
            </a:r>
            <a:r>
              <a:rPr lang="en-US" altLang="zh-CN" sz="2000" b="1" dirty="0">
                <a:solidFill>
                  <a:srgbClr val="000000"/>
                </a:solidFill>
                <a:ea typeface="宋体" panose="02010600030101010101" pitchFamily="2" charset="-122"/>
              </a:rPr>
              <a:t>";</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output +="\n</a:t>
            </a:r>
            <a:r>
              <a:rPr lang="zh-CN" altLang="en-US" sz="2000" b="1" dirty="0">
                <a:solidFill>
                  <a:srgbClr val="000000"/>
                </a:solidFill>
                <a:ea typeface="宋体" panose="02010600030101010101" pitchFamily="2" charset="-122"/>
              </a:rPr>
              <a:t>结束整个程序的输出工作。</a:t>
            </a:r>
            <a:r>
              <a:rPr lang="en-US" altLang="zh-CN" sz="2000" b="1" dirty="0">
                <a:solidFill>
                  <a:srgbClr val="000000"/>
                </a:solidFill>
                <a:ea typeface="宋体" panose="02010600030101010101" pitchFamily="2" charset="-122"/>
              </a:rPr>
              <a:t>";</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JOptionPane.showMessageDialog(null,output);</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System.exit(0);</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	}	</a:t>
            </a:r>
            <a:endParaRPr lang="en-US" altLang="zh-CN" sz="2000" b="1" dirty="0">
              <a:solidFill>
                <a:srgbClr val="000000"/>
              </a:solidFill>
              <a:ea typeface="宋体" panose="02010600030101010101" pitchFamily="2" charset="-122"/>
            </a:endParaRPr>
          </a:p>
          <a:p>
            <a:pPr eaLnBrk="1" hangingPunct="1">
              <a:lnSpc>
                <a:spcPct val="80000"/>
              </a:lnSpc>
              <a:buNone/>
            </a:pPr>
            <a:r>
              <a:rPr lang="en-US" altLang="zh-CN" sz="2000" b="1" dirty="0">
                <a:solidFill>
                  <a:srgbClr val="000000"/>
                </a:solidFill>
                <a:ea typeface="宋体" panose="02010600030101010101" pitchFamily="2" charset="-122"/>
              </a:rPr>
              <a:t>}</a:t>
            </a:r>
            <a:endParaRPr lang="en-US" altLang="zh-CN" sz="2000" b="1" dirty="0">
              <a:solidFill>
                <a:srgbClr val="000000"/>
              </a:solidFill>
              <a:ea typeface="宋体" panose="02010600030101010101" pitchFamily="2" charset="-122"/>
            </a:endParaRPr>
          </a:p>
        </p:txBody>
      </p:sp>
      <p:sp>
        <p:nvSpPr>
          <p:cNvPr id="91138"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88070" name="Picture 6"/>
          <p:cNvPicPr>
            <a:picLocks noChangeAspect="1"/>
          </p:cNvPicPr>
          <p:nvPr/>
        </p:nvPicPr>
        <p:blipFill>
          <a:blip r:embed="rId1"/>
          <a:stretch>
            <a:fillRect/>
          </a:stretch>
        </p:blipFill>
        <p:spPr>
          <a:xfrm>
            <a:off x="5943600" y="1052513"/>
            <a:ext cx="3200400" cy="2506662"/>
          </a:xfrm>
          <a:prstGeom prst="rect">
            <a:avLst/>
          </a:prstGeom>
          <a:noFill/>
          <a:ln w="9525">
            <a:noFill/>
          </a:ln>
        </p:spPr>
      </p:pic>
      <p:sp>
        <p:nvSpPr>
          <p:cNvPr id="91140" name="Rectangle 7"/>
          <p:cNvSpPr/>
          <p:nvPr/>
        </p:nvSpPr>
        <p:spPr>
          <a:xfrm>
            <a:off x="971550" y="47625"/>
            <a:ext cx="8208963" cy="933450"/>
          </a:xfrm>
          <a:prstGeom prst="rect">
            <a:avLst/>
          </a:prstGeom>
          <a:solidFill>
            <a:schemeClr val="bg1"/>
          </a:solidFill>
          <a:ln w="38100" cap="flat" cmpd="sng">
            <a:solidFill>
              <a:srgbClr val="0000FF"/>
            </a:solidFill>
            <a:prstDash val="solid"/>
            <a:miter/>
            <a:headEnd type="none" w="med" len="med"/>
            <a:tailEnd type="none" w="med" len="med"/>
          </a:ln>
        </p:spPr>
        <p:txBody>
          <a:bodyPr anchor="t" anchorCtr="0">
            <a:spAutoFit/>
          </a:bodyPr>
          <a:p>
            <a:pPr>
              <a:spcBef>
                <a:spcPct val="20000"/>
              </a:spcBef>
            </a:pPr>
            <a:r>
              <a:rPr lang="en-US" altLang="zh-CN" sz="2400" b="1" dirty="0">
                <a:solidFill>
                  <a:srgbClr val="0000FF"/>
                </a:solidFill>
                <a:latin typeface="Arial" panose="020B0604020202020204" pitchFamily="34" charset="0"/>
                <a:ea typeface="宋体" panose="02010600030101010101" pitchFamily="2" charset="-122"/>
              </a:rPr>
              <a:t>[</a:t>
            </a:r>
            <a:r>
              <a:rPr lang="zh-CN" altLang="en-US" sz="2400" b="1" dirty="0">
                <a:solidFill>
                  <a:srgbClr val="0000FF"/>
                </a:solidFill>
                <a:latin typeface="Arial" panose="020B0604020202020204" pitchFamily="34" charset="0"/>
                <a:ea typeface="宋体" panose="02010600030101010101" pitchFamily="2" charset="-122"/>
              </a:rPr>
              <a:t>例</a:t>
            </a:r>
            <a:r>
              <a:rPr lang="en-US" altLang="zh-CN" sz="2400" b="1" dirty="0">
                <a:solidFill>
                  <a:srgbClr val="0000FF"/>
                </a:solidFill>
                <a:latin typeface="Arial" panose="020B0604020202020204" pitchFamily="34" charset="0"/>
                <a:ea typeface="宋体" panose="02010600030101010101" pitchFamily="2" charset="-122"/>
              </a:rPr>
              <a:t>2.2]break</a:t>
            </a:r>
            <a:r>
              <a:rPr lang="zh-CN" altLang="en-US" sz="2400" b="1" dirty="0">
                <a:solidFill>
                  <a:srgbClr val="0000FF"/>
                </a:solidFill>
                <a:latin typeface="Arial" panose="020B0604020202020204" pitchFamily="34" charset="0"/>
                <a:ea typeface="宋体" panose="02010600030101010101" pitchFamily="2" charset="-122"/>
              </a:rPr>
              <a:t>语句和</a:t>
            </a:r>
            <a:r>
              <a:rPr lang="en-US" altLang="zh-CN" sz="2400" b="1" dirty="0">
                <a:solidFill>
                  <a:srgbClr val="0000FF"/>
                </a:solidFill>
                <a:latin typeface="Arial" panose="020B0604020202020204" pitchFamily="34" charset="0"/>
                <a:ea typeface="宋体" panose="02010600030101010101" pitchFamily="2" charset="-122"/>
              </a:rPr>
              <a:t>continue</a:t>
            </a:r>
            <a:r>
              <a:rPr lang="zh-CN" altLang="en-US" sz="2400" b="1" dirty="0">
                <a:solidFill>
                  <a:srgbClr val="0000FF"/>
                </a:solidFill>
                <a:latin typeface="Arial" panose="020B0604020202020204" pitchFamily="34" charset="0"/>
                <a:ea typeface="宋体" panose="02010600030101010101" pitchFamily="2" charset="-122"/>
              </a:rPr>
              <a:t>语句在循环结构中的流程控制。</a:t>
            </a:r>
            <a:endParaRPr lang="zh-CN" altLang="en-US" sz="2400" b="1" dirty="0">
              <a:solidFill>
                <a:srgbClr val="0000FF"/>
              </a:solidFill>
              <a:latin typeface="Arial" panose="020B0604020202020204" pitchFamily="34" charset="0"/>
              <a:ea typeface="宋体" panose="02010600030101010101" pitchFamily="2" charset="-122"/>
            </a:endParaRPr>
          </a:p>
          <a:p>
            <a:pPr>
              <a:spcBef>
                <a:spcPct val="20000"/>
              </a:spcBef>
            </a:pPr>
            <a:r>
              <a:rPr lang="en-US" altLang="zh-CN" sz="2400" dirty="0">
                <a:solidFill>
                  <a:srgbClr val="000000"/>
                </a:solidFill>
                <a:latin typeface="Arial" panose="020B0604020202020204" pitchFamily="34" charset="0"/>
                <a:ea typeface="宋体" panose="02010600030101010101" pitchFamily="2" charset="-122"/>
              </a:rPr>
              <a:t>&lt;SimpleApp2.java&gt;</a:t>
            </a:r>
            <a:endParaRPr lang="en-US" altLang="zh-CN" sz="2400" dirty="0">
              <a:solidFill>
                <a:srgbClr val="000000"/>
              </a:solidFill>
              <a:latin typeface="Arial" panose="020B0604020202020204" pitchFamily="34" charset="0"/>
              <a:ea typeface="宋体" panose="02010600030101010101" pitchFamily="2" charset="-122"/>
            </a:endParaRPr>
          </a:p>
        </p:txBody>
      </p:sp>
      <p:pic>
        <p:nvPicPr>
          <p:cNvPr id="91141" name="图片 5" descr="java0.gif"/>
          <p:cNvPicPr>
            <a:picLocks noChangeAspect="1"/>
          </p:cNvPicPr>
          <p:nvPr/>
        </p:nvPicPr>
        <p:blipFill>
          <a:blip r:embed="rId2"/>
          <a:stretch>
            <a:fillRect/>
          </a:stretch>
        </p:blipFill>
        <p:spPr>
          <a:xfrm>
            <a:off x="0" y="0"/>
            <a:ext cx="914400" cy="127952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0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5" name="Rectangle 4"/>
          <p:cNvSpPr>
            <a:spLocks noGrp="1" noRot="1"/>
          </p:cNvSpPr>
          <p:nvPr>
            <p:ph type="ctrTitle"/>
          </p:nvPr>
        </p:nvSpPr>
        <p:spPr>
          <a:xfrm>
            <a:off x="971550" y="621030"/>
            <a:ext cx="7908925" cy="1384300"/>
          </a:xfrm>
        </p:spPr>
        <p:txBody>
          <a:bodyPr wrap="square" lIns="92075" tIns="46037" rIns="92075" bIns="46037" anchor="ctr" anchorCtr="0"/>
          <a:p>
            <a:pPr eaLnBrk="1" hangingPunct="1">
              <a:buClrTx/>
              <a:buSzTx/>
              <a:buFontTx/>
            </a:pPr>
            <a:r>
              <a:rPr lang="zh-CN" altLang="en-US" sz="3200" b="1" dirty="0">
                <a:solidFill>
                  <a:srgbClr val="0000FF"/>
                </a:solidFill>
                <a:latin typeface="Times New Roman" panose="02020603050405020304" pitchFamily="18" charset="0"/>
                <a:ea typeface="宋体" panose="02010600030101010101" pitchFamily="2" charset="-122"/>
              </a:rPr>
              <a:t>良好的</a:t>
            </a:r>
            <a:r>
              <a:rPr lang="en-US" altLang="zh-CN" sz="3200" b="1" dirty="0">
                <a:solidFill>
                  <a:srgbClr val="0000FF"/>
                </a:solidFill>
                <a:latin typeface="Times New Roman" panose="02020603050405020304" pitchFamily="18" charset="0"/>
                <a:ea typeface="宋体" panose="02010600030101010101" pitchFamily="2" charset="-122"/>
              </a:rPr>
              <a:t>Java</a:t>
            </a:r>
            <a:r>
              <a:rPr lang="zh-CN" altLang="en-US" sz="3200" b="1" dirty="0">
                <a:solidFill>
                  <a:srgbClr val="0000FF"/>
                </a:solidFill>
                <a:latin typeface="Times New Roman" panose="02020603050405020304" pitchFamily="18" charset="0"/>
                <a:ea typeface="宋体" panose="02010600030101010101" pitchFamily="2" charset="-122"/>
              </a:rPr>
              <a:t>代码规范</a:t>
            </a:r>
            <a:r>
              <a:rPr lang="en-US" altLang="zh-CN" sz="3200" b="1" dirty="0">
                <a:solidFill>
                  <a:srgbClr val="0000FF"/>
                </a:solidFill>
                <a:latin typeface="Times New Roman" panose="02020603050405020304" pitchFamily="18" charset="0"/>
                <a:ea typeface="宋体" panose="02010600030101010101" pitchFamily="2" charset="-122"/>
              </a:rPr>
              <a:t>(</a:t>
            </a:r>
            <a:r>
              <a:rPr kumimoji="1" lang="en-US" altLang="zh-CN" sz="3200" b="1" kern="1200" dirty="0">
                <a:solidFill>
                  <a:srgbClr val="000000"/>
                </a:solidFill>
                <a:latin typeface="Times New Roman" panose="02020603050405020304" pitchFamily="18" charset="0"/>
                <a:ea typeface="楷体_GB2312" pitchFamily="49" charset="-122"/>
                <a:cs typeface="Times New Roman" panose="02020603050405020304" pitchFamily="18" charset="0"/>
                <a:sym typeface="+mn-ea"/>
              </a:rPr>
              <a:t>conventions</a:t>
            </a:r>
            <a:r>
              <a:rPr lang="en-US" altLang="zh-CN" sz="3200" b="1" dirty="0">
                <a:solidFill>
                  <a:srgbClr val="0000FF"/>
                </a:solidFill>
                <a:latin typeface="Times New Roman" panose="02020603050405020304" pitchFamily="18" charset="0"/>
                <a:ea typeface="宋体" panose="02010600030101010101" pitchFamily="2" charset="-122"/>
              </a:rPr>
              <a:t>)</a:t>
            </a:r>
            <a:endParaRPr lang="en-US" altLang="zh-CN" sz="3200" b="1" dirty="0">
              <a:solidFill>
                <a:srgbClr val="0000FF"/>
              </a:solidFill>
              <a:latin typeface="Times New Roman" panose="02020603050405020304" pitchFamily="18" charset="0"/>
              <a:ea typeface="宋体" panose="02010600030101010101" pitchFamily="2" charset="-122"/>
            </a:endParaRPr>
          </a:p>
        </p:txBody>
      </p:sp>
      <p:sp>
        <p:nvSpPr>
          <p:cNvPr id="16386" name="Rectangle 5"/>
          <p:cNvSpPr>
            <a:spLocks noGrp="1" noRot="1"/>
          </p:cNvSpPr>
          <p:nvPr>
            <p:ph idx="4294967295"/>
          </p:nvPr>
        </p:nvSpPr>
        <p:spPr>
          <a:xfrm>
            <a:off x="1116013" y="1628775"/>
            <a:ext cx="7488237" cy="4392613"/>
          </a:xfrm>
          <a:solidFill>
            <a:srgbClr val="FFFFFF"/>
          </a:solidFill>
        </p:spPr>
        <p:txBody>
          <a:bodyPr wrap="square" lIns="92075" tIns="46037" rIns="92075" bIns="46037" anchor="t" anchorCtr="0"/>
          <a:p>
            <a:pPr marL="533400" indent="-533400" eaLnBrk="1" hangingPunct="1"/>
            <a:r>
              <a:rPr lang="zh-CN" altLang="en-US" sz="2800" b="1" dirty="0">
                <a:solidFill>
                  <a:srgbClr val="000000"/>
                </a:solidFill>
                <a:ea typeface="宋体" panose="02010600030101010101" pitchFamily="2" charset="-122"/>
              </a:rPr>
              <a:t>尽可能多的加入注释，开始时可以写中文注释，最后完成时转为英文注释；</a:t>
            </a:r>
            <a:endParaRPr lang="zh-CN" altLang="en-US" sz="2800" b="1" dirty="0">
              <a:solidFill>
                <a:srgbClr val="000000"/>
              </a:solidFill>
              <a:ea typeface="宋体" panose="02010600030101010101" pitchFamily="2" charset="-122"/>
            </a:endParaRPr>
          </a:p>
          <a:p>
            <a:pPr marL="533400" indent="-533400" eaLnBrk="1" hangingPunct="1"/>
            <a:r>
              <a:rPr lang="zh-CN" altLang="en-US" sz="2800" b="1" dirty="0">
                <a:solidFill>
                  <a:srgbClr val="000000"/>
                </a:solidFill>
                <a:ea typeface="宋体" panose="02010600030101010101" pitchFamily="2" charset="-122"/>
              </a:rPr>
              <a:t>注意程序中的异常，捕获异常处理后打印名称，</a:t>
            </a:r>
            <a:r>
              <a:rPr lang="en-US" altLang="zh-CN" sz="2800" b="1" dirty="0">
                <a:solidFill>
                  <a:srgbClr val="000000"/>
                </a:solidFill>
                <a:ea typeface="宋体" panose="02010600030101010101" pitchFamily="2" charset="-122"/>
              </a:rPr>
              <a:t>System.out.println(</a:t>
            </a:r>
            <a:r>
              <a:rPr lang="zh-CN" altLang="en-US" sz="2800" b="1" dirty="0">
                <a:solidFill>
                  <a:srgbClr val="000000"/>
                </a:solidFill>
                <a:ea typeface="宋体" panose="02010600030101010101" pitchFamily="2" charset="-122"/>
              </a:rPr>
              <a:t>异常名称</a:t>
            </a:r>
            <a:r>
              <a:rPr lang="en-US" altLang="zh-CN" sz="2800" b="1" dirty="0">
                <a:solidFill>
                  <a:srgbClr val="000000"/>
                </a:solidFill>
                <a:ea typeface="宋体" panose="02010600030101010101" pitchFamily="2" charset="-122"/>
              </a:rPr>
              <a:t>)</a:t>
            </a:r>
            <a:r>
              <a:rPr lang="zh-CN" altLang="en-US" sz="2800" b="1" dirty="0">
                <a:solidFill>
                  <a:srgbClr val="000000"/>
                </a:solidFill>
                <a:ea typeface="宋体" panose="02010600030101010101" pitchFamily="2" charset="-122"/>
              </a:rPr>
              <a:t>；</a:t>
            </a:r>
            <a:endParaRPr lang="zh-CN" altLang="en-US" sz="2800" b="1" dirty="0">
              <a:solidFill>
                <a:srgbClr val="000000"/>
              </a:solidFill>
              <a:ea typeface="宋体" panose="02010600030101010101" pitchFamily="2" charset="-122"/>
            </a:endParaRPr>
          </a:p>
          <a:p>
            <a:pPr marL="533400" indent="-533400" eaLnBrk="1" hangingPunct="1"/>
            <a:r>
              <a:rPr lang="zh-CN" altLang="en-US" sz="2800" b="1" dirty="0">
                <a:solidFill>
                  <a:srgbClr val="000000"/>
                </a:solidFill>
                <a:ea typeface="宋体" panose="02010600030101010101" pitchFamily="2" charset="-122"/>
              </a:rPr>
              <a:t>定期备份工作，开始新的工作时，将上次的代码打包</a:t>
            </a:r>
            <a:r>
              <a:rPr lang="en-US" altLang="zh-CN" sz="2800" b="1" dirty="0">
                <a:solidFill>
                  <a:srgbClr val="000000"/>
                </a:solidFill>
                <a:ea typeface="宋体" panose="02010600030101010101" pitchFamily="2" charset="-122"/>
              </a:rPr>
              <a:t>.rar</a:t>
            </a:r>
            <a:r>
              <a:rPr lang="zh-CN" altLang="en-US" sz="2800" b="1" dirty="0">
                <a:solidFill>
                  <a:srgbClr val="000000"/>
                </a:solidFill>
                <a:ea typeface="宋体" panose="02010600030101010101" pitchFamily="2" charset="-122"/>
              </a:rPr>
              <a:t>备份，注明日期。</a:t>
            </a:r>
            <a:endParaRPr lang="zh-CN" altLang="en-US" sz="2800" b="1" dirty="0">
              <a:solidFill>
                <a:srgbClr val="000000"/>
              </a:solidFill>
              <a:ea typeface="宋体" panose="02010600030101010101" pitchFamily="2" charset="-122"/>
            </a:endParaRPr>
          </a:p>
        </p:txBody>
      </p:sp>
      <p:sp>
        <p:nvSpPr>
          <p:cNvPr id="16387"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16388"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61"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92162" name="Text Box 2"/>
          <p:cNvSpPr txBox="1"/>
          <p:nvPr/>
        </p:nvSpPr>
        <p:spPr>
          <a:xfrm>
            <a:off x="1038225" y="1011238"/>
            <a:ext cx="8070850" cy="2346325"/>
          </a:xfrm>
          <a:prstGeom prst="rect">
            <a:avLst/>
          </a:prstGeom>
          <a:noFill/>
          <a:ln w="9525">
            <a:noFill/>
          </a:ln>
        </p:spPr>
        <p:txBody>
          <a:bodyPr anchor="t" anchorCtr="0">
            <a:spAutoFit/>
          </a:bodyPr>
          <a:p>
            <a:pPr>
              <a:spcBef>
                <a:spcPct val="50000"/>
              </a:spcBef>
              <a:buChar char="•"/>
            </a:pPr>
            <a:r>
              <a:rPr lang="zh-CN" altLang="en-US" sz="3200" dirty="0">
                <a:solidFill>
                  <a:srgbClr val="0000FF"/>
                </a:solidFill>
                <a:latin typeface="Times New Roman" panose="02020603050405020304" pitchFamily="18" charset="0"/>
                <a:ea typeface="楷体_GB2312" pitchFamily="49" charset="-122"/>
              </a:rPr>
              <a:t>带</a:t>
            </a:r>
            <a:r>
              <a:rPr lang="en-US" altLang="zh-CN" sz="3200" dirty="0">
                <a:solidFill>
                  <a:srgbClr val="0000FF"/>
                </a:solidFill>
                <a:latin typeface="Times New Roman" panose="02020603050405020304" pitchFamily="18" charset="0"/>
                <a:ea typeface="楷体_GB2312" pitchFamily="49" charset="-122"/>
              </a:rPr>
              <a:t>label</a:t>
            </a:r>
            <a:r>
              <a:rPr lang="zh-CN" altLang="en-US" sz="3200" dirty="0">
                <a:solidFill>
                  <a:srgbClr val="0000FF"/>
                </a:solidFill>
                <a:latin typeface="Times New Roman" panose="02020603050405020304" pitchFamily="18" charset="0"/>
                <a:ea typeface="楷体_GB2312" pitchFamily="49" charset="-122"/>
              </a:rPr>
              <a:t>的</a:t>
            </a:r>
            <a:r>
              <a:rPr lang="en-US" altLang="zh-CN" sz="3200" dirty="0">
                <a:solidFill>
                  <a:srgbClr val="0000FF"/>
                </a:solidFill>
                <a:latin typeface="Times New Roman" panose="02020603050405020304" pitchFamily="18" charset="0"/>
                <a:ea typeface="楷体_GB2312" pitchFamily="49" charset="-122"/>
              </a:rPr>
              <a:t>break</a:t>
            </a:r>
            <a:r>
              <a:rPr lang="zh-CN" altLang="en-US" sz="3200" dirty="0">
                <a:solidFill>
                  <a:srgbClr val="0000FF"/>
                </a:solidFill>
                <a:latin typeface="Times New Roman" panose="02020603050405020304" pitchFamily="18" charset="0"/>
                <a:ea typeface="楷体_GB2312" pitchFamily="49" charset="-122"/>
              </a:rPr>
              <a:t>语句</a:t>
            </a:r>
            <a:r>
              <a:rPr lang="zh-CN" altLang="en-US" sz="3200" dirty="0">
                <a:solidFill>
                  <a:srgbClr val="000000"/>
                </a:solidFill>
                <a:latin typeface="Times New Roman" panose="02020603050405020304" pitchFamily="18" charset="0"/>
                <a:ea typeface="楷体_GB2312" pitchFamily="49" charset="-122"/>
              </a:rPr>
              <a:t>的格式为 </a:t>
            </a:r>
            <a:endParaRPr lang="en-US" altLang="zh-CN" sz="2400" dirty="0">
              <a:solidFill>
                <a:srgbClr val="000000"/>
              </a:solidFill>
              <a:latin typeface="Times New Roman" panose="02020603050405020304" pitchFamily="18" charset="0"/>
              <a:ea typeface="楷体_GB2312" pitchFamily="49" charset="-122"/>
            </a:endParaRPr>
          </a:p>
          <a:p>
            <a:pPr>
              <a:spcBef>
                <a:spcPct val="50000"/>
              </a:spcBef>
            </a:pPr>
            <a:r>
              <a:rPr lang="en-US" altLang="zh-CN" sz="3200" dirty="0">
                <a:solidFill>
                  <a:srgbClr val="000000"/>
                </a:solidFill>
                <a:latin typeface="Times New Roman" panose="02020603050405020304" pitchFamily="18" charset="0"/>
                <a:ea typeface="楷体_GB2312" pitchFamily="49" charset="-122"/>
              </a:rPr>
              <a:t>      </a:t>
            </a:r>
            <a:r>
              <a:rPr lang="en-US" altLang="zh-CN" sz="3200" b="1" dirty="0">
                <a:solidFill>
                  <a:srgbClr val="FF00FF"/>
                </a:solidFill>
                <a:latin typeface="Times New Roman" panose="02020603050405020304" pitchFamily="18" charset="0"/>
                <a:ea typeface="楷体_GB2312" pitchFamily="49" charset="-122"/>
              </a:rPr>
              <a:t>break   label</a:t>
            </a:r>
            <a:endParaRPr lang="en-US" altLang="zh-CN" sz="3200" b="1" dirty="0">
              <a:solidFill>
                <a:srgbClr val="FF00FF"/>
              </a:solidFill>
              <a:latin typeface="Times New Roman" panose="02020603050405020304" pitchFamily="18" charset="0"/>
              <a:ea typeface="楷体_GB2312" pitchFamily="49" charset="-122"/>
            </a:endParaRPr>
          </a:p>
          <a:p>
            <a:pPr>
              <a:spcBef>
                <a:spcPct val="50000"/>
              </a:spcBef>
            </a:pPr>
            <a:r>
              <a:rPr lang="en-US" altLang="zh-CN" sz="2400" dirty="0">
                <a:solidFill>
                  <a:srgbClr val="000000"/>
                </a:solidFill>
                <a:latin typeface="Times New Roman" panose="02020603050405020304" pitchFamily="18" charset="0"/>
                <a:ea typeface="楷体_GB2312" pitchFamily="49" charset="-122"/>
              </a:rPr>
              <a:t>label</a:t>
            </a:r>
            <a:r>
              <a:rPr lang="zh-CN" altLang="en-US" sz="2400" dirty="0">
                <a:solidFill>
                  <a:srgbClr val="000000"/>
                </a:solidFill>
                <a:latin typeface="Times New Roman" panose="02020603050405020304" pitchFamily="18" charset="0"/>
                <a:ea typeface="楷体_GB2312" pitchFamily="49" charset="-122"/>
              </a:rPr>
              <a:t>为一个标识符，标定一条语句，带</a:t>
            </a:r>
            <a:r>
              <a:rPr lang="en-US" altLang="zh-CN" sz="2400" dirty="0">
                <a:solidFill>
                  <a:srgbClr val="000000"/>
                </a:solidFill>
                <a:latin typeface="Times New Roman" panose="02020603050405020304" pitchFamily="18" charset="0"/>
                <a:ea typeface="楷体_GB2312" pitchFamily="49" charset="-122"/>
              </a:rPr>
              <a:t>label</a:t>
            </a:r>
            <a:r>
              <a:rPr lang="zh-CN" altLang="en-US" sz="2400" dirty="0">
                <a:solidFill>
                  <a:srgbClr val="000000"/>
                </a:solidFill>
                <a:latin typeface="Times New Roman" panose="02020603050405020304" pitchFamily="18" charset="0"/>
                <a:ea typeface="楷体_GB2312" pitchFamily="49" charset="-122"/>
              </a:rPr>
              <a:t>的</a:t>
            </a:r>
            <a:r>
              <a:rPr lang="en-US" altLang="zh-CN" sz="2400" dirty="0">
                <a:solidFill>
                  <a:srgbClr val="000000"/>
                </a:solidFill>
                <a:latin typeface="Times New Roman" panose="02020603050405020304" pitchFamily="18" charset="0"/>
                <a:ea typeface="楷体_GB2312" pitchFamily="49" charset="-122"/>
              </a:rPr>
              <a:t>break</a:t>
            </a:r>
            <a:r>
              <a:rPr lang="zh-CN" altLang="en-US" sz="2400" dirty="0">
                <a:solidFill>
                  <a:srgbClr val="000000"/>
                </a:solidFill>
                <a:latin typeface="Times New Roman" panose="02020603050405020304" pitchFamily="18" charset="0"/>
                <a:ea typeface="楷体_GB2312" pitchFamily="49" charset="-122"/>
              </a:rPr>
              <a:t>语句的用法的作用是跳出</a:t>
            </a:r>
            <a:r>
              <a:rPr lang="en-US" altLang="zh-CN" sz="2400" dirty="0">
                <a:solidFill>
                  <a:srgbClr val="000000"/>
                </a:solidFill>
                <a:latin typeface="Times New Roman" panose="02020603050405020304" pitchFamily="18" charset="0"/>
                <a:ea typeface="楷体_GB2312" pitchFamily="49" charset="-122"/>
              </a:rPr>
              <a:t>label</a:t>
            </a:r>
            <a:r>
              <a:rPr lang="zh-CN" altLang="en-US" sz="2400" dirty="0">
                <a:solidFill>
                  <a:srgbClr val="000000"/>
                </a:solidFill>
                <a:latin typeface="Times New Roman" panose="02020603050405020304" pitchFamily="18" charset="0"/>
                <a:ea typeface="楷体_GB2312" pitchFamily="49" charset="-122"/>
              </a:rPr>
              <a:t>所标定的块。</a:t>
            </a:r>
            <a:r>
              <a:rPr lang="zh-CN" altLang="en-US" sz="3200" dirty="0">
                <a:solidFill>
                  <a:srgbClr val="000000"/>
                </a:solidFill>
                <a:latin typeface="楷体_GB2312" pitchFamily="49" charset="-122"/>
                <a:ea typeface="楷体_GB2312" pitchFamily="49" charset="-122"/>
              </a:rPr>
              <a:t> </a:t>
            </a:r>
            <a:endParaRPr lang="zh-CN" altLang="en-US" sz="3200" dirty="0">
              <a:solidFill>
                <a:srgbClr val="000000"/>
              </a:solidFill>
              <a:latin typeface="楷体_GB2312" pitchFamily="49" charset="-122"/>
              <a:ea typeface="楷体_GB2312" pitchFamily="49" charset="-122"/>
            </a:endParaRPr>
          </a:p>
        </p:txBody>
      </p:sp>
      <p:sp>
        <p:nvSpPr>
          <p:cNvPr id="78851" name="Text Box 3"/>
          <p:cNvSpPr txBox="1"/>
          <p:nvPr/>
        </p:nvSpPr>
        <p:spPr>
          <a:xfrm>
            <a:off x="893763" y="3351213"/>
            <a:ext cx="8070850" cy="2454275"/>
          </a:xfrm>
          <a:prstGeom prst="rect">
            <a:avLst/>
          </a:prstGeom>
          <a:noFill/>
          <a:ln w="9525">
            <a:noFill/>
          </a:ln>
        </p:spPr>
        <p:txBody>
          <a:bodyPr anchor="t" anchorCtr="0">
            <a:spAutoFit/>
          </a:bodyPr>
          <a:p>
            <a:pPr>
              <a:spcBef>
                <a:spcPct val="20000"/>
              </a:spcBef>
              <a:buChar char="•"/>
            </a:pPr>
            <a:r>
              <a:rPr lang="zh-CN" altLang="en-US" sz="3200" dirty="0">
                <a:solidFill>
                  <a:srgbClr val="0000FF"/>
                </a:solidFill>
                <a:latin typeface="Times New Roman" panose="02020603050405020304" pitchFamily="18" charset="0"/>
                <a:ea typeface="楷体_GB2312" pitchFamily="49" charset="-122"/>
              </a:rPr>
              <a:t>带</a:t>
            </a:r>
            <a:r>
              <a:rPr lang="en-US" altLang="zh-CN" sz="3200" dirty="0">
                <a:solidFill>
                  <a:srgbClr val="0000FF"/>
                </a:solidFill>
                <a:latin typeface="Times New Roman" panose="02020603050405020304" pitchFamily="18" charset="0"/>
                <a:ea typeface="楷体_GB2312" pitchFamily="49" charset="-122"/>
              </a:rPr>
              <a:t>label</a:t>
            </a:r>
            <a:r>
              <a:rPr lang="zh-CN" altLang="en-US" sz="3200" dirty="0">
                <a:solidFill>
                  <a:srgbClr val="0000FF"/>
                </a:solidFill>
                <a:latin typeface="Times New Roman" panose="02020603050405020304" pitchFamily="18" charset="0"/>
                <a:ea typeface="楷体_GB2312" pitchFamily="49" charset="-122"/>
              </a:rPr>
              <a:t>的</a:t>
            </a:r>
            <a:r>
              <a:rPr lang="en-US" altLang="zh-CN" sz="3200" dirty="0">
                <a:solidFill>
                  <a:srgbClr val="0000FF"/>
                </a:solidFill>
                <a:latin typeface="Times New Roman" panose="02020603050405020304" pitchFamily="18" charset="0"/>
                <a:ea typeface="楷体_GB2312" pitchFamily="49" charset="-122"/>
              </a:rPr>
              <a:t>continue</a:t>
            </a:r>
            <a:r>
              <a:rPr lang="zh-CN" altLang="en-US" sz="3200" dirty="0">
                <a:solidFill>
                  <a:srgbClr val="0000FF"/>
                </a:solidFill>
                <a:latin typeface="Times New Roman" panose="02020603050405020304" pitchFamily="18" charset="0"/>
                <a:ea typeface="楷体_GB2312" pitchFamily="49" charset="-122"/>
              </a:rPr>
              <a:t>语句</a:t>
            </a:r>
            <a:r>
              <a:rPr lang="zh-CN" altLang="en-US" sz="3200" dirty="0">
                <a:solidFill>
                  <a:srgbClr val="000000"/>
                </a:solidFill>
                <a:latin typeface="Times New Roman" panose="02020603050405020304" pitchFamily="18" charset="0"/>
                <a:ea typeface="楷体_GB2312" pitchFamily="49" charset="-122"/>
              </a:rPr>
              <a:t>的格式为</a:t>
            </a:r>
            <a:endParaRPr lang="zh-CN" altLang="en-US" sz="3200" dirty="0">
              <a:solidFill>
                <a:srgbClr val="000000"/>
              </a:solidFill>
              <a:latin typeface="Times New Roman" panose="02020603050405020304" pitchFamily="18" charset="0"/>
              <a:ea typeface="楷体_GB2312" pitchFamily="49" charset="-122"/>
            </a:endParaRPr>
          </a:p>
          <a:p>
            <a:pPr>
              <a:spcBef>
                <a:spcPct val="20000"/>
              </a:spcBef>
            </a:pPr>
            <a:r>
              <a:rPr lang="zh-CN" altLang="en-US" sz="3200" b="1" dirty="0">
                <a:solidFill>
                  <a:srgbClr val="FF00FF"/>
                </a:solidFill>
                <a:latin typeface="Times New Roman" panose="02020603050405020304" pitchFamily="18" charset="0"/>
                <a:ea typeface="楷体_GB2312" pitchFamily="49" charset="-122"/>
              </a:rPr>
              <a:t>        </a:t>
            </a:r>
            <a:r>
              <a:rPr lang="en-US" altLang="zh-CN" sz="3200" b="1" dirty="0">
                <a:solidFill>
                  <a:srgbClr val="FF00FF"/>
                </a:solidFill>
                <a:latin typeface="Times New Roman" panose="02020603050405020304" pitchFamily="18" charset="0"/>
                <a:ea typeface="楷体_GB2312" pitchFamily="49" charset="-122"/>
              </a:rPr>
              <a:t>continue</a:t>
            </a:r>
            <a:r>
              <a:rPr lang="zh-CN" altLang="en-US" sz="3200" b="1" dirty="0">
                <a:solidFill>
                  <a:srgbClr val="FF00FF"/>
                </a:solidFill>
                <a:latin typeface="Times New Roman" panose="02020603050405020304" pitchFamily="18" charset="0"/>
                <a:ea typeface="楷体_GB2312" pitchFamily="49" charset="-122"/>
              </a:rPr>
              <a:t>　</a:t>
            </a:r>
            <a:r>
              <a:rPr lang="en-US" altLang="zh-CN" sz="3200" b="1" dirty="0">
                <a:solidFill>
                  <a:srgbClr val="FF00FF"/>
                </a:solidFill>
                <a:latin typeface="Times New Roman" panose="02020603050405020304" pitchFamily="18" charset="0"/>
                <a:ea typeface="楷体_GB2312" pitchFamily="49" charset="-122"/>
              </a:rPr>
              <a:t>label</a:t>
            </a:r>
            <a:endParaRPr lang="en-US" altLang="zh-CN" sz="3200" b="1" dirty="0">
              <a:solidFill>
                <a:srgbClr val="FF00FF"/>
              </a:solidFill>
              <a:latin typeface="Times New Roman" panose="02020603050405020304" pitchFamily="18" charset="0"/>
              <a:ea typeface="楷体_GB2312" pitchFamily="49" charset="-122"/>
            </a:endParaRPr>
          </a:p>
          <a:p>
            <a:pPr>
              <a:spcBef>
                <a:spcPct val="20000"/>
              </a:spcBef>
            </a:pPr>
            <a:r>
              <a:rPr lang="zh-CN" altLang="en-US" sz="2400" dirty="0">
                <a:solidFill>
                  <a:srgbClr val="000000"/>
                </a:solidFill>
                <a:latin typeface="Times New Roman" panose="02020603050405020304" pitchFamily="18" charset="0"/>
                <a:ea typeface="楷体_GB2312" pitchFamily="49" charset="-122"/>
              </a:rPr>
              <a:t>这里的</a:t>
            </a:r>
            <a:r>
              <a:rPr lang="en-US" altLang="zh-CN" sz="2400" dirty="0">
                <a:solidFill>
                  <a:srgbClr val="000000"/>
                </a:solidFill>
                <a:latin typeface="Times New Roman" panose="02020603050405020304" pitchFamily="18" charset="0"/>
                <a:ea typeface="楷体_GB2312" pitchFamily="49" charset="-122"/>
              </a:rPr>
              <a:t>label</a:t>
            </a:r>
            <a:r>
              <a:rPr lang="zh-CN" altLang="en-US" sz="2400" dirty="0">
                <a:solidFill>
                  <a:srgbClr val="000000"/>
                </a:solidFill>
                <a:latin typeface="Times New Roman" panose="02020603050405020304" pitchFamily="18" charset="0"/>
                <a:ea typeface="楷体_GB2312" pitchFamily="49" charset="-122"/>
              </a:rPr>
              <a:t>仍然是一个标定语句的标识符，带</a:t>
            </a:r>
            <a:r>
              <a:rPr lang="en-US" altLang="zh-CN" sz="2400" dirty="0">
                <a:solidFill>
                  <a:srgbClr val="000000"/>
                </a:solidFill>
                <a:latin typeface="Times New Roman" panose="02020603050405020304" pitchFamily="18" charset="0"/>
                <a:ea typeface="楷体_GB2312" pitchFamily="49" charset="-122"/>
              </a:rPr>
              <a:t>label</a:t>
            </a:r>
            <a:r>
              <a:rPr lang="zh-CN" altLang="en-US" sz="2400" dirty="0">
                <a:solidFill>
                  <a:srgbClr val="000000"/>
                </a:solidFill>
                <a:latin typeface="Times New Roman" panose="02020603050405020304" pitchFamily="18" charset="0"/>
                <a:ea typeface="楷体_GB2312" pitchFamily="49" charset="-122"/>
              </a:rPr>
              <a:t>的</a:t>
            </a:r>
            <a:r>
              <a:rPr lang="en-US" altLang="zh-CN" sz="2400" dirty="0">
                <a:solidFill>
                  <a:srgbClr val="000000"/>
                </a:solidFill>
                <a:latin typeface="Times New Roman" panose="02020603050405020304" pitchFamily="18" charset="0"/>
                <a:ea typeface="楷体_GB2312" pitchFamily="49" charset="-122"/>
              </a:rPr>
              <a:t>continue</a:t>
            </a:r>
            <a:r>
              <a:rPr lang="zh-CN" altLang="en-US" sz="2400" dirty="0">
                <a:solidFill>
                  <a:srgbClr val="000000"/>
                </a:solidFill>
                <a:latin typeface="Times New Roman" panose="02020603050405020304" pitchFamily="18" charset="0"/>
                <a:ea typeface="楷体_GB2312" pitchFamily="49" charset="-122"/>
              </a:rPr>
              <a:t>语句的作用是结束标号指定的循环中的一个周期的剩余部分，开始下一个循环。</a:t>
            </a:r>
            <a:r>
              <a:rPr lang="zh-CN" altLang="en-US" sz="3200" dirty="0">
                <a:solidFill>
                  <a:srgbClr val="0000FF"/>
                </a:solidFill>
                <a:latin typeface="Times New Roman" panose="02020603050405020304" pitchFamily="18" charset="0"/>
                <a:ea typeface="宋体" panose="02010600030101010101" pitchFamily="2" charset="-122"/>
              </a:rPr>
              <a:t> </a:t>
            </a:r>
            <a:endParaRPr lang="zh-CN" altLang="en-US" sz="2400" dirty="0">
              <a:solidFill>
                <a:srgbClr val="0000FF"/>
              </a:solidFill>
              <a:latin typeface="Times New Roman" panose="02020603050405020304" pitchFamily="18" charset="0"/>
              <a:ea typeface="宋体" panose="02010600030101010101" pitchFamily="2" charset="-122"/>
            </a:endParaRPr>
          </a:p>
        </p:txBody>
      </p:sp>
      <p:sp>
        <p:nvSpPr>
          <p:cNvPr id="78852" name="Rectangle 4"/>
          <p:cNvSpPr/>
          <p:nvPr/>
        </p:nvSpPr>
        <p:spPr>
          <a:xfrm>
            <a:off x="901700" y="5818188"/>
            <a:ext cx="7991475" cy="850900"/>
          </a:xfrm>
          <a:prstGeom prst="rect">
            <a:avLst/>
          </a:prstGeom>
          <a:solidFill>
            <a:schemeClr val="bg1"/>
          </a:solidFill>
          <a:ln w="28575" cap="flat" cmpd="sng">
            <a:solidFill>
              <a:srgbClr val="0000FF"/>
            </a:solidFill>
            <a:prstDash val="solid"/>
            <a:miter/>
            <a:headEnd type="none" w="med" len="med"/>
            <a:tailEnd type="none" w="med" len="med"/>
          </a:ln>
        </p:spPr>
        <p:txBody>
          <a:bodyPr anchor="t" anchorCtr="0">
            <a:spAutoFit/>
          </a:bodyPr>
          <a:p>
            <a:r>
              <a:rPr lang="en-US" altLang="zh-CN" sz="2400" b="1" dirty="0">
                <a:solidFill>
                  <a:srgbClr val="0000FF"/>
                </a:solidFill>
                <a:latin typeface="Arial" panose="020B0604020202020204" pitchFamily="34" charset="0"/>
                <a:ea typeface="宋体" panose="02010600030101010101" pitchFamily="2" charset="-122"/>
              </a:rPr>
              <a:t>[</a:t>
            </a:r>
            <a:r>
              <a:rPr lang="zh-CN" altLang="en-US" sz="2400" b="1" dirty="0">
                <a:solidFill>
                  <a:srgbClr val="0000FF"/>
                </a:solidFill>
                <a:latin typeface="Arial" panose="020B0604020202020204" pitchFamily="34" charset="0"/>
                <a:ea typeface="宋体" panose="02010600030101010101" pitchFamily="2" charset="-122"/>
              </a:rPr>
              <a:t>例</a:t>
            </a:r>
            <a:r>
              <a:rPr lang="en-US" altLang="zh-CN" sz="2400" b="1" dirty="0">
                <a:solidFill>
                  <a:srgbClr val="0000FF"/>
                </a:solidFill>
                <a:latin typeface="Arial" panose="020B0604020202020204" pitchFamily="34" charset="0"/>
                <a:ea typeface="宋体" panose="02010600030101010101" pitchFamily="2" charset="-122"/>
              </a:rPr>
              <a:t>2.3]</a:t>
            </a:r>
            <a:r>
              <a:rPr lang="zh-CN" altLang="en-US" sz="2400" b="1" dirty="0">
                <a:solidFill>
                  <a:srgbClr val="0000FF"/>
                </a:solidFill>
                <a:latin typeface="Arial" panose="020B0604020202020204" pitchFamily="34" charset="0"/>
                <a:ea typeface="宋体" panose="02010600030101010101" pitchFamily="2" charset="-122"/>
              </a:rPr>
              <a:t>带标号的</a:t>
            </a:r>
            <a:r>
              <a:rPr lang="en-US" altLang="zh-CN" sz="2400" b="1" dirty="0">
                <a:solidFill>
                  <a:srgbClr val="0000FF"/>
                </a:solidFill>
                <a:latin typeface="Arial" panose="020B0604020202020204" pitchFamily="34" charset="0"/>
                <a:ea typeface="宋体" panose="02010600030101010101" pitchFamily="2" charset="-122"/>
              </a:rPr>
              <a:t>break</a:t>
            </a:r>
            <a:r>
              <a:rPr lang="zh-CN" altLang="en-US" sz="2400" b="1" dirty="0">
                <a:solidFill>
                  <a:srgbClr val="0000FF"/>
                </a:solidFill>
                <a:latin typeface="Arial" panose="020B0604020202020204" pitchFamily="34" charset="0"/>
                <a:ea typeface="宋体" panose="02010600030101010101" pitchFamily="2" charset="-122"/>
              </a:rPr>
              <a:t>语句和</a:t>
            </a:r>
            <a:r>
              <a:rPr lang="en-US" altLang="zh-CN" sz="2400" b="1" dirty="0">
                <a:solidFill>
                  <a:srgbClr val="0000FF"/>
                </a:solidFill>
                <a:latin typeface="Arial" panose="020B0604020202020204" pitchFamily="34" charset="0"/>
                <a:ea typeface="宋体" panose="02010600030101010101" pitchFamily="2" charset="-122"/>
              </a:rPr>
              <a:t>continue</a:t>
            </a:r>
            <a:r>
              <a:rPr lang="zh-CN" altLang="en-US" sz="2400" b="1" dirty="0">
                <a:solidFill>
                  <a:srgbClr val="0000FF"/>
                </a:solidFill>
                <a:latin typeface="Arial" panose="020B0604020202020204" pitchFamily="34" charset="0"/>
                <a:ea typeface="宋体" panose="02010600030101010101" pitchFamily="2" charset="-122"/>
              </a:rPr>
              <a:t>语句在循环结构中的流程控制。</a:t>
            </a:r>
            <a:r>
              <a:rPr lang="en-US" altLang="zh-CN" dirty="0">
                <a:solidFill>
                  <a:srgbClr val="000000"/>
                </a:solidFill>
                <a:latin typeface="Arial" panose="020B0604020202020204" pitchFamily="34" charset="0"/>
                <a:ea typeface="宋体" panose="02010600030101010101" pitchFamily="2" charset="-122"/>
              </a:rPr>
              <a:t>&lt;SimpleApp3.java&gt;</a:t>
            </a:r>
            <a:endParaRPr lang="en-US" altLang="zh-CN" sz="2400" dirty="0">
              <a:solidFill>
                <a:srgbClr val="000000"/>
              </a:solidFill>
              <a:latin typeface="Arial" panose="020B0604020202020204" pitchFamily="34" charset="0"/>
              <a:ea typeface="宋体" panose="02010600030101010101" pitchFamily="2" charset="-122"/>
            </a:endParaRPr>
          </a:p>
        </p:txBody>
      </p:sp>
      <p:pic>
        <p:nvPicPr>
          <p:cNvPr id="92165"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88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88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851" grpId="0"/>
      <p:bldP spid="78852"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3185"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93186"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93187" name="Rectangle 9"/>
          <p:cNvSpPr>
            <a:spLocks noRot="1"/>
          </p:cNvSpPr>
          <p:nvPr/>
        </p:nvSpPr>
        <p:spPr>
          <a:xfrm>
            <a:off x="1187450" y="476250"/>
            <a:ext cx="8540750" cy="5549900"/>
          </a:xfrm>
          <a:prstGeom prst="rect">
            <a:avLst/>
          </a:prstGeom>
          <a:noFill/>
          <a:ln w="9525">
            <a:noFill/>
          </a:ln>
        </p:spPr>
        <p:txBody>
          <a:bodyPr anchor="t" anchorCtr="0"/>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import javax.swing.JOptionPane;</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public class SimpleApp3</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public static void main(String[] args)</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	String output = "";</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FF0000"/>
                </a:solidFill>
                <a:latin typeface="Arial" panose="020B0604020202020204" pitchFamily="34" charset="0"/>
                <a:ea typeface="宋体" panose="02010600030101010101" pitchFamily="2" charset="-122"/>
              </a:rPr>
              <a:t>	L01</a:t>
            </a:r>
            <a:r>
              <a:rPr lang="en-US" altLang="zh-CN" b="1" dirty="0">
                <a:solidFill>
                  <a:srgbClr val="000000"/>
                </a:solidFill>
                <a:latin typeface="Arial" panose="020B0604020202020204" pitchFamily="34" charset="0"/>
                <a:ea typeface="宋体" panose="02010600030101010101" pitchFamily="2" charset="-122"/>
              </a:rPr>
              <a:t>:{</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a:t>
            </a:r>
            <a:r>
              <a:rPr lang="en-US" altLang="zh-CN" b="1" dirty="0">
                <a:solidFill>
                  <a:srgbClr val="0000FF"/>
                </a:solidFill>
                <a:latin typeface="Arial" panose="020B0604020202020204" pitchFamily="34" charset="0"/>
                <a:ea typeface="宋体" panose="02010600030101010101" pitchFamily="2" charset="-122"/>
              </a:rPr>
              <a:t>for(int i=1;i&lt;=10;i++)</a:t>
            </a:r>
            <a:r>
              <a:rPr lang="en-US" altLang="zh-CN" b="1" dirty="0">
                <a:solidFill>
                  <a:srgbClr val="000000"/>
                </a:solidFill>
                <a:latin typeface="Arial" panose="020B0604020202020204" pitchFamily="34" charset="0"/>
                <a:ea typeface="宋体" panose="02010600030101010101" pitchFamily="2" charset="-122"/>
              </a:rPr>
              <a:t>      //</a:t>
            </a:r>
            <a:r>
              <a:rPr lang="zh-CN" altLang="en-US" b="1" dirty="0">
                <a:solidFill>
                  <a:srgbClr val="000000"/>
                </a:solidFill>
                <a:latin typeface="Arial" panose="020B0604020202020204" pitchFamily="34" charset="0"/>
                <a:ea typeface="宋体" panose="02010600030101010101" pitchFamily="2" charset="-122"/>
              </a:rPr>
              <a:t>计划进行十次外部循环</a:t>
            </a:r>
            <a:endParaRPr lang="zh-CN" altLang="en-US"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zh-CN" altLang="en-US" b="1" dirty="0">
                <a:solidFill>
                  <a:srgbClr val="000000"/>
                </a:solidFill>
                <a:latin typeface="Arial" panose="020B0604020202020204" pitchFamily="34" charset="0"/>
                <a:ea typeface="宋体" panose="02010600030101010101" pitchFamily="2" charset="-122"/>
              </a:rPr>
              <a:t>			</a:t>
            </a:r>
            <a:r>
              <a:rPr lang="en-US" altLang="zh-CN" b="1" dirty="0">
                <a:solidFill>
                  <a:srgbClr val="000000"/>
                </a:solidFill>
                <a:latin typeface="Arial" panose="020B0604020202020204" pitchFamily="34" charset="0"/>
                <a:ea typeface="宋体" panose="02010600030101010101" pitchFamily="2" charset="-122"/>
              </a:rPr>
              <a:t>{</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output = "\n</a:t>
            </a:r>
            <a:r>
              <a:rPr lang="zh-CN" altLang="en-US" b="1" dirty="0">
                <a:solidFill>
                  <a:srgbClr val="000000"/>
                </a:solidFill>
                <a:latin typeface="Arial" panose="020B0604020202020204" pitchFamily="34" charset="0"/>
                <a:ea typeface="宋体" panose="02010600030101010101" pitchFamily="2" charset="-122"/>
              </a:rPr>
              <a:t>第</a:t>
            </a:r>
            <a:r>
              <a:rPr lang="en-US" altLang="zh-CN" b="1" dirty="0">
                <a:solidFill>
                  <a:srgbClr val="000000"/>
                </a:solidFill>
                <a:latin typeface="Arial" panose="020B0604020202020204" pitchFamily="34" charset="0"/>
                <a:ea typeface="宋体" panose="02010600030101010101" pitchFamily="2" charset="-122"/>
              </a:rPr>
              <a:t>";</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output +=i;</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output +="</a:t>
            </a:r>
            <a:r>
              <a:rPr lang="zh-CN" altLang="en-US" b="1" dirty="0">
                <a:solidFill>
                  <a:srgbClr val="000000"/>
                </a:solidFill>
                <a:latin typeface="Arial" panose="020B0604020202020204" pitchFamily="34" charset="0"/>
                <a:ea typeface="宋体" panose="02010600030101010101" pitchFamily="2" charset="-122"/>
              </a:rPr>
              <a:t>次外部循环开始 </a:t>
            </a:r>
            <a:r>
              <a:rPr lang="en-US" altLang="zh-CN" b="1" dirty="0">
                <a:solidFill>
                  <a:srgbClr val="000000"/>
                </a:solidFill>
                <a:latin typeface="Arial" panose="020B0604020202020204" pitchFamily="34" charset="0"/>
                <a:ea typeface="宋体" panose="02010600030101010101" pitchFamily="2" charset="-122"/>
              </a:rPr>
              <a:t>";</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a:t>
            </a:r>
            <a:r>
              <a:rPr lang="en-US" altLang="zh-CN" b="1" dirty="0">
                <a:solidFill>
                  <a:srgbClr val="0000FF"/>
                </a:solidFill>
                <a:latin typeface="Arial" panose="020B0604020202020204" pitchFamily="34" charset="0"/>
                <a:ea typeface="宋体" panose="02010600030101010101" pitchFamily="2" charset="-122"/>
              </a:rPr>
              <a:t>for(int j=1;j&lt;=8;j++){</a:t>
            </a:r>
            <a:r>
              <a:rPr lang="en-US" altLang="zh-CN" b="1" dirty="0">
                <a:solidFill>
                  <a:srgbClr val="000000"/>
                </a:solidFill>
                <a:latin typeface="Arial" panose="020B0604020202020204" pitchFamily="34" charset="0"/>
                <a:ea typeface="宋体" panose="02010600030101010101" pitchFamily="2" charset="-122"/>
              </a:rPr>
              <a:t>  //</a:t>
            </a:r>
            <a:r>
              <a:rPr lang="zh-CN" altLang="en-US" b="1" dirty="0">
                <a:solidFill>
                  <a:srgbClr val="000000"/>
                </a:solidFill>
                <a:latin typeface="Arial" panose="020B0604020202020204" pitchFamily="34" charset="0"/>
                <a:ea typeface="宋体" panose="02010600030101010101" pitchFamily="2" charset="-122"/>
              </a:rPr>
              <a:t>计划进行八次内部循环</a:t>
            </a:r>
            <a:endParaRPr lang="zh-CN" altLang="en-US"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zh-CN" altLang="en-US" b="1" dirty="0">
                <a:solidFill>
                  <a:srgbClr val="000000"/>
                </a:solidFill>
                <a:latin typeface="Arial" panose="020B0604020202020204" pitchFamily="34" charset="0"/>
                <a:ea typeface="宋体" panose="02010600030101010101" pitchFamily="2" charset="-122"/>
              </a:rPr>
              <a:t>					</a:t>
            </a:r>
            <a:r>
              <a:rPr lang="en-US" altLang="zh-CN" b="1" dirty="0">
                <a:solidFill>
                  <a:srgbClr val="0000FF"/>
                </a:solidFill>
                <a:latin typeface="Arial" panose="020B0604020202020204" pitchFamily="34" charset="0"/>
                <a:ea typeface="宋体" panose="02010600030101010101" pitchFamily="2" charset="-122"/>
              </a:rPr>
              <a:t>if(i==4&amp;&amp;j==6)</a:t>
            </a:r>
            <a:endParaRPr lang="en-US" altLang="zh-CN" b="1" dirty="0">
              <a:solidFill>
                <a:srgbClr val="0000FF"/>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FF"/>
                </a:solidFill>
                <a:latin typeface="Arial" panose="020B0604020202020204" pitchFamily="34" charset="0"/>
                <a:ea typeface="宋体" panose="02010600030101010101" pitchFamily="2" charset="-122"/>
              </a:rPr>
              <a:t>						break L01;</a:t>
            </a:r>
            <a:endParaRPr lang="en-US" altLang="zh-CN" b="1" dirty="0">
              <a:solidFill>
                <a:srgbClr val="0000FF"/>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output += "## ";</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  //</a:t>
            </a:r>
            <a:r>
              <a:rPr lang="zh-CN" altLang="en-US" b="1" dirty="0">
                <a:solidFill>
                  <a:srgbClr val="000000"/>
                </a:solidFill>
                <a:latin typeface="Arial" panose="020B0604020202020204" pitchFamily="34" charset="0"/>
                <a:ea typeface="宋体" panose="02010600030101010101" pitchFamily="2" charset="-122"/>
              </a:rPr>
              <a:t>结束内部循环</a:t>
            </a:r>
            <a:endParaRPr lang="zh-CN" altLang="en-US"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zh-CN" altLang="en-US" b="1" dirty="0">
                <a:solidFill>
                  <a:srgbClr val="000000"/>
                </a:solidFill>
                <a:latin typeface="Arial" panose="020B0604020202020204" pitchFamily="34" charset="0"/>
                <a:ea typeface="宋体" panose="02010600030101010101" pitchFamily="2" charset="-122"/>
              </a:rPr>
              <a:t>				</a:t>
            </a:r>
            <a:r>
              <a:rPr lang="en-US" altLang="zh-CN" b="1" dirty="0">
                <a:solidFill>
                  <a:srgbClr val="000000"/>
                </a:solidFill>
                <a:latin typeface="Arial" panose="020B0604020202020204" pitchFamily="34" charset="0"/>
                <a:ea typeface="宋体" panose="02010600030101010101" pitchFamily="2" charset="-122"/>
              </a:rPr>
              <a:t>output +="</a:t>
            </a:r>
            <a:r>
              <a:rPr lang="zh-CN" altLang="en-US" b="1" dirty="0">
                <a:solidFill>
                  <a:srgbClr val="000000"/>
                </a:solidFill>
                <a:latin typeface="Arial" panose="020B0604020202020204" pitchFamily="34" charset="0"/>
                <a:ea typeface="宋体" panose="02010600030101010101" pitchFamily="2" charset="-122"/>
              </a:rPr>
              <a:t>第</a:t>
            </a:r>
            <a:r>
              <a:rPr lang="en-US" altLang="zh-CN" b="1" dirty="0">
                <a:solidFill>
                  <a:srgbClr val="000000"/>
                </a:solidFill>
                <a:latin typeface="Arial" panose="020B0604020202020204" pitchFamily="34" charset="0"/>
                <a:ea typeface="宋体" panose="02010600030101010101" pitchFamily="2" charset="-122"/>
              </a:rPr>
              <a:t>";</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output +=i;</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output +="</a:t>
            </a:r>
            <a:r>
              <a:rPr lang="zh-CN" altLang="en-US" b="1" dirty="0">
                <a:solidFill>
                  <a:srgbClr val="000000"/>
                </a:solidFill>
                <a:latin typeface="Arial" panose="020B0604020202020204" pitchFamily="34" charset="0"/>
                <a:ea typeface="宋体" panose="02010600030101010101" pitchFamily="2" charset="-122"/>
              </a:rPr>
              <a:t>次外部循环结束</a:t>
            </a:r>
            <a:r>
              <a:rPr lang="en-US" altLang="zh-CN" b="1" dirty="0">
                <a:solidFill>
                  <a:srgbClr val="000000"/>
                </a:solidFill>
                <a:latin typeface="Arial" panose="020B0604020202020204" pitchFamily="34" charset="0"/>
                <a:ea typeface="宋体" panose="02010600030101010101" pitchFamily="2" charset="-122"/>
              </a:rPr>
              <a:t>";</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  //</a:t>
            </a:r>
            <a:r>
              <a:rPr lang="zh-CN" altLang="en-US" b="1" dirty="0">
                <a:solidFill>
                  <a:srgbClr val="000000"/>
                </a:solidFill>
                <a:latin typeface="Arial" panose="020B0604020202020204" pitchFamily="34" charset="0"/>
                <a:ea typeface="宋体" panose="02010600030101010101" pitchFamily="2" charset="-122"/>
              </a:rPr>
              <a:t>结束外部循环</a:t>
            </a:r>
            <a:endParaRPr lang="zh-CN" altLang="en-US"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zh-CN" altLang="en-US" b="1" dirty="0">
                <a:solidFill>
                  <a:srgbClr val="000000"/>
                </a:solidFill>
                <a:latin typeface="Arial" panose="020B0604020202020204" pitchFamily="34" charset="0"/>
                <a:ea typeface="宋体" panose="02010600030101010101" pitchFamily="2" charset="-122"/>
              </a:rPr>
              <a:t>		</a:t>
            </a:r>
            <a:r>
              <a:rPr lang="en-US" altLang="zh-CN" b="1" dirty="0">
                <a:solidFill>
                  <a:srgbClr val="000000"/>
                </a:solidFill>
                <a:latin typeface="Arial" panose="020B0604020202020204" pitchFamily="34" charset="0"/>
                <a:ea typeface="宋体" panose="02010600030101010101" pitchFamily="2" charset="-122"/>
              </a:rPr>
              <a:t>}  //</a:t>
            </a:r>
            <a:r>
              <a:rPr lang="zh-CN" altLang="en-US" b="1" dirty="0">
                <a:solidFill>
                  <a:srgbClr val="000000"/>
                </a:solidFill>
                <a:latin typeface="Arial" panose="020B0604020202020204" pitchFamily="34" charset="0"/>
                <a:ea typeface="宋体" panose="02010600030101010101" pitchFamily="2" charset="-122"/>
              </a:rPr>
              <a:t>结束</a:t>
            </a:r>
            <a:r>
              <a:rPr lang="en-US" altLang="zh-CN" b="1" dirty="0">
                <a:solidFill>
                  <a:srgbClr val="000000"/>
                </a:solidFill>
                <a:latin typeface="Arial" panose="020B0604020202020204" pitchFamily="34" charset="0"/>
                <a:ea typeface="宋体" panose="02010600030101010101" pitchFamily="2" charset="-122"/>
              </a:rPr>
              <a:t>L01</a:t>
            </a:r>
            <a:endParaRPr lang="en-US" altLang="zh-CN"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b="1" dirty="0">
                <a:solidFill>
                  <a:srgbClr val="000000"/>
                </a:solidFill>
                <a:latin typeface="Arial" panose="020B0604020202020204" pitchFamily="34" charset="0"/>
                <a:ea typeface="宋体" panose="02010600030101010101" pitchFamily="2" charset="-122"/>
              </a:rPr>
              <a:t>		output +="\n</a:t>
            </a:r>
            <a:r>
              <a:rPr lang="zh-CN" altLang="en-US" b="1" dirty="0">
                <a:solidFill>
                  <a:srgbClr val="000000"/>
                </a:solidFill>
                <a:latin typeface="Arial" panose="020B0604020202020204" pitchFamily="34" charset="0"/>
                <a:ea typeface="宋体" panose="02010600030101010101" pitchFamily="2" charset="-122"/>
              </a:rPr>
              <a:t>结束</a:t>
            </a:r>
            <a:r>
              <a:rPr lang="en-US" altLang="zh-CN" b="1" dirty="0">
                <a:solidFill>
                  <a:srgbClr val="000000"/>
                </a:solidFill>
                <a:latin typeface="Arial" panose="020B0604020202020204" pitchFamily="34" charset="0"/>
                <a:ea typeface="宋体" panose="02010600030101010101" pitchFamily="2" charset="-122"/>
              </a:rPr>
              <a:t>break</a:t>
            </a:r>
            <a:r>
              <a:rPr lang="zh-CN" altLang="en-US" b="1" dirty="0">
                <a:solidFill>
                  <a:srgbClr val="000000"/>
                </a:solidFill>
                <a:latin typeface="Arial" panose="020B0604020202020204" pitchFamily="34" charset="0"/>
                <a:ea typeface="宋体" panose="02010600030101010101" pitchFamily="2" charset="-122"/>
              </a:rPr>
              <a:t>语句的输出工作。</a:t>
            </a:r>
            <a:r>
              <a:rPr lang="en-US" altLang="zh-CN" b="1" dirty="0">
                <a:solidFill>
                  <a:srgbClr val="000000"/>
                </a:solidFill>
                <a:latin typeface="Arial" panose="020B0604020202020204" pitchFamily="34" charset="0"/>
                <a:ea typeface="宋体" panose="02010600030101010101" pitchFamily="2" charset="-122"/>
              </a:rPr>
              <a:t>";</a:t>
            </a:r>
            <a:endParaRPr lang="en-US" altLang="zh-CN" b="1" dirty="0">
              <a:solidFill>
                <a:srgbClr val="000000"/>
              </a:solidFill>
              <a:latin typeface="Arial" panose="020B0604020202020204" pitchFamily="34" charset="0"/>
              <a:ea typeface="宋体" panose="02010600030101010101" pitchFamily="2" charset="-122"/>
            </a:endParaRPr>
          </a:p>
        </p:txBody>
      </p:sp>
      <p:sp>
        <p:nvSpPr>
          <p:cNvPr id="93188" name="AutoShape 10"/>
          <p:cNvSpPr/>
          <p:nvPr/>
        </p:nvSpPr>
        <p:spPr>
          <a:xfrm rot="5090805">
            <a:off x="6132513" y="3452813"/>
            <a:ext cx="2376487" cy="3192462"/>
          </a:xfrm>
          <a:custGeom>
            <a:avLst/>
            <a:gdLst/>
            <a:ahLst/>
            <a:cxnLst>
              <a:cxn ang="0">
                <a:pos x="2147483647" y="2147483647"/>
              </a:cxn>
              <a:cxn ang="0">
                <a:pos x="2147483647" y="2147483647"/>
              </a:cxn>
              <a:cxn ang="0">
                <a:pos x="2147483647" y="2147483647"/>
              </a:cxn>
              <a:cxn ang="0">
                <a:pos x="2147483647" y="2147483647"/>
              </a:cxn>
              <a:cxn ang="0">
                <a:pos x="2147483647" y="2147483647"/>
              </a:cxn>
              <a:cxn ang="0">
                <a:pos x="2147483647" y="2147483647"/>
              </a:cxn>
            </a:cxnLst>
            <a:pathLst>
              <a:path w="21600" h="21600">
                <a:moveTo>
                  <a:pt x="20309" y="11861"/>
                </a:moveTo>
                <a:cubicBezTo>
                  <a:pt x="20349" y="11509"/>
                  <a:pt x="20369" y="11154"/>
                  <a:pt x="20369" y="10800"/>
                </a:cubicBezTo>
                <a:cubicBezTo>
                  <a:pt x="20369" y="5515"/>
                  <a:pt x="16084" y="1231"/>
                  <a:pt x="10800" y="1231"/>
                </a:cubicBezTo>
                <a:cubicBezTo>
                  <a:pt x="5515" y="1231"/>
                  <a:pt x="1231" y="5515"/>
                  <a:pt x="1231" y="10800"/>
                </a:cubicBezTo>
                <a:cubicBezTo>
                  <a:pt x="1230" y="10867"/>
                  <a:pt x="1231" y="10935"/>
                  <a:pt x="1233" y="11002"/>
                </a:cubicBezTo>
                <a:lnTo>
                  <a:pt x="2" y="11028"/>
                </a:lnTo>
                <a:cubicBezTo>
                  <a:pt x="0" y="10952"/>
                  <a:pt x="0" y="10876"/>
                  <a:pt x="0" y="10800"/>
                </a:cubicBezTo>
                <a:cubicBezTo>
                  <a:pt x="0" y="4835"/>
                  <a:pt x="4835" y="0"/>
                  <a:pt x="10800" y="0"/>
                </a:cubicBezTo>
                <a:cubicBezTo>
                  <a:pt x="16764" y="0"/>
                  <a:pt x="21600" y="4835"/>
                  <a:pt x="21600" y="10800"/>
                </a:cubicBezTo>
                <a:cubicBezTo>
                  <a:pt x="21600" y="11200"/>
                  <a:pt x="21577" y="11600"/>
                  <a:pt x="21533" y="11998"/>
                </a:cubicBezTo>
                <a:lnTo>
                  <a:pt x="24216" y="12298"/>
                </a:lnTo>
                <a:lnTo>
                  <a:pt x="20554" y="15226"/>
                </a:lnTo>
                <a:lnTo>
                  <a:pt x="17626" y="11562"/>
                </a:lnTo>
                <a:lnTo>
                  <a:pt x="20309" y="11861"/>
                </a:lnTo>
                <a:close/>
              </a:path>
            </a:pathLst>
          </a:custGeom>
          <a:solidFill>
            <a:schemeClr val="accent1"/>
          </a:solidFill>
          <a:ln w="9525" cap="flat" cmpd="sng">
            <a:solidFill>
              <a:srgbClr val="FF0000"/>
            </a:solidFill>
            <a:prstDash val="solid"/>
            <a:miter/>
            <a:headEnd type="none" w="med" len="med"/>
            <a:tailEnd type="none" w="med" len="med"/>
          </a:ln>
        </p:spPr>
        <p:txBody>
          <a:bodyPr/>
          <a:p>
            <a:endParaRPr lang="zh-CN" altLang="en-US"/>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4209"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94210"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94211" name="Rectangle 7"/>
          <p:cNvSpPr>
            <a:spLocks noRot="1"/>
          </p:cNvSpPr>
          <p:nvPr/>
        </p:nvSpPr>
        <p:spPr>
          <a:xfrm>
            <a:off x="1000125" y="400050"/>
            <a:ext cx="8540750" cy="5549900"/>
          </a:xfrm>
          <a:prstGeom prst="rect">
            <a:avLst/>
          </a:prstGeom>
          <a:noFill/>
          <a:ln w="9525">
            <a:noFill/>
          </a:ln>
        </p:spPr>
        <p:txBody>
          <a:bodyPr anchor="t" anchorCtr="0"/>
          <a:p>
            <a:pPr marL="342900" indent="-342900" eaLnBrk="0" hangingPunct="0">
              <a:lnSpc>
                <a:spcPct val="80000"/>
              </a:lnSpc>
              <a:spcBef>
                <a:spcPct val="20000"/>
              </a:spcBef>
              <a:buClr>
                <a:schemeClr val="hlink"/>
              </a:buClr>
              <a:buSzPct val="75000"/>
            </a:pPr>
            <a:r>
              <a:rPr lang="en-US" altLang="zh-CN" sz="2000" b="1" dirty="0">
                <a:solidFill>
                  <a:srgbClr val="FF0000"/>
                </a:solidFill>
                <a:latin typeface="Arial" panose="020B0604020202020204" pitchFamily="34" charset="0"/>
                <a:ea typeface="宋体" panose="02010600030101010101" pitchFamily="2" charset="-122"/>
              </a:rPr>
              <a:t>L02</a:t>
            </a:r>
            <a:r>
              <a:rPr lang="en-US" altLang="zh-CN" sz="2000" b="1" dirty="0">
                <a:solidFill>
                  <a:srgbClr val="0000FF"/>
                </a:solidFill>
                <a:latin typeface="Arial" panose="020B0604020202020204" pitchFamily="34" charset="0"/>
                <a:ea typeface="宋体" panose="02010600030101010101" pitchFamily="2" charset="-122"/>
              </a:rPr>
              <a:t>:for(int i=1;i&lt;=5;i++)</a:t>
            </a:r>
            <a:r>
              <a:rPr lang="en-US" altLang="zh-CN" sz="2000" b="1" dirty="0">
                <a:solidFill>
                  <a:srgbClr val="000000"/>
                </a:solidFill>
                <a:latin typeface="Arial" panose="020B0604020202020204" pitchFamily="34" charset="0"/>
                <a:ea typeface="宋体" panose="02010600030101010101" pitchFamily="2" charset="-122"/>
              </a:rPr>
              <a:t>           //</a:t>
            </a:r>
            <a:r>
              <a:rPr lang="zh-CN" altLang="en-US" sz="2000" b="1" dirty="0">
                <a:solidFill>
                  <a:srgbClr val="000000"/>
                </a:solidFill>
                <a:latin typeface="Arial" panose="020B0604020202020204" pitchFamily="34" charset="0"/>
                <a:ea typeface="宋体" panose="02010600030101010101" pitchFamily="2" charset="-122"/>
              </a:rPr>
              <a:t>计划进行五次外部循环</a:t>
            </a:r>
            <a:endParaRPr lang="zh-CN" altLang="en-US"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zh-CN" altLang="en-US" sz="2000" b="1" dirty="0">
                <a:solidFill>
                  <a:srgbClr val="000000"/>
                </a:solidFill>
                <a:latin typeface="Arial" panose="020B0604020202020204" pitchFamily="34" charset="0"/>
                <a:ea typeface="宋体" panose="02010600030101010101" pitchFamily="2" charset="-122"/>
              </a:rPr>
              <a:t>		</a:t>
            </a:r>
            <a:r>
              <a:rPr lang="en-US" altLang="zh-CN" sz="2000" b="1" dirty="0">
                <a:solidFill>
                  <a:srgbClr val="000000"/>
                </a:solidFill>
                <a:latin typeface="Arial" panose="020B0604020202020204" pitchFamily="34" charset="0"/>
                <a:ea typeface="宋体" panose="02010600030101010101" pitchFamily="2" charset="-122"/>
              </a:rPr>
              <a:t>{</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output +="\n</a:t>
            </a:r>
            <a:r>
              <a:rPr lang="zh-CN" altLang="en-US" sz="2000" b="1" dirty="0">
                <a:solidFill>
                  <a:srgbClr val="000000"/>
                </a:solidFill>
                <a:latin typeface="Arial" panose="020B0604020202020204" pitchFamily="34" charset="0"/>
                <a:ea typeface="宋体" panose="02010600030101010101" pitchFamily="2" charset="-122"/>
              </a:rPr>
              <a:t>第</a:t>
            </a:r>
            <a:r>
              <a:rPr lang="en-US" altLang="zh-CN" sz="2000" b="1" dirty="0">
                <a:solidFill>
                  <a:srgbClr val="000000"/>
                </a:solidFill>
                <a:latin typeface="Arial" panose="020B0604020202020204" pitchFamily="34" charset="0"/>
                <a:ea typeface="宋体" panose="02010600030101010101" pitchFamily="2" charset="-122"/>
              </a:rPr>
              <a:t>";</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output +=i;</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output +="</a:t>
            </a:r>
            <a:r>
              <a:rPr lang="zh-CN" altLang="en-US" sz="2000" b="1" dirty="0">
                <a:solidFill>
                  <a:srgbClr val="000000"/>
                </a:solidFill>
                <a:latin typeface="Arial" panose="020B0604020202020204" pitchFamily="34" charset="0"/>
                <a:ea typeface="宋体" panose="02010600030101010101" pitchFamily="2" charset="-122"/>
              </a:rPr>
              <a:t>次外部循环开始 </a:t>
            </a:r>
            <a:r>
              <a:rPr lang="en-US" altLang="zh-CN" sz="2000" b="1" dirty="0">
                <a:solidFill>
                  <a:srgbClr val="000000"/>
                </a:solidFill>
                <a:latin typeface="Arial" panose="020B0604020202020204" pitchFamily="34" charset="0"/>
                <a:ea typeface="宋体" panose="02010600030101010101" pitchFamily="2" charset="-122"/>
              </a:rPr>
              <a:t>";</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a:t>
            </a:r>
            <a:r>
              <a:rPr lang="en-US" altLang="zh-CN" sz="2000" b="1" dirty="0">
                <a:solidFill>
                  <a:srgbClr val="0000FF"/>
                </a:solidFill>
                <a:latin typeface="Arial" panose="020B0604020202020204" pitchFamily="34" charset="0"/>
                <a:ea typeface="宋体" panose="02010600030101010101" pitchFamily="2" charset="-122"/>
              </a:rPr>
              <a:t>for(int j=1;j&lt;=6;j++){</a:t>
            </a:r>
            <a:r>
              <a:rPr lang="en-US" altLang="zh-CN" sz="2000" b="1" dirty="0">
                <a:solidFill>
                  <a:srgbClr val="000000"/>
                </a:solidFill>
                <a:latin typeface="Arial" panose="020B0604020202020204" pitchFamily="34" charset="0"/>
                <a:ea typeface="宋体" panose="02010600030101010101" pitchFamily="2" charset="-122"/>
              </a:rPr>
              <a:t>      //</a:t>
            </a:r>
            <a:r>
              <a:rPr lang="zh-CN" altLang="en-US" sz="2000" b="1" dirty="0">
                <a:solidFill>
                  <a:srgbClr val="000000"/>
                </a:solidFill>
                <a:latin typeface="Arial" panose="020B0604020202020204" pitchFamily="34" charset="0"/>
                <a:ea typeface="宋体" panose="02010600030101010101" pitchFamily="2" charset="-122"/>
              </a:rPr>
              <a:t>计划进行六次内部循环</a:t>
            </a:r>
            <a:endParaRPr lang="zh-CN" altLang="en-US"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zh-CN" altLang="en-US" sz="2000" b="1" dirty="0">
                <a:solidFill>
                  <a:srgbClr val="000000"/>
                </a:solidFill>
                <a:latin typeface="Arial" panose="020B0604020202020204" pitchFamily="34" charset="0"/>
                <a:ea typeface="宋体" panose="02010600030101010101" pitchFamily="2" charset="-122"/>
              </a:rPr>
              <a:t>				</a:t>
            </a:r>
            <a:r>
              <a:rPr lang="en-US" altLang="zh-CN" sz="2000" b="1" dirty="0">
                <a:solidFill>
                  <a:srgbClr val="0000FF"/>
                </a:solidFill>
                <a:latin typeface="Arial" panose="020B0604020202020204" pitchFamily="34" charset="0"/>
                <a:ea typeface="宋体" panose="02010600030101010101" pitchFamily="2" charset="-122"/>
              </a:rPr>
              <a:t>if(i==2||i+j==7)</a:t>
            </a:r>
            <a:endParaRPr lang="en-US" altLang="zh-CN" sz="2000" b="1" dirty="0">
              <a:solidFill>
                <a:srgbClr val="0000FF"/>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FF"/>
                </a:solidFill>
                <a:latin typeface="Arial" panose="020B0604020202020204" pitchFamily="34" charset="0"/>
                <a:ea typeface="宋体" panose="02010600030101010101" pitchFamily="2" charset="-122"/>
              </a:rPr>
              <a:t>					continue L02;</a:t>
            </a:r>
            <a:endParaRPr lang="en-US" altLang="zh-CN" sz="2000" b="1" dirty="0">
              <a:solidFill>
                <a:srgbClr val="0000FF"/>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output += "$$ ";</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  //</a:t>
            </a:r>
            <a:r>
              <a:rPr lang="zh-CN" altLang="en-US" sz="2000" b="1" dirty="0">
                <a:solidFill>
                  <a:srgbClr val="000000"/>
                </a:solidFill>
                <a:latin typeface="Arial" panose="020B0604020202020204" pitchFamily="34" charset="0"/>
                <a:ea typeface="宋体" panose="02010600030101010101" pitchFamily="2" charset="-122"/>
              </a:rPr>
              <a:t>结束内部循环</a:t>
            </a:r>
            <a:endParaRPr lang="zh-CN" altLang="en-US"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zh-CN" altLang="en-US" sz="2000" b="1" dirty="0">
                <a:solidFill>
                  <a:srgbClr val="000000"/>
                </a:solidFill>
                <a:latin typeface="Arial" panose="020B0604020202020204" pitchFamily="34" charset="0"/>
                <a:ea typeface="宋体" panose="02010600030101010101" pitchFamily="2" charset="-122"/>
              </a:rPr>
              <a:t>			</a:t>
            </a:r>
            <a:r>
              <a:rPr lang="en-US" altLang="zh-CN" sz="2000" b="1" dirty="0">
                <a:solidFill>
                  <a:srgbClr val="000000"/>
                </a:solidFill>
                <a:latin typeface="Arial" panose="020B0604020202020204" pitchFamily="34" charset="0"/>
                <a:ea typeface="宋体" panose="02010600030101010101" pitchFamily="2" charset="-122"/>
              </a:rPr>
              <a:t>output +="</a:t>
            </a:r>
            <a:r>
              <a:rPr lang="zh-CN" altLang="en-US" sz="2000" b="1" dirty="0">
                <a:solidFill>
                  <a:srgbClr val="000000"/>
                </a:solidFill>
                <a:latin typeface="Arial" panose="020B0604020202020204" pitchFamily="34" charset="0"/>
                <a:ea typeface="宋体" panose="02010600030101010101" pitchFamily="2" charset="-122"/>
              </a:rPr>
              <a:t>第</a:t>
            </a:r>
            <a:r>
              <a:rPr lang="en-US" altLang="zh-CN" sz="2000" b="1" dirty="0">
                <a:solidFill>
                  <a:srgbClr val="000000"/>
                </a:solidFill>
                <a:latin typeface="Arial" panose="020B0604020202020204" pitchFamily="34" charset="0"/>
                <a:ea typeface="宋体" panose="02010600030101010101" pitchFamily="2" charset="-122"/>
              </a:rPr>
              <a:t>";</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output +=i;</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output +="</a:t>
            </a:r>
            <a:r>
              <a:rPr lang="zh-CN" altLang="en-US" sz="2000" b="1" dirty="0">
                <a:solidFill>
                  <a:srgbClr val="000000"/>
                </a:solidFill>
                <a:latin typeface="Arial" panose="020B0604020202020204" pitchFamily="34" charset="0"/>
                <a:ea typeface="宋体" panose="02010600030101010101" pitchFamily="2" charset="-122"/>
              </a:rPr>
              <a:t>次外部循环结束</a:t>
            </a:r>
            <a:r>
              <a:rPr lang="en-US" altLang="zh-CN" sz="2000" b="1" dirty="0">
                <a:solidFill>
                  <a:srgbClr val="000000"/>
                </a:solidFill>
                <a:latin typeface="Arial" panose="020B0604020202020204" pitchFamily="34" charset="0"/>
                <a:ea typeface="宋体" panose="02010600030101010101" pitchFamily="2" charset="-122"/>
              </a:rPr>
              <a:t>";</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  //</a:t>
            </a:r>
            <a:r>
              <a:rPr lang="zh-CN" altLang="en-US" sz="2000" b="1" dirty="0">
                <a:solidFill>
                  <a:srgbClr val="000000"/>
                </a:solidFill>
                <a:latin typeface="Arial" panose="020B0604020202020204" pitchFamily="34" charset="0"/>
                <a:ea typeface="宋体" panose="02010600030101010101" pitchFamily="2" charset="-122"/>
              </a:rPr>
              <a:t>结束外部循环</a:t>
            </a:r>
            <a:endParaRPr lang="zh-CN" altLang="en-US"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zh-CN" altLang="en-US" sz="2000" b="1" dirty="0">
                <a:solidFill>
                  <a:srgbClr val="000000"/>
                </a:solidFill>
                <a:latin typeface="Arial" panose="020B0604020202020204" pitchFamily="34" charset="0"/>
                <a:ea typeface="宋体" panose="02010600030101010101" pitchFamily="2" charset="-122"/>
              </a:rPr>
              <a:t>		</a:t>
            </a:r>
            <a:r>
              <a:rPr lang="en-US" altLang="zh-CN" sz="2000" b="1" dirty="0">
                <a:solidFill>
                  <a:srgbClr val="000000"/>
                </a:solidFill>
                <a:latin typeface="Arial" panose="020B0604020202020204" pitchFamily="34" charset="0"/>
                <a:ea typeface="宋体" panose="02010600030101010101" pitchFamily="2" charset="-122"/>
              </a:rPr>
              <a:t>output +="\n</a:t>
            </a:r>
            <a:r>
              <a:rPr lang="zh-CN" altLang="en-US" sz="2000" b="1" dirty="0">
                <a:solidFill>
                  <a:srgbClr val="000000"/>
                </a:solidFill>
                <a:latin typeface="Arial" panose="020B0604020202020204" pitchFamily="34" charset="0"/>
                <a:ea typeface="宋体" panose="02010600030101010101" pitchFamily="2" charset="-122"/>
              </a:rPr>
              <a:t>结束</a:t>
            </a:r>
            <a:r>
              <a:rPr lang="en-US" altLang="zh-CN" sz="2000" b="1" dirty="0">
                <a:solidFill>
                  <a:srgbClr val="000000"/>
                </a:solidFill>
                <a:latin typeface="Arial" panose="020B0604020202020204" pitchFamily="34" charset="0"/>
                <a:ea typeface="宋体" panose="02010600030101010101" pitchFamily="2" charset="-122"/>
              </a:rPr>
              <a:t>continue</a:t>
            </a:r>
            <a:r>
              <a:rPr lang="zh-CN" altLang="en-US" sz="2000" b="1" dirty="0">
                <a:solidFill>
                  <a:srgbClr val="000000"/>
                </a:solidFill>
                <a:latin typeface="Arial" panose="020B0604020202020204" pitchFamily="34" charset="0"/>
                <a:ea typeface="宋体" panose="02010600030101010101" pitchFamily="2" charset="-122"/>
              </a:rPr>
              <a:t>语句的输出工作。</a:t>
            </a:r>
            <a:r>
              <a:rPr lang="en-US" altLang="zh-CN" sz="2000" b="1" dirty="0">
                <a:solidFill>
                  <a:srgbClr val="000000"/>
                </a:solidFill>
                <a:latin typeface="Arial" panose="020B0604020202020204" pitchFamily="34" charset="0"/>
                <a:ea typeface="宋体" panose="02010600030101010101" pitchFamily="2" charset="-122"/>
              </a:rPr>
              <a:t>";</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JOptionPane.showMessageDialog(null,output);</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System.exit(0);</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	}	</a:t>
            </a:r>
            <a:endParaRPr lang="en-US" altLang="zh-CN" sz="2000" b="1" dirty="0">
              <a:solidFill>
                <a:srgbClr val="000000"/>
              </a:solidFill>
              <a:latin typeface="Arial" panose="020B0604020202020204" pitchFamily="34" charset="0"/>
              <a:ea typeface="宋体" panose="02010600030101010101" pitchFamily="2" charset="-122"/>
            </a:endParaRPr>
          </a:p>
          <a:p>
            <a:pPr marL="342900" indent="-342900" eaLnBrk="0" hangingPunct="0">
              <a:lnSpc>
                <a:spcPct val="80000"/>
              </a:lnSpc>
              <a:spcBef>
                <a:spcPct val="20000"/>
              </a:spcBef>
              <a:buClr>
                <a:schemeClr val="hlink"/>
              </a:buClr>
              <a:buSzPct val="75000"/>
            </a:pPr>
            <a:r>
              <a:rPr lang="en-US" altLang="zh-CN" sz="2000" b="1" dirty="0">
                <a:solidFill>
                  <a:srgbClr val="000000"/>
                </a:solidFill>
                <a:latin typeface="Arial" panose="020B0604020202020204" pitchFamily="34" charset="0"/>
                <a:ea typeface="宋体" panose="02010600030101010101" pitchFamily="2" charset="-122"/>
              </a:rPr>
              <a:t>}</a:t>
            </a:r>
            <a:endParaRPr lang="en-US" altLang="zh-CN" sz="2000" b="1" dirty="0">
              <a:solidFill>
                <a:srgbClr val="000000"/>
              </a:solidFill>
              <a:latin typeface="Arial" panose="020B0604020202020204" pitchFamily="34" charset="0"/>
              <a:ea typeface="宋体" panose="02010600030101010101" pitchFamily="2" charset="-122"/>
            </a:endParaRPr>
          </a:p>
        </p:txBody>
      </p:sp>
      <p:sp>
        <p:nvSpPr>
          <p:cNvPr id="94212" name="AutoShape 8"/>
          <p:cNvSpPr/>
          <p:nvPr/>
        </p:nvSpPr>
        <p:spPr>
          <a:xfrm rot="-5400000">
            <a:off x="1439863" y="147638"/>
            <a:ext cx="1946275" cy="3311525"/>
          </a:xfrm>
          <a:custGeom>
            <a:avLst/>
            <a:gdLst/>
            <a:ahLst/>
            <a:cxnLst>
              <a:cxn ang="17694720">
                <a:pos x="2147483647" y="0"/>
              </a:cxn>
              <a:cxn ang="5898240">
                <a:pos x="2147483647" y="2147483647"/>
              </a:cxn>
              <a:cxn ang="5898240">
                <a:pos x="2147483647" y="2147483647"/>
              </a:cxn>
              <a:cxn ang="0">
                <a:pos x="2147483647" y="2147483647"/>
              </a:cxn>
            </a:cxnLst>
            <a:pathLst>
              <a:path w="21600" h="21600">
                <a:moveTo>
                  <a:pt x="21600" y="6079"/>
                </a:moveTo>
                <a:lnTo>
                  <a:pt x="15318" y="0"/>
                </a:lnTo>
                <a:lnTo>
                  <a:pt x="15318" y="5012"/>
                </a:lnTo>
                <a:lnTo>
                  <a:pt x="12427" y="5012"/>
                </a:lnTo>
                <a:cubicBezTo>
                  <a:pt x="5564" y="5012"/>
                  <a:pt x="0" y="8211"/>
                  <a:pt x="0" y="12158"/>
                </a:cubicBezTo>
                <a:lnTo>
                  <a:pt x="0" y="21600"/>
                </a:lnTo>
                <a:lnTo>
                  <a:pt x="2181" y="21600"/>
                </a:lnTo>
                <a:lnTo>
                  <a:pt x="2181" y="12158"/>
                </a:lnTo>
                <a:cubicBezTo>
                  <a:pt x="2181" y="9390"/>
                  <a:pt x="6768" y="7146"/>
                  <a:pt x="12427" y="7146"/>
                </a:cubicBezTo>
                <a:lnTo>
                  <a:pt x="15318" y="7146"/>
                </a:lnTo>
                <a:lnTo>
                  <a:pt x="15318" y="12158"/>
                </a:lnTo>
                <a:close/>
              </a:path>
            </a:pathLst>
          </a:custGeom>
          <a:solidFill>
            <a:schemeClr val="accent1"/>
          </a:solidFill>
          <a:ln w="9525" cap="flat" cmpd="sng">
            <a:solidFill>
              <a:srgbClr val="FF0000"/>
            </a:solidFill>
            <a:prstDash val="solid"/>
            <a:miter/>
            <a:headEnd type="none" w="med" len="med"/>
            <a:tailEnd type="none" w="med" len="med"/>
          </a:ln>
        </p:spPr>
        <p:txBody>
          <a:bodyPr/>
          <a:p>
            <a:endParaRPr lang="zh-CN" altLang="en-US"/>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5233"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95234" name="Picture 4"/>
          <p:cNvPicPr>
            <a:picLocks noChangeAspect="1"/>
          </p:cNvPicPr>
          <p:nvPr/>
        </p:nvPicPr>
        <p:blipFill>
          <a:blip r:embed="rId1"/>
          <a:stretch>
            <a:fillRect/>
          </a:stretch>
        </p:blipFill>
        <p:spPr>
          <a:xfrm>
            <a:off x="2627313" y="1196975"/>
            <a:ext cx="4017962" cy="4032250"/>
          </a:xfrm>
          <a:prstGeom prst="rect">
            <a:avLst/>
          </a:prstGeom>
          <a:noFill/>
          <a:ln w="9525">
            <a:noFill/>
          </a:ln>
        </p:spPr>
      </p:pic>
      <p:pic>
        <p:nvPicPr>
          <p:cNvPr id="95235" name="图片 5" descr="java0.gif"/>
          <p:cNvPicPr>
            <a:picLocks noChangeAspect="1"/>
          </p:cNvPicPr>
          <p:nvPr/>
        </p:nvPicPr>
        <p:blipFill>
          <a:blip r:embed="rId2"/>
          <a:stretch>
            <a:fillRect/>
          </a:stretch>
        </p:blipFill>
        <p:spPr>
          <a:xfrm>
            <a:off x="0" y="0"/>
            <a:ext cx="914400" cy="1279525"/>
          </a:xfrm>
          <a:prstGeom prst="rect">
            <a:avLst/>
          </a:prstGeom>
          <a:noFill/>
          <a:ln w="9525">
            <a:noFill/>
          </a:ln>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6257"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96258" name="Text Box 4"/>
          <p:cNvSpPr txBox="1"/>
          <p:nvPr/>
        </p:nvSpPr>
        <p:spPr>
          <a:xfrm>
            <a:off x="893763" y="260350"/>
            <a:ext cx="7999412" cy="4968875"/>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Times New Roman" panose="02020603050405020304" pitchFamily="18" charset="0"/>
                <a:ea typeface="宋体" panose="02010600030101010101" pitchFamily="2" charset="-122"/>
              </a:rPr>
              <a:t>5. return</a:t>
            </a:r>
            <a:r>
              <a:rPr lang="zh-CN" altLang="en-US" sz="3200" b="1" dirty="0">
                <a:solidFill>
                  <a:srgbClr val="0000FF"/>
                </a:solidFill>
                <a:latin typeface="宋体" panose="02010600030101010101" pitchFamily="2" charset="-122"/>
                <a:ea typeface="宋体" panose="02010600030101010101" pitchFamily="2" charset="-122"/>
              </a:rPr>
              <a:t>语句</a:t>
            </a:r>
            <a:endParaRPr lang="en-US" altLang="zh-CN" sz="2400" b="1" dirty="0">
              <a:solidFill>
                <a:srgbClr val="000000"/>
              </a:solidFill>
              <a:latin typeface="Times New Roman" panose="02020603050405020304" pitchFamily="18" charset="0"/>
              <a:ea typeface="宋体" panose="02010600030101010101" pitchFamily="2" charset="-122"/>
            </a:endParaRPr>
          </a:p>
          <a:p>
            <a:pPr algn="just">
              <a:spcBef>
                <a:spcPct val="50000"/>
              </a:spcBef>
            </a:pPr>
            <a:r>
              <a:rPr lang="en-US" altLang="zh-CN" sz="3200" dirty="0">
                <a:solidFill>
                  <a:srgbClr val="000000"/>
                </a:solidFill>
                <a:latin typeface="Times New Roman" panose="02020603050405020304" pitchFamily="18" charset="0"/>
                <a:ea typeface="楷体_GB2312" pitchFamily="49" charset="-122"/>
              </a:rPr>
              <a:t>     </a:t>
            </a:r>
            <a:r>
              <a:rPr lang="en-US" altLang="zh-CN" sz="3200" b="1" dirty="0">
                <a:solidFill>
                  <a:srgbClr val="FF00FF"/>
                </a:solidFill>
                <a:latin typeface="Times New Roman" panose="02020603050405020304" pitchFamily="18" charset="0"/>
                <a:ea typeface="宋体" panose="02010600030101010101" pitchFamily="2" charset="-122"/>
              </a:rPr>
              <a:t>return variable_or_expression</a:t>
            </a:r>
            <a:r>
              <a:rPr lang="zh-CN" altLang="en-US" sz="3200" b="1" dirty="0">
                <a:solidFill>
                  <a:srgbClr val="FF00FF"/>
                </a:solidFill>
                <a:latin typeface="Times New Roman" panose="02020603050405020304" pitchFamily="18" charset="0"/>
                <a:ea typeface="宋体" panose="02010600030101010101" pitchFamily="2" charset="-122"/>
              </a:rPr>
              <a:t>；</a:t>
            </a:r>
            <a:endParaRPr lang="zh-CN" altLang="en-US" sz="3200" b="1" dirty="0">
              <a:solidFill>
                <a:srgbClr val="FF00FF"/>
              </a:solidFill>
              <a:latin typeface="Times New Roman" panose="02020603050405020304" pitchFamily="18" charset="0"/>
              <a:ea typeface="宋体" panose="02010600030101010101" pitchFamily="2" charset="-122"/>
            </a:endParaRPr>
          </a:p>
          <a:p>
            <a:pPr algn="just">
              <a:spcBef>
                <a:spcPct val="50000"/>
              </a:spcBef>
            </a:pPr>
            <a:r>
              <a:rPr lang="zh-CN" altLang="en-US" sz="3200" b="1" dirty="0">
                <a:solidFill>
                  <a:srgbClr val="FF00FF"/>
                </a:solidFill>
                <a:latin typeface="Times New Roman" panose="02020603050405020304" pitchFamily="18" charset="0"/>
                <a:ea typeface="宋体" panose="02010600030101010101" pitchFamily="2" charset="-122"/>
              </a:rPr>
              <a:t>    </a:t>
            </a:r>
            <a:r>
              <a:rPr lang="zh-CN" altLang="en-US" sz="3200" dirty="0">
                <a:solidFill>
                  <a:srgbClr val="000000"/>
                </a:solidFill>
                <a:latin typeface="Times New Roman" panose="02020603050405020304" pitchFamily="18" charset="0"/>
                <a:ea typeface="楷体_GB2312" pitchFamily="49" charset="-122"/>
              </a:rPr>
              <a:t>这个语句用在方法体中，它的作用是返回一个与方法的返回类型一致的值给方法的调用。</a:t>
            </a:r>
            <a:r>
              <a:rPr lang="zh-CN" altLang="en-US" sz="3200" dirty="0">
                <a:solidFill>
                  <a:srgbClr val="FF00FF"/>
                </a:solidFill>
                <a:latin typeface="Times New Roman" panose="02020603050405020304" pitchFamily="18" charset="0"/>
                <a:ea typeface="宋体" panose="02010600030101010101" pitchFamily="2" charset="-122"/>
              </a:rPr>
              <a:t>   </a:t>
            </a:r>
            <a:endParaRPr lang="zh-CN" altLang="en-US" sz="3200" b="1" dirty="0">
              <a:solidFill>
                <a:srgbClr val="FF00FF"/>
              </a:solidFill>
              <a:latin typeface="Times New Roman" panose="02020603050405020304" pitchFamily="18" charset="0"/>
              <a:ea typeface="宋体" panose="02010600030101010101" pitchFamily="2" charset="-122"/>
            </a:endParaRPr>
          </a:p>
          <a:p>
            <a:pPr>
              <a:spcBef>
                <a:spcPct val="50000"/>
              </a:spcBef>
            </a:pPr>
            <a:r>
              <a:rPr lang="zh-CN" altLang="en-US" sz="3200" b="1" dirty="0">
                <a:solidFill>
                  <a:srgbClr val="FF00FF"/>
                </a:solidFill>
                <a:latin typeface="Times New Roman" panose="02020603050405020304" pitchFamily="18" charset="0"/>
                <a:ea typeface="宋体" panose="02010600030101010101" pitchFamily="2" charset="-122"/>
              </a:rPr>
              <a:t>     </a:t>
            </a:r>
            <a:r>
              <a:rPr lang="en-US" altLang="zh-CN" sz="3200" b="1" dirty="0">
                <a:solidFill>
                  <a:srgbClr val="FF00FF"/>
                </a:solidFill>
                <a:latin typeface="Times New Roman" panose="02020603050405020304" pitchFamily="18" charset="0"/>
                <a:ea typeface="宋体" panose="02010600030101010101" pitchFamily="2" charset="-122"/>
              </a:rPr>
              <a:t>return;</a:t>
            </a:r>
            <a:r>
              <a:rPr lang="en-US" altLang="zh-CN" sz="3200" dirty="0">
                <a:solidFill>
                  <a:srgbClr val="0000FF"/>
                </a:solidFill>
                <a:latin typeface="Times New Roman" panose="02020603050405020304" pitchFamily="18" charset="0"/>
                <a:ea typeface="宋体" panose="02010600030101010101" pitchFamily="2" charset="-122"/>
              </a:rPr>
              <a:t> </a:t>
            </a:r>
            <a:endParaRPr lang="en-US" altLang="zh-CN" sz="3200" dirty="0">
              <a:solidFill>
                <a:srgbClr val="0000FF"/>
              </a:solidFill>
              <a:latin typeface="Times New Roman" panose="02020603050405020304" pitchFamily="18" charset="0"/>
              <a:ea typeface="宋体" panose="02010600030101010101" pitchFamily="2" charset="-122"/>
            </a:endParaRPr>
          </a:p>
          <a:p>
            <a:pPr>
              <a:spcBef>
                <a:spcPct val="50000"/>
              </a:spcBef>
            </a:pPr>
            <a:r>
              <a:rPr lang="en-US" altLang="zh-CN" sz="3200" dirty="0">
                <a:solidFill>
                  <a:srgbClr val="0000FF"/>
                </a:solidFill>
                <a:latin typeface="Times New Roman" panose="02020603050405020304" pitchFamily="18" charset="0"/>
                <a:ea typeface="宋体" panose="02010600030101010101" pitchFamily="2" charset="-122"/>
              </a:rPr>
              <a:t>    </a:t>
            </a:r>
            <a:r>
              <a:rPr lang="zh-CN" altLang="en-US" sz="3200" dirty="0">
                <a:solidFill>
                  <a:srgbClr val="000000"/>
                </a:solidFill>
                <a:latin typeface="Times New Roman" panose="02020603050405020304" pitchFamily="18" charset="0"/>
                <a:ea typeface="楷体_GB2312" pitchFamily="49" charset="-122"/>
              </a:rPr>
              <a:t>这个语句不返回任何数值，只向调用方法的语句返回控制。</a:t>
            </a:r>
            <a:endParaRPr lang="zh-CN" altLang="en-US" sz="3200" dirty="0">
              <a:solidFill>
                <a:srgbClr val="000000"/>
              </a:solidFill>
              <a:latin typeface="Times New Roman" panose="02020603050405020304" pitchFamily="18" charset="0"/>
              <a:ea typeface="楷体_GB2312" pitchFamily="49" charset="-122"/>
            </a:endParaRPr>
          </a:p>
        </p:txBody>
      </p:sp>
      <p:pic>
        <p:nvPicPr>
          <p:cNvPr id="96259"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7281" name="灯片编号占位符 5"/>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pic>
        <p:nvPicPr>
          <p:cNvPr id="97282"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
        <p:nvSpPr>
          <p:cNvPr id="5" name="Rectangle 4"/>
          <p:cNvSpPr txBox="1">
            <a:spLocks noChangeArrowheads="1"/>
          </p:cNvSpPr>
          <p:nvPr/>
        </p:nvSpPr>
        <p:spPr bwMode="auto">
          <a:xfrm>
            <a:off x="0" y="692150"/>
            <a:ext cx="8229600" cy="725488"/>
          </a:xfrm>
          <a:prstGeom prst="rect">
            <a:avLst/>
          </a:prstGeom>
          <a:noFill/>
          <a:ln w="9525">
            <a:noFill/>
            <a:miter lim="800000"/>
          </a:ln>
        </p:spPr>
        <p:txBody>
          <a:bodyPr vert="horz" wrap="square" lIns="38100" tIns="38100" rIns="38100" bIns="38100" numCol="1" anchor="ctr" anchorCtr="0" compatLnSpc="1"/>
          <a:lstStyle/>
          <a:p>
            <a:pPr marR="0" algn="ctr" defTabSz="914400">
              <a:buClrTx/>
              <a:buSzTx/>
              <a:defRPr/>
            </a:pPr>
            <a:r>
              <a:rPr kumimoji="0" lang="en-US" altLang="zh-CN" sz="4000" kern="0" cap="none" spc="0" normalizeH="0" baseline="0" noProof="0" dirty="0" smtClean="0">
                <a:solidFill>
                  <a:schemeClr val="tx2"/>
                </a:solidFill>
                <a:effectLst>
                  <a:outerShdw blurRad="38100" dist="38100" dir="2700000" algn="tl">
                    <a:srgbClr val="C0C0C0"/>
                  </a:outerShdw>
                </a:effectLst>
                <a:latin typeface="微软雅黑" panose="020B0503020204020204" charset="-122"/>
                <a:ea typeface="微软雅黑" panose="020B0503020204020204" charset="-122"/>
                <a:cs typeface="+mj-cs"/>
              </a:rPr>
              <a:t>Java</a:t>
            </a:r>
            <a:r>
              <a:rPr kumimoji="0" lang="zh-CN" altLang="en-US" sz="4000" kern="0" cap="none" spc="0" normalizeH="0" baseline="0" noProof="0" dirty="0" smtClean="0">
                <a:solidFill>
                  <a:schemeClr val="tx2"/>
                </a:solidFill>
                <a:effectLst>
                  <a:outerShdw blurRad="38100" dist="38100" dir="2700000" algn="tl">
                    <a:srgbClr val="C0C0C0"/>
                  </a:outerShdw>
                </a:effectLst>
                <a:latin typeface="微软雅黑" panose="020B0503020204020204" charset="-122"/>
                <a:ea typeface="微软雅黑" panose="020B0503020204020204" charset="-122"/>
                <a:cs typeface="+mj-cs"/>
              </a:rPr>
              <a:t>结构化程序设计</a:t>
            </a:r>
            <a:endParaRPr kumimoji="0" lang="zh-CN" altLang="en-US" sz="4400" kern="0" cap="none" spc="0" normalizeH="0" baseline="0" noProof="0" dirty="0" smtClean="0">
              <a:solidFill>
                <a:schemeClr val="tx2"/>
              </a:solidFill>
              <a:latin typeface="微软雅黑" panose="020B0503020204020204" charset="-122"/>
              <a:ea typeface="微软雅黑" panose="020B0503020204020204" charset="-122"/>
              <a:cs typeface="+mj-cs"/>
            </a:endParaRPr>
          </a:p>
        </p:txBody>
      </p:sp>
      <p:grpSp>
        <p:nvGrpSpPr>
          <p:cNvPr id="2" name="Group 4"/>
          <p:cNvGrpSpPr/>
          <p:nvPr/>
        </p:nvGrpSpPr>
        <p:grpSpPr>
          <a:xfrm>
            <a:off x="1381125" y="2389188"/>
            <a:ext cx="6746875" cy="2795587"/>
            <a:chOff x="0" y="0"/>
            <a:chExt cx="4317" cy="1766"/>
          </a:xfrm>
        </p:grpSpPr>
        <p:sp>
          <p:nvSpPr>
            <p:cNvPr id="97285" name="Text Box 140"/>
            <p:cNvSpPr/>
            <p:nvPr/>
          </p:nvSpPr>
          <p:spPr>
            <a:xfrm>
              <a:off x="1340" y="581"/>
              <a:ext cx="1632" cy="331"/>
            </a:xfrm>
            <a:prstGeom prst="rect">
              <a:avLst/>
            </a:prstGeom>
            <a:noFill/>
            <a:ln w="9525">
              <a:noFill/>
            </a:ln>
          </p:spPr>
          <p:txBody>
            <a:bodyPr anchor="t" anchorCtr="0">
              <a:spAutoFit/>
            </a:bodyPr>
            <a:p>
              <a:pPr algn="ctr"/>
              <a:r>
                <a:rPr lang="en-US" altLang="zh-CN" sz="2800" dirty="0">
                  <a:latin typeface="微软雅黑" panose="020B0503020204020204" charset="-122"/>
                  <a:ea typeface="微软雅黑" panose="020B0503020204020204" charset="-122"/>
                </a:rPr>
                <a:t>Java</a:t>
              </a:r>
              <a:r>
                <a:rPr lang="zh-CN" altLang="en-US" sz="2800" dirty="0">
                  <a:latin typeface="微软雅黑" panose="020B0503020204020204" charset="-122"/>
                  <a:ea typeface="微软雅黑" panose="020B0503020204020204" charset="-122"/>
                </a:rPr>
                <a:t>程序</a:t>
              </a:r>
              <a:endParaRPr lang="en-US" altLang="zh-CN" sz="2800" dirty="0">
                <a:latin typeface="微软雅黑" panose="020B0503020204020204" charset="-122"/>
                <a:ea typeface="微软雅黑" panose="020B0503020204020204" charset="-122"/>
              </a:endParaRPr>
            </a:p>
          </p:txBody>
        </p:sp>
      </p:grpSp>
      <p:grpSp>
        <p:nvGrpSpPr>
          <p:cNvPr id="3" name="Group 7"/>
          <p:cNvGrpSpPr/>
          <p:nvPr/>
        </p:nvGrpSpPr>
        <p:grpSpPr>
          <a:xfrm>
            <a:off x="1595438" y="3049588"/>
            <a:ext cx="1800225" cy="1271587"/>
            <a:chOff x="0" y="0"/>
            <a:chExt cx="1152" cy="803"/>
          </a:xfrm>
        </p:grpSpPr>
        <p:sp>
          <p:nvSpPr>
            <p:cNvPr id="97287" name="Oval 142"/>
            <p:cNvSpPr/>
            <p:nvPr/>
          </p:nvSpPr>
          <p:spPr>
            <a:xfrm rot="-1543676">
              <a:off x="480" y="480"/>
              <a:ext cx="672" cy="192"/>
            </a:xfrm>
            <a:prstGeom prst="ellipse">
              <a:avLst/>
            </a:prstGeom>
            <a:solidFill>
              <a:srgbClr val="B2B2B2"/>
            </a:solidFill>
            <a:ln w="9525">
              <a:noFill/>
            </a:ln>
          </p:spPr>
          <p:txBody>
            <a:bodyPr wrap="none" anchor="ctr" anchorCtr="0"/>
            <a:p>
              <a:pPr algn="ctr"/>
              <a:endParaRPr lang="zh-CN" altLang="en-US"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97288" name="Oval 143"/>
            <p:cNvSpPr/>
            <p:nvPr/>
          </p:nvSpPr>
          <p:spPr>
            <a:xfrm>
              <a:off x="0" y="0"/>
              <a:ext cx="809" cy="803"/>
            </a:xfrm>
            <a:prstGeom prst="ellipse">
              <a:avLst/>
            </a:prstGeom>
            <a:gradFill rotWithShape="1">
              <a:gsLst>
                <a:gs pos="0">
                  <a:srgbClr val="FFFFFF"/>
                </a:gs>
                <a:gs pos="100000">
                  <a:srgbClr val="8EA8A4"/>
                </a:gs>
              </a:gsLst>
              <a:path path="shape">
                <a:fillToRect l="50000" t="50000" r="50000" b="50000"/>
              </a:path>
              <a:tileRect/>
            </a:gradFill>
            <a:ln w="9525">
              <a:noFill/>
            </a:ln>
          </p:spPr>
          <p:txBody>
            <a:bodyPr wrap="none" anchor="ctr" anchorCtr="0"/>
            <a:p>
              <a:pPr algn="ctr"/>
              <a:endParaRPr lang="zh-CN" altLang="en-US" b="1"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97289" name="Text Box 144"/>
            <p:cNvSpPr/>
            <p:nvPr/>
          </p:nvSpPr>
          <p:spPr>
            <a:xfrm>
              <a:off x="130" y="291"/>
              <a:ext cx="561" cy="233"/>
            </a:xfrm>
            <a:prstGeom prst="rect">
              <a:avLst/>
            </a:prstGeom>
            <a:noFill/>
            <a:ln w="9525">
              <a:noFill/>
            </a:ln>
          </p:spPr>
          <p:txBody>
            <a:bodyPr wrap="none" anchor="t" anchorCtr="0">
              <a:spAutoFit/>
            </a:bodyPr>
            <a:p>
              <a:pPr algn="ctr"/>
              <a:r>
                <a:rPr lang="zh-CN" altLang="en-US" dirty="0">
                  <a:latin typeface="微软雅黑" panose="020B0503020204020204" charset="-122"/>
                  <a:ea typeface="微软雅黑" panose="020B0503020204020204" charset="-122"/>
                </a:rPr>
                <a:t>关键字</a:t>
              </a:r>
              <a:endParaRPr lang="en-US" altLang="zh-CN" dirty="0">
                <a:latin typeface="微软雅黑" panose="020B0503020204020204" charset="-122"/>
                <a:ea typeface="微软雅黑" panose="020B0503020204020204" charset="-122"/>
              </a:endParaRPr>
            </a:p>
          </p:txBody>
        </p:sp>
      </p:grpSp>
      <p:grpSp>
        <p:nvGrpSpPr>
          <p:cNvPr id="4" name="Group 11"/>
          <p:cNvGrpSpPr/>
          <p:nvPr/>
        </p:nvGrpSpPr>
        <p:grpSpPr>
          <a:xfrm>
            <a:off x="4070350" y="1528763"/>
            <a:ext cx="1800225" cy="1271587"/>
            <a:chOff x="0" y="0"/>
            <a:chExt cx="1152" cy="803"/>
          </a:xfrm>
        </p:grpSpPr>
        <p:sp>
          <p:nvSpPr>
            <p:cNvPr id="97291" name="Oval 146"/>
            <p:cNvSpPr/>
            <p:nvPr/>
          </p:nvSpPr>
          <p:spPr>
            <a:xfrm rot="-1543676">
              <a:off x="480" y="480"/>
              <a:ext cx="672" cy="192"/>
            </a:xfrm>
            <a:prstGeom prst="ellipse">
              <a:avLst/>
            </a:prstGeom>
            <a:solidFill>
              <a:srgbClr val="B2B2B2"/>
            </a:solidFill>
            <a:ln w="9525">
              <a:noFill/>
            </a:ln>
          </p:spPr>
          <p:txBody>
            <a:bodyPr wrap="none" anchor="ctr" anchorCtr="0"/>
            <a:p>
              <a:pPr algn="ctr"/>
              <a:endParaRPr lang="zh-CN" altLang="en-US" dirty="0">
                <a:latin typeface="微软雅黑" panose="020B0503020204020204" charset="-122"/>
                <a:ea typeface="微软雅黑" panose="020B0503020204020204" charset="-122"/>
                <a:sym typeface="黑体" panose="02010609060101010101" pitchFamily="2" charset="-122"/>
              </a:endParaRPr>
            </a:p>
          </p:txBody>
        </p:sp>
        <p:sp>
          <p:nvSpPr>
            <p:cNvPr id="97292" name="Oval 147"/>
            <p:cNvSpPr/>
            <p:nvPr/>
          </p:nvSpPr>
          <p:spPr>
            <a:xfrm>
              <a:off x="0" y="0"/>
              <a:ext cx="809" cy="803"/>
            </a:xfrm>
            <a:prstGeom prst="ellipse">
              <a:avLst/>
            </a:prstGeom>
            <a:gradFill rotWithShape="1">
              <a:gsLst>
                <a:gs pos="0">
                  <a:srgbClr val="FFFFFF"/>
                </a:gs>
                <a:gs pos="100000">
                  <a:srgbClr val="8EA8A4"/>
                </a:gs>
              </a:gsLst>
              <a:path path="rect">
                <a:fillToRect l="50000" t="50000" r="50000" b="50000"/>
              </a:path>
              <a:tileRect/>
            </a:gradFill>
            <a:ln w="9525">
              <a:noFill/>
            </a:ln>
          </p:spPr>
          <p:txBody>
            <a:bodyPr wrap="none" anchor="ctr" anchorCtr="0"/>
            <a:p>
              <a:pPr algn="ctr"/>
              <a:endParaRPr lang="zh-CN" altLang="en-US" b="1" dirty="0">
                <a:solidFill>
                  <a:srgbClr val="5F5F5F"/>
                </a:solidFill>
                <a:latin typeface="微软雅黑" panose="020B0503020204020204" charset="-122"/>
                <a:ea typeface="微软雅黑" panose="020B0503020204020204" charset="-122"/>
                <a:sym typeface="Arial" panose="020B0604020202020204" pitchFamily="34" charset="0"/>
              </a:endParaRPr>
            </a:p>
          </p:txBody>
        </p:sp>
        <p:sp>
          <p:nvSpPr>
            <p:cNvPr id="97293" name="Text Box 148"/>
            <p:cNvSpPr/>
            <p:nvPr/>
          </p:nvSpPr>
          <p:spPr>
            <a:xfrm>
              <a:off x="208" y="304"/>
              <a:ext cx="414" cy="233"/>
            </a:xfrm>
            <a:prstGeom prst="rect">
              <a:avLst/>
            </a:prstGeom>
            <a:noFill/>
            <a:ln w="9525">
              <a:noFill/>
            </a:ln>
          </p:spPr>
          <p:txBody>
            <a:bodyPr wrap="none" anchor="t" anchorCtr="0">
              <a:spAutoFit/>
            </a:bodyPr>
            <a:p>
              <a:pPr algn="ctr"/>
              <a:r>
                <a:rPr lang="zh-CN" altLang="en-US" dirty="0">
                  <a:latin typeface="微软雅黑" panose="020B0503020204020204" charset="-122"/>
                  <a:ea typeface="微软雅黑" panose="020B0503020204020204" charset="-122"/>
                </a:rPr>
                <a:t>变量</a:t>
              </a:r>
              <a:endParaRPr lang="en-US" altLang="zh-CN" dirty="0">
                <a:latin typeface="微软雅黑" panose="020B0503020204020204" charset="-122"/>
                <a:ea typeface="微软雅黑" panose="020B0503020204020204" charset="-122"/>
              </a:endParaRPr>
            </a:p>
          </p:txBody>
        </p:sp>
      </p:grpSp>
      <p:grpSp>
        <p:nvGrpSpPr>
          <p:cNvPr id="6" name="Group 15"/>
          <p:cNvGrpSpPr/>
          <p:nvPr/>
        </p:nvGrpSpPr>
        <p:grpSpPr>
          <a:xfrm>
            <a:off x="6996113" y="1757363"/>
            <a:ext cx="1651000" cy="1271587"/>
            <a:chOff x="0" y="0"/>
            <a:chExt cx="1056" cy="803"/>
          </a:xfrm>
        </p:grpSpPr>
        <p:sp>
          <p:nvSpPr>
            <p:cNvPr id="97295" name="Oval 150"/>
            <p:cNvSpPr/>
            <p:nvPr/>
          </p:nvSpPr>
          <p:spPr>
            <a:xfrm rot="-1543676">
              <a:off x="384" y="528"/>
              <a:ext cx="672" cy="192"/>
            </a:xfrm>
            <a:prstGeom prst="ellipse">
              <a:avLst/>
            </a:prstGeom>
            <a:solidFill>
              <a:srgbClr val="B2B2B2"/>
            </a:solidFill>
            <a:ln w="9525">
              <a:noFill/>
            </a:ln>
          </p:spPr>
          <p:txBody>
            <a:bodyPr wrap="none" anchor="ctr" anchorCtr="0"/>
            <a:p>
              <a:pPr algn="ctr"/>
              <a:endParaRPr lang="zh-CN" altLang="en-US"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97296" name="Oval 151"/>
            <p:cNvSpPr/>
            <p:nvPr/>
          </p:nvSpPr>
          <p:spPr>
            <a:xfrm>
              <a:off x="0" y="0"/>
              <a:ext cx="764" cy="803"/>
            </a:xfrm>
            <a:prstGeom prst="ellipse">
              <a:avLst/>
            </a:prstGeom>
            <a:gradFill rotWithShape="1">
              <a:gsLst>
                <a:gs pos="0">
                  <a:srgbClr val="FFFFFF"/>
                </a:gs>
                <a:gs pos="100000">
                  <a:srgbClr val="8EA8A4"/>
                </a:gs>
              </a:gsLst>
              <a:path path="shape">
                <a:fillToRect l="50000" t="50000" r="50000" b="50000"/>
              </a:path>
              <a:tileRect/>
            </a:gradFill>
            <a:ln w="9525">
              <a:noFill/>
            </a:ln>
          </p:spPr>
          <p:txBody>
            <a:bodyPr wrap="none" anchor="ctr" anchorCtr="0"/>
            <a:p>
              <a:pPr algn="ctr"/>
              <a:endParaRPr lang="zh-CN" altLang="en-US" b="1"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97297" name="Text Box 152"/>
            <p:cNvSpPr/>
            <p:nvPr/>
          </p:nvSpPr>
          <p:spPr>
            <a:xfrm>
              <a:off x="183" y="198"/>
              <a:ext cx="381" cy="214"/>
            </a:xfrm>
            <a:prstGeom prst="rect">
              <a:avLst/>
            </a:prstGeom>
            <a:noFill/>
            <a:ln w="9525">
              <a:noFill/>
            </a:ln>
          </p:spPr>
          <p:txBody>
            <a:bodyPr wrap="none" anchor="t" anchorCtr="0">
              <a:spAutoFit/>
            </a:bodyPr>
            <a:p>
              <a:pPr algn="ctr"/>
              <a:r>
                <a:rPr lang="zh-CN" altLang="en-US" sz="1600" b="1" dirty="0">
                  <a:latin typeface="Verdana" panose="020B0604030504040204" pitchFamily="34" charset="0"/>
                  <a:ea typeface="微软雅黑" panose="020B0503020204020204" charset="-122"/>
                  <a:sym typeface="Verdana" panose="020B0604030504040204" pitchFamily="34" charset="0"/>
                </a:rPr>
                <a:t>常量</a:t>
              </a:r>
              <a:endParaRPr lang="zh-CN" altLang="en-US" sz="1600" b="1" dirty="0">
                <a:latin typeface="Verdana" panose="020B0604030504040204" pitchFamily="34" charset="0"/>
                <a:ea typeface="微软雅黑" panose="020B0503020204020204" charset="-122"/>
                <a:sym typeface="Verdana" panose="020B0604030504040204" pitchFamily="34" charset="0"/>
              </a:endParaRPr>
            </a:p>
          </p:txBody>
        </p:sp>
      </p:grpSp>
      <p:grpSp>
        <p:nvGrpSpPr>
          <p:cNvPr id="8" name="Group 19"/>
          <p:cNvGrpSpPr/>
          <p:nvPr/>
        </p:nvGrpSpPr>
        <p:grpSpPr>
          <a:xfrm>
            <a:off x="5195888" y="4113213"/>
            <a:ext cx="1800225" cy="1271587"/>
            <a:chOff x="0" y="0"/>
            <a:chExt cx="1152" cy="803"/>
          </a:xfrm>
        </p:grpSpPr>
        <p:sp>
          <p:nvSpPr>
            <p:cNvPr id="97299" name="Oval 154"/>
            <p:cNvSpPr/>
            <p:nvPr/>
          </p:nvSpPr>
          <p:spPr>
            <a:xfrm rot="-1543676">
              <a:off x="480" y="480"/>
              <a:ext cx="672" cy="192"/>
            </a:xfrm>
            <a:prstGeom prst="ellipse">
              <a:avLst/>
            </a:prstGeom>
            <a:solidFill>
              <a:srgbClr val="B2B2B2"/>
            </a:solidFill>
            <a:ln w="9525">
              <a:noFill/>
            </a:ln>
          </p:spPr>
          <p:txBody>
            <a:bodyPr wrap="none" anchor="ctr" anchorCtr="0"/>
            <a:p>
              <a:pPr algn="ctr"/>
              <a:endParaRPr lang="zh-CN" altLang="en-US"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97300" name="Oval 155"/>
            <p:cNvSpPr/>
            <p:nvPr/>
          </p:nvSpPr>
          <p:spPr>
            <a:xfrm>
              <a:off x="0" y="0"/>
              <a:ext cx="809" cy="803"/>
            </a:xfrm>
            <a:prstGeom prst="ellipse">
              <a:avLst/>
            </a:prstGeom>
            <a:gradFill rotWithShape="1">
              <a:gsLst>
                <a:gs pos="0">
                  <a:srgbClr val="FFFFFF"/>
                </a:gs>
                <a:gs pos="100000">
                  <a:srgbClr val="8EA8A4"/>
                </a:gs>
              </a:gsLst>
              <a:path path="shape">
                <a:fillToRect l="50000" t="50000" r="50000" b="50000"/>
              </a:path>
              <a:tileRect/>
            </a:gradFill>
            <a:ln w="9525">
              <a:noFill/>
            </a:ln>
          </p:spPr>
          <p:txBody>
            <a:bodyPr wrap="none" anchor="ctr" anchorCtr="0"/>
            <a:p>
              <a:pPr algn="ctr"/>
              <a:endParaRPr lang="zh-CN" altLang="en-US" b="1"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97301" name="Text Box 156"/>
            <p:cNvSpPr/>
            <p:nvPr/>
          </p:nvSpPr>
          <p:spPr>
            <a:xfrm>
              <a:off x="216" y="295"/>
              <a:ext cx="414" cy="233"/>
            </a:xfrm>
            <a:prstGeom prst="rect">
              <a:avLst/>
            </a:prstGeom>
            <a:noFill/>
            <a:ln w="9525">
              <a:noFill/>
            </a:ln>
          </p:spPr>
          <p:txBody>
            <a:bodyPr wrap="none" anchor="t" anchorCtr="0">
              <a:spAutoFit/>
            </a:bodyPr>
            <a:p>
              <a:pPr algn="ctr"/>
              <a:r>
                <a:rPr lang="zh-CN" altLang="en-US" dirty="0">
                  <a:latin typeface="微软雅黑" panose="020B0503020204020204" charset="-122"/>
                  <a:ea typeface="微软雅黑" panose="020B0503020204020204" charset="-122"/>
                </a:rPr>
                <a:t>逻辑</a:t>
              </a:r>
              <a:endParaRPr lang="en-US" altLang="zh-CN" dirty="0">
                <a:latin typeface="微软雅黑" panose="020B0503020204020204" charset="-122"/>
                <a:ea typeface="微软雅黑" panose="020B0503020204020204" charset="-122"/>
              </a:endParaRPr>
            </a:p>
          </p:txBody>
        </p:sp>
      </p:grpSp>
      <p:grpSp>
        <p:nvGrpSpPr>
          <p:cNvPr id="12" name="Group 23"/>
          <p:cNvGrpSpPr/>
          <p:nvPr/>
        </p:nvGrpSpPr>
        <p:grpSpPr>
          <a:xfrm>
            <a:off x="2463800" y="4741863"/>
            <a:ext cx="1831975" cy="1271587"/>
            <a:chOff x="0" y="0"/>
            <a:chExt cx="1172" cy="803"/>
          </a:xfrm>
        </p:grpSpPr>
        <p:sp>
          <p:nvSpPr>
            <p:cNvPr id="97303" name="Oval 158"/>
            <p:cNvSpPr/>
            <p:nvPr/>
          </p:nvSpPr>
          <p:spPr>
            <a:xfrm rot="-1543676">
              <a:off x="500" y="467"/>
              <a:ext cx="672" cy="192"/>
            </a:xfrm>
            <a:prstGeom prst="ellipse">
              <a:avLst/>
            </a:prstGeom>
            <a:solidFill>
              <a:srgbClr val="B2B2B2"/>
            </a:solidFill>
            <a:ln w="9525">
              <a:noFill/>
            </a:ln>
          </p:spPr>
          <p:txBody>
            <a:bodyPr wrap="none" anchor="ctr" anchorCtr="0"/>
            <a:p>
              <a:pPr algn="ctr"/>
              <a:endParaRPr lang="zh-CN" altLang="en-US"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97304" name="Oval 159"/>
            <p:cNvSpPr/>
            <p:nvPr/>
          </p:nvSpPr>
          <p:spPr>
            <a:xfrm>
              <a:off x="0" y="0"/>
              <a:ext cx="808" cy="803"/>
            </a:xfrm>
            <a:prstGeom prst="ellipse">
              <a:avLst/>
            </a:prstGeom>
            <a:gradFill rotWithShape="1">
              <a:gsLst>
                <a:gs pos="0">
                  <a:srgbClr val="FFFFFF"/>
                </a:gs>
                <a:gs pos="100000">
                  <a:srgbClr val="8EA8A4"/>
                </a:gs>
              </a:gsLst>
              <a:path path="shape">
                <a:fillToRect l="50000" t="50000" r="50000" b="50000"/>
              </a:path>
              <a:tileRect/>
            </a:gradFill>
            <a:ln w="9525">
              <a:noFill/>
            </a:ln>
          </p:spPr>
          <p:txBody>
            <a:bodyPr wrap="none" anchor="ctr" anchorCtr="0"/>
            <a:p>
              <a:pPr algn="ctr"/>
              <a:endParaRPr lang="zh-CN" altLang="en-US" b="1" dirty="0">
                <a:solidFill>
                  <a:srgbClr val="333333"/>
                </a:solidFill>
                <a:latin typeface="微软雅黑" panose="020B0503020204020204" charset="-122"/>
                <a:ea typeface="微软雅黑" panose="020B0503020204020204" charset="-122"/>
                <a:sym typeface="黑体" panose="02010609060101010101" pitchFamily="2" charset="-122"/>
              </a:endParaRPr>
            </a:p>
          </p:txBody>
        </p:sp>
        <p:sp>
          <p:nvSpPr>
            <p:cNvPr id="97305" name="Text Box 160"/>
            <p:cNvSpPr/>
            <p:nvPr/>
          </p:nvSpPr>
          <p:spPr>
            <a:xfrm>
              <a:off x="185" y="305"/>
              <a:ext cx="413" cy="233"/>
            </a:xfrm>
            <a:prstGeom prst="rect">
              <a:avLst/>
            </a:prstGeom>
            <a:noFill/>
            <a:ln w="9525">
              <a:noFill/>
            </a:ln>
          </p:spPr>
          <p:txBody>
            <a:bodyPr wrap="none" anchor="t" anchorCtr="0">
              <a:spAutoFit/>
            </a:bodyPr>
            <a:p>
              <a:pPr algn="ctr"/>
              <a:r>
                <a:rPr lang="zh-CN" altLang="en-US" dirty="0">
                  <a:latin typeface="微软雅黑" panose="020B0503020204020204" charset="-122"/>
                  <a:ea typeface="微软雅黑" panose="020B0503020204020204" charset="-122"/>
                </a:rPr>
                <a:t>类型</a:t>
              </a:r>
              <a:endParaRPr lang="zh-CN" altLang="en-US" dirty="0">
                <a:latin typeface="微软雅黑" panose="020B0503020204020204" charset="-122"/>
                <a:ea typeface="微软雅黑" panose="020B0503020204020204" charset="-122"/>
              </a:endParaRPr>
            </a:p>
          </p:txBody>
        </p:sp>
      </p:grpSp>
      <p:grpSp>
        <p:nvGrpSpPr>
          <p:cNvPr id="16" name="Group 27"/>
          <p:cNvGrpSpPr/>
          <p:nvPr/>
        </p:nvGrpSpPr>
        <p:grpSpPr>
          <a:xfrm>
            <a:off x="263525" y="1490663"/>
            <a:ext cx="4017963" cy="1830387"/>
            <a:chOff x="0" y="0"/>
            <a:chExt cx="2573" cy="1156"/>
          </a:xfrm>
        </p:grpSpPr>
        <p:grpSp>
          <p:nvGrpSpPr>
            <p:cNvPr id="97307" name="Group 28"/>
            <p:cNvGrpSpPr/>
            <p:nvPr/>
          </p:nvGrpSpPr>
          <p:grpSpPr>
            <a:xfrm>
              <a:off x="60" y="271"/>
              <a:ext cx="2513" cy="885"/>
              <a:chOff x="0" y="0"/>
              <a:chExt cx="2547" cy="885"/>
            </a:xfrm>
          </p:grpSpPr>
          <p:sp>
            <p:nvSpPr>
              <p:cNvPr id="97308" name="Line 162"/>
              <p:cNvSpPr/>
              <p:nvPr/>
            </p:nvSpPr>
            <p:spPr>
              <a:xfrm>
                <a:off x="1487" y="8"/>
                <a:ext cx="1060" cy="877"/>
              </a:xfrm>
              <a:prstGeom prst="line">
                <a:avLst/>
              </a:prstGeom>
              <a:ln w="9525" cap="flat" cmpd="sng">
                <a:solidFill>
                  <a:srgbClr val="5F5F5F"/>
                </a:solidFill>
                <a:prstDash val="solid"/>
                <a:round/>
                <a:headEnd type="none" w="med" len="med"/>
                <a:tailEnd type="triangle" w="med" len="med"/>
              </a:ln>
            </p:spPr>
            <p:txBody>
              <a:bodyPr anchor="t" anchorCtr="0"/>
              <a:p>
                <a:endParaRPr lang="zh-CN" altLang="en-US">
                  <a:latin typeface="Arial" panose="020B0604020202020204" pitchFamily="34" charset="0"/>
                  <a:ea typeface="宋体" panose="02010600030101010101" pitchFamily="2" charset="-122"/>
                </a:endParaRPr>
              </a:p>
            </p:txBody>
          </p:sp>
          <p:cxnSp>
            <p:nvCxnSpPr>
              <p:cNvPr id="97309" name="AutoShape 163"/>
              <p:cNvCxnSpPr/>
              <p:nvPr/>
            </p:nvCxnSpPr>
            <p:spPr>
              <a:xfrm rot="10800000">
                <a:off x="0" y="0"/>
                <a:ext cx="1489" cy="8"/>
              </a:xfrm>
              <a:prstGeom prst="straightConnector1">
                <a:avLst/>
              </a:prstGeom>
              <a:ln w="9525" cap="flat" cmpd="sng">
                <a:solidFill>
                  <a:srgbClr val="5F5F5F"/>
                </a:solidFill>
                <a:prstDash val="solid"/>
                <a:round/>
                <a:headEnd type="none" w="med" len="med"/>
                <a:tailEnd type="none" w="med" len="med"/>
              </a:ln>
            </p:spPr>
          </p:cxnSp>
        </p:grpSp>
        <p:sp>
          <p:nvSpPr>
            <p:cNvPr id="97310" name="Text Box 164"/>
            <p:cNvSpPr/>
            <p:nvPr/>
          </p:nvSpPr>
          <p:spPr>
            <a:xfrm>
              <a:off x="0" y="0"/>
              <a:ext cx="1585" cy="233"/>
            </a:xfrm>
            <a:prstGeom prst="rect">
              <a:avLst/>
            </a:prstGeom>
            <a:noFill/>
            <a:ln w="9525">
              <a:noFill/>
            </a:ln>
          </p:spPr>
          <p:txBody>
            <a:bodyPr anchor="t" anchorCtr="0">
              <a:spAutoFit/>
            </a:bodyPr>
            <a:p>
              <a:pPr algn="ctr"/>
              <a:r>
                <a:rPr lang="en-US" altLang="zh-CN" dirty="0">
                  <a:solidFill>
                    <a:srgbClr val="B05E20"/>
                  </a:solidFill>
                  <a:latin typeface="微软雅黑" panose="020B0503020204020204" charset="-122"/>
                  <a:ea typeface="微软雅黑" panose="020B0503020204020204" charset="-122"/>
                  <a:sym typeface="Arial" panose="020B0604020202020204" pitchFamily="34" charset="0"/>
                </a:rPr>
                <a:t>Java</a:t>
              </a:r>
              <a:r>
                <a:rPr lang="zh-CN" altLang="en-US" dirty="0">
                  <a:solidFill>
                    <a:srgbClr val="B05E20"/>
                  </a:solidFill>
                  <a:latin typeface="微软雅黑" panose="020B0503020204020204" charset="-122"/>
                  <a:ea typeface="微软雅黑" panose="020B0503020204020204" charset="-122"/>
                  <a:sym typeface="Arial" panose="020B0604020202020204" pitchFamily="34" charset="0"/>
                </a:rPr>
                <a:t>相关知识</a:t>
              </a:r>
              <a:endParaRPr lang="zh-CN" altLang="en-US" dirty="0">
                <a:latin typeface="微软雅黑" panose="020B0503020204020204" charset="-122"/>
                <a:ea typeface="微软雅黑" panose="020B050302020402020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p:cBhvr>
                                        <p:cTn id="11" dur="1000"/>
                                        <p:tgtEl>
                                          <p:spTgt spid="2"/>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p:cBhvr>
                                        <p:cTn id="15" dur="500"/>
                                        <p:tgtEl>
                                          <p:spTgt spid="4"/>
                                        </p:tgtEl>
                                      </p:cBhvr>
                                    </p:animEffect>
                                  </p:childTnLst>
                                </p:cTn>
                              </p:par>
                              <p:par>
                                <p:cTn id="16" presetID="1" presetClass="path" presetSubtype="0" accel="50000" decel="50000" fill="hold" nodeType="withEffect">
                                  <p:stCondLst>
                                    <p:cond delay="0"/>
                                  </p:stCondLst>
                                  <p:childTnLst>
                                    <p:animMotion origin="layout" path="M -0.02223 0.02429 C 0.0309 -0.02545 0.26423 -0.06686 0.29618 0.0259 C 0.32777 0.11913 0.20486 0.28545 0.02239 0.39787 C -0.16094 0.51122 -0.33577 0.52671 -0.36788 0.43442 C -0.39983 0.34143 -0.2474 0.11265 -0.02223 0.02429 Z " pathEditMode="relative" rAng="0" ptsTypes="fffff">
                                      <p:cBhvr>
                                        <p:cTn id="17" dur="5000" spd="-98800" fill="hold"/>
                                        <p:tgtEl>
                                          <p:spTgt spid="4"/>
                                        </p:tgtEl>
                                        <p:attrNameLst>
                                          <p:attrName>ppt_x</p:attrName>
                                          <p:attrName>ppt_y</p:attrName>
                                        </p:attrNameLst>
                                      </p:cBhvr>
                                      <p:rCtr x="-200" y="20600"/>
                                    </p:animMotion>
                                  </p:childTnLst>
                                </p:cTn>
                              </p:par>
                              <p:par>
                                <p:cTn id="18" presetID="10" presetClass="entr" presetSubtype="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p:cBhvr>
                                        <p:cTn id="20" dur="500"/>
                                        <p:tgtEl>
                                          <p:spTgt spid="3"/>
                                        </p:tgtEl>
                                      </p:cBhvr>
                                    </p:animEffect>
                                  </p:childTnLst>
                                </p:cTn>
                              </p:par>
                              <p:par>
                                <p:cTn id="21" presetID="1" presetClass="path" presetSubtype="0" accel="50000" decel="50000" fill="hold" nodeType="withEffect">
                                  <p:stCondLst>
                                    <p:cond delay="0"/>
                                  </p:stCondLst>
                                  <p:childTnLst>
                                    <p:animMotion origin="layout" path="M -0.02431 0.00694 C 0.29861 -0.30141 0.54896 -0.26393 0.57864 -0.16539 C 0.60885 -0.06662 0.48194 0.09508 0.29705 0.19431 C 0.1125 0.29425 -0.06268 0.29425 -0.09271 0.19593 C -0.09653 0.09508 -0.03021 0.02291 -0.02431 0.00694 Z " pathEditMode="relative" rAng="0" ptsTypes="fffff">
                                      <p:cBhvr>
                                        <p:cTn id="22" dur="5000" spd="-98800" fill="hold"/>
                                        <p:tgtEl>
                                          <p:spTgt spid="3"/>
                                        </p:tgtEl>
                                        <p:attrNameLst>
                                          <p:attrName>ppt_x</p:attrName>
                                          <p:attrName>ppt_y</p:attrName>
                                        </p:attrNameLst>
                                      </p:cBhvr>
                                      <p:rCtr x="28000" y="-1"/>
                                    </p:animMotion>
                                  </p:childTnLst>
                                </p:cTn>
                              </p:par>
                              <p:par>
                                <p:cTn id="23" presetID="10"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p:cBhvr>
                                        <p:cTn id="25" dur="500"/>
                                        <p:tgtEl>
                                          <p:spTgt spid="12"/>
                                        </p:tgtEl>
                                      </p:cBhvr>
                                    </p:animEffect>
                                  </p:childTnLst>
                                </p:cTn>
                              </p:par>
                              <p:par>
                                <p:cTn id="26" presetID="1" presetClass="path" presetSubtype="0" accel="50000" decel="50000" fill="hold" nodeType="withEffect">
                                  <p:stCondLst>
                                    <p:cond delay="0"/>
                                  </p:stCondLst>
                                  <p:childTnLst>
                                    <p:animMotion origin="layout" path="M -0.03212 0.01804 C -0.08871 0.034 -0.15139 0.02128 -0.19167 -0.03169 C -0.22378 -0.12723 -0.1 -0.29309 0.08386 -0.40227 C 0.26788 -0.51122 0.44323 -0.52209 0.47483 -0.42656 C 0.50712 -0.33149 0.36424 -0.04141 -0.03212 0.01804 Z " pathEditMode="relative" rAng="0" ptsTypes="fffff">
                                      <p:cBhvr>
                                        <p:cTn id="27" dur="5000" spd="-98800" fill="hold"/>
                                        <p:tgtEl>
                                          <p:spTgt spid="12"/>
                                        </p:tgtEl>
                                        <p:attrNameLst>
                                          <p:attrName>ppt_x</p:attrName>
                                          <p:attrName>ppt_y</p:attrName>
                                        </p:attrNameLst>
                                      </p:cBhvr>
                                      <p:rCtr x="17400" y="-25000"/>
                                    </p:animMotion>
                                  </p:childTnLst>
                                </p:cTn>
                              </p:par>
                              <p:par>
                                <p:cTn id="28" presetID="10" presetClass="entr" presetSubtype="0" fill="hold"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p:cBhvr>
                                        <p:cTn id="30" dur="500"/>
                                        <p:tgtEl>
                                          <p:spTgt spid="8"/>
                                        </p:tgtEl>
                                      </p:cBhvr>
                                    </p:animEffect>
                                  </p:childTnLst>
                                </p:cTn>
                              </p:par>
                              <p:par>
                                <p:cTn id="31" presetID="1" presetClass="path" presetSubtype="0" accel="50000" decel="50000" fill="hold" nodeType="withEffect">
                                  <p:stCondLst>
                                    <p:cond delay="0"/>
                                  </p:stCondLst>
                                  <p:childTnLst>
                                    <p:animMotion origin="layout" path="M -0.02552 0.00393 C -0.18802 0.10988 -0.46007 0.14573 -0.49063 0.04997 C -0.52066 -0.0458 -0.39723 -0.20726 -0.21545 -0.30974 C -0.03386 -0.41244 0.13923 -0.41753 0.16944 -0.32176 C 0.19965 -0.226 0.16979 -0.17418 -0.02552 0.00393 Z " pathEditMode="relative" rAng="0" ptsTypes="fffff">
                                      <p:cBhvr>
                                        <p:cTn id="32" dur="5000" spd="-98800" fill="hold"/>
                                        <p:tgtEl>
                                          <p:spTgt spid="8"/>
                                        </p:tgtEl>
                                        <p:attrNameLst>
                                          <p:attrName>ppt_x</p:attrName>
                                          <p:attrName>ppt_y</p:attrName>
                                        </p:attrNameLst>
                                      </p:cBhvr>
                                      <p:rCtr x="-12300" y="-12800"/>
                                    </p:animMotion>
                                  </p:childTnLst>
                                </p:cTn>
                              </p:par>
                              <p:par>
                                <p:cTn id="33" presetID="10" presetClass="entr" presetSubtype="0" fill="hold" nodeType="withEffect">
                                  <p:stCondLst>
                                    <p:cond delay="0"/>
                                  </p:stCondLst>
                                  <p:childTnLst>
                                    <p:set>
                                      <p:cBhvr>
                                        <p:cTn id="34" dur="1" fill="hold">
                                          <p:stCondLst>
                                            <p:cond delay="0"/>
                                          </p:stCondLst>
                                        </p:cTn>
                                        <p:tgtEl>
                                          <p:spTgt spid="6"/>
                                        </p:tgtEl>
                                        <p:attrNameLst>
                                          <p:attrName>style.visibility</p:attrName>
                                        </p:attrNameLst>
                                      </p:cBhvr>
                                      <p:to>
                                        <p:strVal val="visible"/>
                                      </p:to>
                                    </p:set>
                                    <p:animEffect>
                                      <p:cBhvr>
                                        <p:cTn id="35" dur="500"/>
                                        <p:tgtEl>
                                          <p:spTgt spid="6"/>
                                        </p:tgtEl>
                                      </p:cBhvr>
                                    </p:animEffect>
                                  </p:childTnLst>
                                </p:cTn>
                              </p:par>
                              <p:par>
                                <p:cTn id="36" presetID="1" presetClass="path" presetSubtype="0" accel="50000" decel="50000" fill="hold" nodeType="withEffect">
                                  <p:stCondLst>
                                    <p:cond delay="0"/>
                                  </p:stCondLst>
                                  <p:childTnLst>
                                    <p:animMotion origin="layout" path="M -0.02257 0.01341 C 0.01424 0.10664 -0.11145 0.26972 -0.28958 0.37289 C -0.46823 0.47605 -0.64913 0.49664 -0.67968 0.4018 C -0.73264 0.28429 -0.52951 0.09669 -0.42187 0.03423 C -0.31423 -0.02822 -0.0677 -0.12307 -0.02257 0.01341 Z " pathEditMode="relative" rAng="0" ptsTypes="fffff">
                                      <p:cBhvr>
                                        <p:cTn id="37" dur="5000" spd="-98800" fill="hold"/>
                                        <p:tgtEl>
                                          <p:spTgt spid="6"/>
                                        </p:tgtEl>
                                        <p:attrNameLst>
                                          <p:attrName>ppt_x</p:attrName>
                                          <p:attrName>ppt_y</p:attrName>
                                        </p:attrNameLst>
                                      </p:cBhvr>
                                      <p:rCtr x="-32500" y="17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2770" name="Picture 4"/>
          <p:cNvPicPr>
            <a:picLocks noChangeAspect="1"/>
          </p:cNvPicPr>
          <p:nvPr/>
        </p:nvPicPr>
        <p:blipFill>
          <a:blip r:embed="rId1"/>
          <a:stretch>
            <a:fillRect/>
          </a:stretch>
        </p:blipFill>
        <p:spPr>
          <a:xfrm>
            <a:off x="2339975" y="115888"/>
            <a:ext cx="4676775" cy="6572250"/>
          </a:xfrm>
          <a:prstGeom prst="rect">
            <a:avLst/>
          </a:prstGeom>
          <a:noFill/>
          <a:ln w="9525">
            <a:noFill/>
          </a:ln>
        </p:spPr>
      </p:pic>
      <p:pic>
        <p:nvPicPr>
          <p:cNvPr id="98306" name="图片 5" descr="java0.gif"/>
          <p:cNvPicPr>
            <a:picLocks noChangeAspect="1"/>
          </p:cNvPicPr>
          <p:nvPr/>
        </p:nvPicPr>
        <p:blipFill>
          <a:blip r:embed="rId2"/>
          <a:stretch>
            <a:fillRect/>
          </a:stretch>
        </p:blipFill>
        <p:spPr>
          <a:xfrm>
            <a:off x="0" y="0"/>
            <a:ext cx="914400" cy="1279525"/>
          </a:xfrm>
          <a:prstGeom prst="rect">
            <a:avLst/>
          </a:prstGeom>
          <a:noFill/>
          <a:ln w="9525">
            <a:noFill/>
          </a:ln>
        </p:spPr>
      </p:pic>
      <p:grpSp>
        <p:nvGrpSpPr>
          <p:cNvPr id="2" name="组合 11"/>
          <p:cNvGrpSpPr/>
          <p:nvPr/>
        </p:nvGrpSpPr>
        <p:grpSpPr>
          <a:xfrm>
            <a:off x="1476375" y="1341438"/>
            <a:ext cx="7038975" cy="4975225"/>
            <a:chOff x="1476375" y="1341438"/>
            <a:chExt cx="7038975" cy="4975225"/>
          </a:xfrm>
        </p:grpSpPr>
        <p:pic>
          <p:nvPicPr>
            <p:cNvPr id="98308" name="Picture 6"/>
            <p:cNvPicPr>
              <a:picLocks noChangeAspect="1"/>
            </p:cNvPicPr>
            <p:nvPr/>
          </p:nvPicPr>
          <p:blipFill>
            <a:blip r:embed="rId3"/>
            <a:stretch>
              <a:fillRect/>
            </a:stretch>
          </p:blipFill>
          <p:spPr>
            <a:xfrm>
              <a:off x="1979613" y="1557338"/>
              <a:ext cx="1000125" cy="1181100"/>
            </a:xfrm>
            <a:prstGeom prst="rect">
              <a:avLst/>
            </a:prstGeom>
            <a:noFill/>
            <a:ln w="9525">
              <a:noFill/>
            </a:ln>
          </p:spPr>
        </p:pic>
        <p:pic>
          <p:nvPicPr>
            <p:cNvPr id="98309" name="Picture 7"/>
            <p:cNvPicPr>
              <a:picLocks noChangeAspect="1"/>
            </p:cNvPicPr>
            <p:nvPr/>
          </p:nvPicPr>
          <p:blipFill>
            <a:blip r:embed="rId4"/>
            <a:stretch>
              <a:fillRect/>
            </a:stretch>
          </p:blipFill>
          <p:spPr>
            <a:xfrm>
              <a:off x="1476375" y="4508500"/>
              <a:ext cx="1047750" cy="1514475"/>
            </a:xfrm>
            <a:prstGeom prst="rect">
              <a:avLst/>
            </a:prstGeom>
            <a:noFill/>
            <a:ln w="9525">
              <a:noFill/>
            </a:ln>
          </p:spPr>
        </p:pic>
        <p:pic>
          <p:nvPicPr>
            <p:cNvPr id="98310" name="Picture 8"/>
            <p:cNvPicPr>
              <a:picLocks noChangeAspect="1"/>
            </p:cNvPicPr>
            <p:nvPr/>
          </p:nvPicPr>
          <p:blipFill>
            <a:blip r:embed="rId5"/>
            <a:stretch>
              <a:fillRect/>
            </a:stretch>
          </p:blipFill>
          <p:spPr>
            <a:xfrm>
              <a:off x="7524750" y="3860800"/>
              <a:ext cx="990600" cy="1476375"/>
            </a:xfrm>
            <a:prstGeom prst="rect">
              <a:avLst/>
            </a:prstGeom>
            <a:noFill/>
            <a:ln w="9525">
              <a:noFill/>
            </a:ln>
          </p:spPr>
        </p:pic>
        <p:pic>
          <p:nvPicPr>
            <p:cNvPr id="98311" name="Picture 9"/>
            <p:cNvPicPr>
              <a:picLocks noChangeAspect="1"/>
            </p:cNvPicPr>
            <p:nvPr/>
          </p:nvPicPr>
          <p:blipFill>
            <a:blip r:embed="rId6"/>
            <a:stretch>
              <a:fillRect/>
            </a:stretch>
          </p:blipFill>
          <p:spPr>
            <a:xfrm>
              <a:off x="7019925" y="1341438"/>
              <a:ext cx="1095375" cy="1466850"/>
            </a:xfrm>
            <a:prstGeom prst="rect">
              <a:avLst/>
            </a:prstGeom>
            <a:noFill/>
            <a:ln w="9525">
              <a:noFill/>
            </a:ln>
          </p:spPr>
        </p:pic>
        <p:pic>
          <p:nvPicPr>
            <p:cNvPr id="98312" name="Picture 10"/>
            <p:cNvPicPr>
              <a:picLocks noChangeAspect="1"/>
            </p:cNvPicPr>
            <p:nvPr/>
          </p:nvPicPr>
          <p:blipFill>
            <a:blip r:embed="rId7"/>
            <a:stretch>
              <a:fillRect/>
            </a:stretch>
          </p:blipFill>
          <p:spPr>
            <a:xfrm>
              <a:off x="3348038" y="3429000"/>
              <a:ext cx="1019175" cy="1447800"/>
            </a:xfrm>
            <a:prstGeom prst="rect">
              <a:avLst/>
            </a:prstGeom>
            <a:noFill/>
            <a:ln w="9525">
              <a:noFill/>
            </a:ln>
          </p:spPr>
        </p:pic>
        <p:pic>
          <p:nvPicPr>
            <p:cNvPr id="98313" name="Picture 11"/>
            <p:cNvPicPr>
              <a:picLocks noChangeAspect="1"/>
            </p:cNvPicPr>
            <p:nvPr/>
          </p:nvPicPr>
          <p:blipFill>
            <a:blip r:embed="rId8"/>
            <a:stretch>
              <a:fillRect/>
            </a:stretch>
          </p:blipFill>
          <p:spPr>
            <a:xfrm>
              <a:off x="5219700" y="1916113"/>
              <a:ext cx="904875" cy="1323975"/>
            </a:xfrm>
            <a:prstGeom prst="rect">
              <a:avLst/>
            </a:prstGeom>
            <a:noFill/>
            <a:ln w="9525">
              <a:noFill/>
            </a:ln>
          </p:spPr>
        </p:pic>
        <p:pic>
          <p:nvPicPr>
            <p:cNvPr id="98314" name="Picture 12"/>
            <p:cNvPicPr>
              <a:picLocks noChangeAspect="1"/>
            </p:cNvPicPr>
            <p:nvPr/>
          </p:nvPicPr>
          <p:blipFill>
            <a:blip r:embed="rId9"/>
            <a:stretch>
              <a:fillRect/>
            </a:stretch>
          </p:blipFill>
          <p:spPr>
            <a:xfrm>
              <a:off x="5219700" y="4868863"/>
              <a:ext cx="981075" cy="1447800"/>
            </a:xfrm>
            <a:prstGeom prst="rect">
              <a:avLst/>
            </a:prstGeom>
            <a:noFill/>
            <a:ln w="9525">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32770"/>
                                        </p:tgtEl>
                                      </p:cBhvr>
                                    </p:animEffect>
                                    <p:set>
                                      <p:cBhvr>
                                        <p:cTn id="7" dur="1" fill="hold">
                                          <p:stCondLst>
                                            <p:cond delay="499"/>
                                          </p:stCondLst>
                                        </p:cTn>
                                        <p:tgtEl>
                                          <p:spTgt spid="32770"/>
                                        </p:tgtEl>
                                        <p:attrNameLst>
                                          <p:attrName>style.visibility</p:attrName>
                                        </p:attrNameLst>
                                      </p:cBhvr>
                                      <p:to>
                                        <p:strVal val="hidden"/>
                                      </p:to>
                                    </p:se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9329" name="标题 1"/>
          <p:cNvSpPr>
            <a:spLocks noGrp="1" noRot="1"/>
          </p:cNvSpPr>
          <p:nvPr>
            <p:ph type="ctrTitle"/>
          </p:nvPr>
        </p:nvSpPr>
        <p:spPr>
          <a:xfrm>
            <a:off x="1331913" y="3068638"/>
            <a:ext cx="7086600" cy="838200"/>
          </a:xfrm>
        </p:spPr>
        <p:txBody>
          <a:bodyPr wrap="square" lIns="91440" tIns="45720" rIns="91440" bIns="45720" anchor="ctr" anchorCtr="0"/>
          <a:p>
            <a:pPr>
              <a:buClrTx/>
              <a:buSzTx/>
              <a:buFontTx/>
            </a:pPr>
            <a:r>
              <a:rPr lang="en-US" altLang="zh-CN" dirty="0">
                <a:ea typeface="宋体" panose="02010600030101010101" pitchFamily="2" charset="-122"/>
              </a:rPr>
              <a:t>Have a nice Weekend</a:t>
            </a:r>
            <a:endParaRPr lang="zh-CN" altLang="en-US" dirty="0">
              <a:ea typeface="宋体" panose="02010600030101010101" pitchFamily="2" charset="-122"/>
            </a:endParaRPr>
          </a:p>
        </p:txBody>
      </p:sp>
      <p:pic>
        <p:nvPicPr>
          <p:cNvPr id="99330"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18434" name="Text Box 2"/>
          <p:cNvSpPr txBox="1"/>
          <p:nvPr/>
        </p:nvSpPr>
        <p:spPr>
          <a:xfrm>
            <a:off x="1042988" y="333375"/>
            <a:ext cx="8101012" cy="2984500"/>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Times New Roman" panose="02020603050405020304" pitchFamily="18" charset="0"/>
                <a:ea typeface="宋体" panose="02010600030101010101" pitchFamily="2" charset="-122"/>
              </a:rPr>
              <a:t>2. </a:t>
            </a:r>
            <a:r>
              <a:rPr lang="zh-CN" altLang="en-US" sz="3200" b="1" dirty="0">
                <a:solidFill>
                  <a:srgbClr val="0000FF"/>
                </a:solidFill>
                <a:latin typeface="宋体" panose="02010600030101010101" pitchFamily="2" charset="-122"/>
                <a:ea typeface="宋体" panose="02010600030101010101" pitchFamily="2" charset="-122"/>
              </a:rPr>
              <a:t>关键字</a:t>
            </a:r>
            <a:r>
              <a:rPr lang="en-US" altLang="zh-CN" sz="3200" b="1" dirty="0">
                <a:solidFill>
                  <a:srgbClr val="0000FF"/>
                </a:solidFill>
                <a:latin typeface="宋体" panose="02010600030101010101" pitchFamily="2" charset="-122"/>
                <a:ea typeface="宋体" panose="02010600030101010101" pitchFamily="2" charset="-122"/>
              </a:rPr>
              <a:t>(</a:t>
            </a:r>
            <a:r>
              <a:rPr kumimoji="1" lang="en-US" altLang="zh-CN" sz="3200" b="1" dirty="0">
                <a:solidFill>
                  <a:srgbClr val="0000FF"/>
                </a:solidFill>
                <a:latin typeface="Times New Roman" panose="02020603050405020304" pitchFamily="18" charset="0"/>
                <a:cs typeface="Times New Roman" panose="02020603050405020304" pitchFamily="18" charset="0"/>
                <a:sym typeface="+mn-ea"/>
              </a:rPr>
              <a:t>Keywords</a:t>
            </a:r>
            <a:r>
              <a:rPr lang="en-US" altLang="zh-CN" sz="3200" b="1" dirty="0">
                <a:solidFill>
                  <a:srgbClr val="0000FF"/>
                </a:solidFill>
                <a:latin typeface="宋体" panose="02010600030101010101" pitchFamily="2" charset="-122"/>
                <a:ea typeface="宋体" panose="02010600030101010101" pitchFamily="2" charset="-122"/>
              </a:rPr>
              <a:t>)</a:t>
            </a:r>
            <a:endParaRPr lang="en-US" altLang="zh-CN" sz="3200" dirty="0">
              <a:solidFill>
                <a:srgbClr val="0000FF"/>
              </a:solidFill>
              <a:latin typeface="Times New Roman" panose="02020603050405020304" pitchFamily="18" charset="0"/>
              <a:ea typeface="宋体" panose="02010600030101010101" pitchFamily="2" charset="-122"/>
            </a:endParaRPr>
          </a:p>
          <a:p>
            <a:pPr>
              <a:spcBef>
                <a:spcPct val="50000"/>
              </a:spcBef>
              <a:buChar char="•"/>
            </a:pPr>
            <a:r>
              <a:rPr lang="zh-CN" altLang="en-US" sz="2400" dirty="0">
                <a:solidFill>
                  <a:srgbClr val="000000"/>
                </a:solidFill>
                <a:latin typeface="Times New Roman" panose="02020603050405020304" pitchFamily="18" charset="0"/>
                <a:ea typeface="楷体_GB2312" pitchFamily="49" charset="-122"/>
              </a:rPr>
              <a:t>关键字是由</a:t>
            </a:r>
            <a:r>
              <a:rPr lang="zh-CN" altLang="en-US" sz="2400" dirty="0">
                <a:solidFill>
                  <a:srgbClr val="FF0000"/>
                </a:solidFill>
                <a:latin typeface="Times New Roman" panose="02020603050405020304" pitchFamily="18" charset="0"/>
                <a:ea typeface="楷体_GB2312" pitchFamily="49" charset="-122"/>
              </a:rPr>
              <a:t>系统定义</a:t>
            </a:r>
            <a:r>
              <a:rPr lang="zh-CN" altLang="en-US" sz="2400" dirty="0">
                <a:solidFill>
                  <a:srgbClr val="000000"/>
                </a:solidFill>
                <a:latin typeface="Times New Roman" panose="02020603050405020304" pitchFamily="18" charset="0"/>
                <a:ea typeface="楷体_GB2312" pitchFamily="49" charset="-122"/>
              </a:rPr>
              <a:t>的一些字符串，代表语言中的</a:t>
            </a:r>
            <a:r>
              <a:rPr lang="zh-CN" altLang="en-US" sz="2400" dirty="0">
                <a:solidFill>
                  <a:srgbClr val="FF0000"/>
                </a:solidFill>
                <a:latin typeface="Times New Roman" panose="02020603050405020304" pitchFamily="18" charset="0"/>
                <a:ea typeface="楷体_GB2312" pitchFamily="49" charset="-122"/>
              </a:rPr>
              <a:t>特定含义</a:t>
            </a:r>
            <a:r>
              <a:rPr lang="zh-CN" altLang="en-US" sz="2400" dirty="0">
                <a:solidFill>
                  <a:srgbClr val="000000"/>
                </a:solidFill>
                <a:latin typeface="Times New Roman" panose="02020603050405020304" pitchFamily="18" charset="0"/>
                <a:ea typeface="楷体_GB2312" pitchFamily="49" charset="-122"/>
              </a:rPr>
              <a:t>。</a:t>
            </a:r>
            <a:r>
              <a:rPr lang="en-US" altLang="zh-CN" sz="2400" dirty="0">
                <a:solidFill>
                  <a:srgbClr val="000000"/>
                </a:solidFill>
                <a:latin typeface="Times New Roman" panose="02020603050405020304" pitchFamily="18" charset="0"/>
                <a:ea typeface="楷体_GB2312" pitchFamily="49" charset="-122"/>
              </a:rPr>
              <a:t>Java</a:t>
            </a:r>
            <a:r>
              <a:rPr lang="zh-CN" altLang="en-US" sz="2400" dirty="0">
                <a:solidFill>
                  <a:srgbClr val="000000"/>
                </a:solidFill>
                <a:latin typeface="Times New Roman" panose="02020603050405020304" pitchFamily="18" charset="0"/>
                <a:ea typeface="楷体_GB2312" pitchFamily="49" charset="-122"/>
              </a:rPr>
              <a:t>语言共规定了</a:t>
            </a:r>
            <a:r>
              <a:rPr lang="en-US" altLang="zh-CN" sz="2400" dirty="0">
                <a:solidFill>
                  <a:srgbClr val="0000FF"/>
                </a:solidFill>
                <a:latin typeface="Times New Roman" panose="02020603050405020304" pitchFamily="18" charset="0"/>
                <a:ea typeface="楷体_GB2312" pitchFamily="49" charset="-122"/>
              </a:rPr>
              <a:t>48</a:t>
            </a:r>
            <a:r>
              <a:rPr lang="zh-CN" altLang="en-US" sz="2400" dirty="0">
                <a:solidFill>
                  <a:srgbClr val="0000FF"/>
                </a:solidFill>
                <a:latin typeface="Times New Roman" panose="02020603050405020304" pitchFamily="18" charset="0"/>
                <a:ea typeface="楷体_GB2312" pitchFamily="49" charset="-122"/>
              </a:rPr>
              <a:t>个</a:t>
            </a:r>
            <a:r>
              <a:rPr lang="zh-CN" altLang="en-US" sz="2400" dirty="0">
                <a:solidFill>
                  <a:srgbClr val="000000"/>
                </a:solidFill>
                <a:latin typeface="Times New Roman" panose="02020603050405020304" pitchFamily="18" charset="0"/>
                <a:ea typeface="楷体_GB2312" pitchFamily="49" charset="-122"/>
              </a:rPr>
              <a:t>关键字，</a:t>
            </a:r>
            <a:r>
              <a:rPr lang="en-US" altLang="zh-CN" sz="2400" dirty="0">
                <a:solidFill>
                  <a:srgbClr val="000000"/>
                </a:solidFill>
                <a:latin typeface="Times New Roman" panose="02020603050405020304" pitchFamily="18" charset="0"/>
                <a:ea typeface="楷体_GB2312" pitchFamily="49" charset="-122"/>
              </a:rPr>
              <a:t>Java</a:t>
            </a:r>
            <a:r>
              <a:rPr lang="zh-CN" altLang="en-US" sz="2400" dirty="0">
                <a:solidFill>
                  <a:srgbClr val="000000"/>
                </a:solidFill>
                <a:latin typeface="Times New Roman" panose="02020603050405020304" pitchFamily="18" charset="0"/>
                <a:ea typeface="楷体_GB2312" pitchFamily="49" charset="-122"/>
              </a:rPr>
              <a:t>语言关键字都是</a:t>
            </a:r>
            <a:r>
              <a:rPr lang="zh-CN" altLang="en-US" sz="2400" dirty="0">
                <a:solidFill>
                  <a:srgbClr val="0000FF"/>
                </a:solidFill>
                <a:latin typeface="Times New Roman" panose="02020603050405020304" pitchFamily="18" charset="0"/>
                <a:ea typeface="楷体_GB2312" pitchFamily="49" charset="-122"/>
              </a:rPr>
              <a:t>小写</a:t>
            </a:r>
            <a:r>
              <a:rPr lang="zh-CN" altLang="en-US" sz="2400" dirty="0">
                <a:solidFill>
                  <a:srgbClr val="000000"/>
                </a:solidFill>
                <a:latin typeface="Times New Roman" panose="02020603050405020304" pitchFamily="18" charset="0"/>
                <a:ea typeface="楷体_GB2312" pitchFamily="49" charset="-122"/>
              </a:rPr>
              <a:t>的。</a:t>
            </a:r>
            <a:endParaRPr lang="zh-CN" altLang="en-US" sz="2400" dirty="0">
              <a:solidFill>
                <a:srgbClr val="000000"/>
              </a:solidFill>
              <a:latin typeface="Times New Roman" panose="02020603050405020304" pitchFamily="18" charset="0"/>
              <a:ea typeface="楷体_GB2312" pitchFamily="49" charset="-122"/>
            </a:endParaRPr>
          </a:p>
          <a:p>
            <a:pPr>
              <a:spcBef>
                <a:spcPct val="50000"/>
              </a:spcBef>
              <a:buChar char="•"/>
            </a:pPr>
            <a:r>
              <a:rPr lang="zh-CN" altLang="en-US" sz="2400" dirty="0">
                <a:solidFill>
                  <a:srgbClr val="000000"/>
                </a:solidFill>
                <a:latin typeface="Times New Roman" panose="02020603050405020304" pitchFamily="18" charset="0"/>
                <a:ea typeface="楷体_GB2312" pitchFamily="49" charset="-122"/>
              </a:rPr>
              <a:t>在</a:t>
            </a:r>
            <a:r>
              <a:rPr lang="en-US" altLang="zh-CN" sz="2400" dirty="0">
                <a:solidFill>
                  <a:srgbClr val="000000"/>
                </a:solidFill>
                <a:latin typeface="Times New Roman" panose="02020603050405020304" pitchFamily="18" charset="0"/>
                <a:ea typeface="楷体_GB2312" pitchFamily="49" charset="-122"/>
              </a:rPr>
              <a:t>Java</a:t>
            </a:r>
            <a:r>
              <a:rPr lang="zh-CN" altLang="en-US" sz="2400" dirty="0">
                <a:solidFill>
                  <a:srgbClr val="000000"/>
                </a:solidFill>
                <a:latin typeface="Times New Roman" panose="02020603050405020304" pitchFamily="18" charset="0"/>
                <a:ea typeface="楷体_GB2312" pitchFamily="49" charset="-122"/>
              </a:rPr>
              <a:t>中保留但已经不再使用的</a:t>
            </a:r>
            <a:r>
              <a:rPr lang="en-US" altLang="zh-CN" sz="2400" dirty="0">
                <a:solidFill>
                  <a:srgbClr val="0000FF"/>
                </a:solidFill>
                <a:latin typeface="Times New Roman" panose="02020603050405020304" pitchFamily="18" charset="0"/>
                <a:ea typeface="楷体_GB2312" pitchFamily="49" charset="-122"/>
              </a:rPr>
              <a:t>2</a:t>
            </a:r>
            <a:r>
              <a:rPr lang="zh-CN" altLang="en-US" sz="2400" dirty="0">
                <a:solidFill>
                  <a:srgbClr val="0000FF"/>
                </a:solidFill>
                <a:latin typeface="Times New Roman" panose="02020603050405020304" pitchFamily="18" charset="0"/>
                <a:ea typeface="楷体_GB2312" pitchFamily="49" charset="-122"/>
              </a:rPr>
              <a:t>个</a:t>
            </a:r>
            <a:r>
              <a:rPr lang="zh-CN" altLang="en-US" sz="2400" dirty="0">
                <a:solidFill>
                  <a:srgbClr val="000000"/>
                </a:solidFill>
                <a:latin typeface="Times New Roman" panose="02020603050405020304" pitchFamily="18" charset="0"/>
                <a:ea typeface="楷体_GB2312" pitchFamily="49" charset="-122"/>
              </a:rPr>
              <a:t>关键字：</a:t>
            </a:r>
            <a:r>
              <a:rPr lang="en-US" altLang="zh-CN" sz="2400" dirty="0">
                <a:solidFill>
                  <a:srgbClr val="000000"/>
                </a:solidFill>
                <a:latin typeface="Times New Roman" panose="02020603050405020304" pitchFamily="18" charset="0"/>
                <a:ea typeface="楷体_GB2312" pitchFamily="49" charset="-122"/>
              </a:rPr>
              <a:t>const</a:t>
            </a:r>
            <a:r>
              <a:rPr lang="zh-CN" altLang="en-US" sz="2400" dirty="0">
                <a:solidFill>
                  <a:srgbClr val="000000"/>
                </a:solidFill>
                <a:latin typeface="Times New Roman" panose="02020603050405020304" pitchFamily="18" charset="0"/>
                <a:ea typeface="楷体_GB2312" pitchFamily="49" charset="-122"/>
              </a:rPr>
              <a:t>，</a:t>
            </a:r>
            <a:r>
              <a:rPr lang="en-US" altLang="zh-CN" sz="2400" dirty="0">
                <a:solidFill>
                  <a:srgbClr val="000000"/>
                </a:solidFill>
                <a:latin typeface="Times New Roman" panose="02020603050405020304" pitchFamily="18" charset="0"/>
                <a:ea typeface="楷体_GB2312" pitchFamily="49" charset="-122"/>
              </a:rPr>
              <a:t>goto</a:t>
            </a:r>
            <a:endParaRPr lang="en-US" altLang="zh-CN" sz="2400" dirty="0">
              <a:solidFill>
                <a:srgbClr val="000000"/>
              </a:solidFill>
              <a:latin typeface="Times New Roman" panose="02020603050405020304" pitchFamily="18" charset="0"/>
              <a:ea typeface="楷体_GB2312" pitchFamily="49" charset="-122"/>
            </a:endParaRPr>
          </a:p>
          <a:p>
            <a:pPr>
              <a:spcBef>
                <a:spcPct val="50000"/>
              </a:spcBef>
              <a:buChar char="•"/>
            </a:pPr>
            <a:r>
              <a:rPr lang="zh-CN" altLang="en-US" sz="2400" dirty="0">
                <a:solidFill>
                  <a:srgbClr val="000000"/>
                </a:solidFill>
                <a:latin typeface="Times New Roman" panose="02020603050405020304" pitchFamily="18" charset="0"/>
                <a:ea typeface="楷体_GB2312" pitchFamily="49" charset="-122"/>
              </a:rPr>
              <a:t>在标识符中可以包含关键字，但是关键字不能是标识符。</a:t>
            </a:r>
            <a:endParaRPr lang="zh-CN" altLang="en-US" sz="2400" dirty="0">
              <a:solidFill>
                <a:srgbClr val="000000"/>
              </a:solidFill>
              <a:latin typeface="Times New Roman" panose="02020603050405020304" pitchFamily="18" charset="0"/>
              <a:ea typeface="楷体_GB2312" pitchFamily="49" charset="-122"/>
            </a:endParaRPr>
          </a:p>
        </p:txBody>
      </p:sp>
      <p:graphicFrame>
        <p:nvGraphicFramePr>
          <p:cNvPr id="18435" name="表格 18434"/>
          <p:cNvGraphicFramePr/>
          <p:nvPr>
            <p:custDataLst>
              <p:tags r:id="rId1"/>
            </p:custDataLst>
          </p:nvPr>
        </p:nvGraphicFramePr>
        <p:xfrm>
          <a:off x="1042988" y="3428683"/>
          <a:ext cx="7991475" cy="2968625"/>
        </p:xfrm>
        <a:graphic>
          <a:graphicData uri="http://schemas.openxmlformats.org/drawingml/2006/table">
            <a:tbl>
              <a:tblPr/>
              <a:tblGrid>
                <a:gridCol w="1160463"/>
                <a:gridCol w="1222375"/>
                <a:gridCol w="1654175"/>
                <a:gridCol w="1079500"/>
                <a:gridCol w="1436687"/>
                <a:gridCol w="1438275"/>
              </a:tblGrid>
              <a:tr h="368300">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7030A0"/>
                          </a:solidFill>
                          <a:latin typeface="Arial" panose="020B0604020202020204" pitchFamily="34" charset="0"/>
                          <a:ea typeface="宋体" panose="02010600030101010101" pitchFamily="2" charset="-122"/>
                        </a:rPr>
                        <a:t>abstract </a:t>
                      </a:r>
                      <a:endParaRPr lang="en-US" altLang="zh-CN" sz="1800" b="1" dirty="0">
                        <a:solidFill>
                          <a:srgbClr val="7030A0"/>
                        </a:solidFill>
                        <a:latin typeface="Arial" panose="020B0604020202020204" pitchFamily="34" charset="0"/>
                        <a:ea typeface="宋体" panose="02010600030101010101" pitchFamily="2" charset="-122"/>
                      </a:endParaRPr>
                    </a:p>
                  </a:txBody>
                  <a:tcPr marL="90000" marR="90000" marT="46800" marB="46800" anchor="t" anchorCtr="0">
                    <a:lnL w="28575"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28575"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err="1">
                          <a:solidFill>
                            <a:srgbClr val="C00000"/>
                          </a:solidFill>
                          <a:latin typeface="Arial" panose="020B0604020202020204" pitchFamily="34" charset="0"/>
                          <a:ea typeface="宋体" panose="02010600030101010101" pitchFamily="2" charset="-122"/>
                        </a:rPr>
                        <a:t>boolean</a:t>
                      </a:r>
                      <a:r>
                        <a:rPr lang="en-US" altLang="zh-CN" sz="1800" b="1" dirty="0">
                          <a:solidFill>
                            <a:schemeClr val="bg1"/>
                          </a:solidFill>
                          <a:latin typeface="Arial" panose="020B0604020202020204" pitchFamily="34" charset="0"/>
                          <a:ea typeface="宋体" panose="02010600030101010101" pitchFamily="2" charset="-122"/>
                        </a:rPr>
                        <a:t> </a:t>
                      </a:r>
                      <a:endParaRPr lang="en-US" altLang="zh-CN" sz="1800" b="1" dirty="0">
                        <a:solidFill>
                          <a:schemeClr val="bg1"/>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28575"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break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28575"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C00000"/>
                          </a:solidFill>
                          <a:latin typeface="Arial" panose="020B0604020202020204" pitchFamily="34" charset="0"/>
                          <a:ea typeface="宋体" panose="02010600030101010101" pitchFamily="2" charset="-122"/>
                        </a:rPr>
                        <a:t>byte</a:t>
                      </a:r>
                      <a:r>
                        <a:rPr lang="en-US" altLang="zh-CN" sz="1800" b="1" dirty="0">
                          <a:solidFill>
                            <a:schemeClr val="bg1"/>
                          </a:solidFill>
                          <a:latin typeface="Arial" panose="020B0604020202020204" pitchFamily="34" charset="0"/>
                          <a:ea typeface="宋体" panose="02010600030101010101" pitchFamily="2" charset="-122"/>
                        </a:rPr>
                        <a:t> </a:t>
                      </a:r>
                      <a:endParaRPr lang="en-US" altLang="zh-CN" sz="1800" b="1" dirty="0">
                        <a:solidFill>
                          <a:schemeClr val="bg1"/>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28575"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 case</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28575"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catch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28575" cap="flat" cmpd="sng">
                      <a:solidFill>
                        <a:srgbClr val="007A77"/>
                      </a:solidFill>
                      <a:prstDash val="solid"/>
                      <a:round/>
                      <a:headEnd type="none" w="med" len="med"/>
                      <a:tailEnd type="none" w="med" len="med"/>
                    </a:lnR>
                    <a:lnT w="28575"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r>
              <a:tr h="368300">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C00000"/>
                          </a:solidFill>
                          <a:latin typeface="Arial" panose="020B0604020202020204" pitchFamily="34" charset="0"/>
                          <a:ea typeface="宋体" panose="02010600030101010101" pitchFamily="2" charset="-122"/>
                        </a:rPr>
                        <a:t>char</a:t>
                      </a:r>
                      <a:r>
                        <a:rPr lang="en-US" altLang="zh-CN" sz="1800" b="1" dirty="0">
                          <a:solidFill>
                            <a:schemeClr val="bg1"/>
                          </a:solidFill>
                          <a:latin typeface="Arial" panose="020B0604020202020204" pitchFamily="34" charset="0"/>
                          <a:ea typeface="宋体" panose="02010600030101010101" pitchFamily="2" charset="-122"/>
                        </a:rPr>
                        <a:t> </a:t>
                      </a:r>
                      <a:endParaRPr lang="en-US" altLang="zh-CN" sz="1800" b="1" dirty="0">
                        <a:solidFill>
                          <a:schemeClr val="bg1"/>
                        </a:solidFill>
                        <a:latin typeface="Arial" panose="020B0604020202020204" pitchFamily="34" charset="0"/>
                        <a:ea typeface="宋体" panose="02010600030101010101" pitchFamily="2" charset="-122"/>
                      </a:endParaRPr>
                    </a:p>
                  </a:txBody>
                  <a:tcPr marL="90000" marR="90000" marT="46800" marB="46800" anchor="t" anchorCtr="0">
                    <a:lnL w="28575"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7030A0"/>
                          </a:solidFill>
                          <a:latin typeface="Arial" panose="020B0604020202020204" pitchFamily="34" charset="0"/>
                          <a:ea typeface="宋体" panose="02010600030101010101" pitchFamily="2" charset="-122"/>
                        </a:rPr>
                        <a:t>class </a:t>
                      </a:r>
                      <a:endParaRPr lang="en-US" altLang="zh-CN" sz="1800" b="1" dirty="0">
                        <a:solidFill>
                          <a:srgbClr val="7030A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continue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default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do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solidFill>
                            <a:srgbClr val="C00000"/>
                          </a:solidFill>
                          <a:latin typeface="Arial" panose="020B0604020202020204" pitchFamily="34" charset="0"/>
                          <a:ea typeface="宋体" panose="02010600030101010101" pitchFamily="2" charset="-122"/>
                        </a:rPr>
                        <a:t>double </a:t>
                      </a:r>
                      <a:endParaRPr lang="en-US" altLang="zh-CN" sz="1800" b="1">
                        <a:solidFill>
                          <a:srgbClr val="C0000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28575"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r>
              <a:tr h="368300">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else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28575"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7030A0"/>
                          </a:solidFill>
                          <a:latin typeface="Arial" panose="020B0604020202020204" pitchFamily="34" charset="0"/>
                          <a:ea typeface="宋体" panose="02010600030101010101" pitchFamily="2" charset="-122"/>
                        </a:rPr>
                        <a:t>extends </a:t>
                      </a:r>
                      <a:endParaRPr lang="en-US" altLang="zh-CN" sz="1800" b="1" dirty="0">
                        <a:solidFill>
                          <a:srgbClr val="7030A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chemeClr val="accent2"/>
                          </a:solidFill>
                          <a:latin typeface="Arial" panose="020B0604020202020204" pitchFamily="34" charset="0"/>
                          <a:ea typeface="宋体" panose="02010600030101010101" pitchFamily="2" charset="-122"/>
                        </a:rPr>
                        <a:t>false </a:t>
                      </a:r>
                      <a:endParaRPr lang="en-US" altLang="zh-CN" sz="1800" b="1" dirty="0">
                        <a:solidFill>
                          <a:schemeClr val="accent2"/>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7030A0"/>
                          </a:solidFill>
                          <a:latin typeface="Arial" panose="020B0604020202020204" pitchFamily="34" charset="0"/>
                          <a:ea typeface="宋体" panose="02010600030101010101" pitchFamily="2" charset="-122"/>
                        </a:rPr>
                        <a:t>final </a:t>
                      </a:r>
                      <a:endParaRPr lang="en-US" altLang="zh-CN" sz="1800" b="1" dirty="0">
                        <a:solidFill>
                          <a:srgbClr val="7030A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finally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solidFill>
                            <a:srgbClr val="C00000"/>
                          </a:solidFill>
                          <a:latin typeface="Arial" panose="020B0604020202020204" pitchFamily="34" charset="0"/>
                          <a:ea typeface="宋体" panose="02010600030101010101" pitchFamily="2" charset="-122"/>
                        </a:rPr>
                        <a:t>float </a:t>
                      </a:r>
                      <a:endParaRPr lang="en-US" altLang="zh-CN" sz="1800" b="1">
                        <a:solidFill>
                          <a:srgbClr val="C0000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28575"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r>
              <a:tr h="368300">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for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28575"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if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7030A0"/>
                          </a:solidFill>
                          <a:latin typeface="Arial" panose="020B0604020202020204" pitchFamily="34" charset="0"/>
                          <a:ea typeface="宋体" panose="02010600030101010101" pitchFamily="2" charset="-122"/>
                        </a:rPr>
                        <a:t>implements </a:t>
                      </a:r>
                      <a:endParaRPr lang="en-US" altLang="zh-CN" sz="1800" b="1" dirty="0">
                        <a:solidFill>
                          <a:srgbClr val="7030A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import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err="1">
                          <a:solidFill>
                            <a:schemeClr val="accent2"/>
                          </a:solidFill>
                          <a:latin typeface="Arial" panose="020B0604020202020204" pitchFamily="34" charset="0"/>
                          <a:ea typeface="宋体" panose="02010600030101010101" pitchFamily="2" charset="-122"/>
                        </a:rPr>
                        <a:t>instanceof</a:t>
                      </a:r>
                      <a:r>
                        <a:rPr lang="en-US" altLang="zh-CN" sz="1800" b="1" dirty="0">
                          <a:solidFill>
                            <a:schemeClr val="accent2"/>
                          </a:solidFill>
                          <a:latin typeface="Arial" panose="020B0604020202020204" pitchFamily="34" charset="0"/>
                          <a:ea typeface="宋体" panose="02010600030101010101" pitchFamily="2" charset="-122"/>
                        </a:rPr>
                        <a:t> </a:t>
                      </a:r>
                      <a:endParaRPr lang="en-US" altLang="zh-CN" sz="1800" b="1" dirty="0">
                        <a:solidFill>
                          <a:schemeClr val="accent2"/>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err="1">
                          <a:solidFill>
                            <a:srgbClr val="C00000"/>
                          </a:solidFill>
                          <a:latin typeface="Arial" panose="020B0604020202020204" pitchFamily="34" charset="0"/>
                          <a:ea typeface="宋体" panose="02010600030101010101" pitchFamily="2" charset="-122"/>
                        </a:rPr>
                        <a:t>int</a:t>
                      </a:r>
                      <a:r>
                        <a:rPr lang="en-US" altLang="zh-CN" sz="1800" b="1" dirty="0">
                          <a:solidFill>
                            <a:srgbClr val="C00000"/>
                          </a:solidFill>
                          <a:latin typeface="Arial" panose="020B0604020202020204" pitchFamily="34" charset="0"/>
                          <a:ea typeface="宋体" panose="02010600030101010101" pitchFamily="2" charset="-122"/>
                        </a:rPr>
                        <a:t> </a:t>
                      </a:r>
                      <a:endParaRPr lang="en-US" altLang="zh-CN" sz="1800" b="1" dirty="0">
                        <a:solidFill>
                          <a:srgbClr val="C0000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28575"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r>
              <a:tr h="368300">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7030A0"/>
                          </a:solidFill>
                          <a:latin typeface="Arial" panose="020B0604020202020204" pitchFamily="34" charset="0"/>
                          <a:ea typeface="宋体" panose="02010600030101010101" pitchFamily="2" charset="-122"/>
                        </a:rPr>
                        <a:t>interface </a:t>
                      </a:r>
                      <a:endParaRPr lang="en-US" altLang="zh-CN" sz="1800" b="1" dirty="0">
                        <a:solidFill>
                          <a:srgbClr val="7030A0"/>
                        </a:solidFill>
                        <a:latin typeface="Arial" panose="020B0604020202020204" pitchFamily="34" charset="0"/>
                        <a:ea typeface="宋体" panose="02010600030101010101" pitchFamily="2" charset="-122"/>
                      </a:endParaRPr>
                    </a:p>
                  </a:txBody>
                  <a:tcPr marL="90000" marR="90000" marT="46800" marB="46800" anchor="t" anchorCtr="0">
                    <a:lnL w="28575"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C00000"/>
                          </a:solidFill>
                          <a:latin typeface="Arial" panose="020B0604020202020204" pitchFamily="34" charset="0"/>
                          <a:ea typeface="宋体" panose="02010600030101010101" pitchFamily="2" charset="-122"/>
                        </a:rPr>
                        <a:t>long</a:t>
                      </a:r>
                      <a:r>
                        <a:rPr lang="en-US" altLang="zh-CN" sz="1800" b="1" dirty="0">
                          <a:solidFill>
                            <a:schemeClr val="bg1"/>
                          </a:solidFill>
                          <a:latin typeface="Arial" panose="020B0604020202020204" pitchFamily="34" charset="0"/>
                          <a:ea typeface="宋体" panose="02010600030101010101" pitchFamily="2" charset="-122"/>
                        </a:rPr>
                        <a:t> </a:t>
                      </a:r>
                      <a:endParaRPr lang="en-US" altLang="zh-CN" sz="1800" b="1" dirty="0">
                        <a:solidFill>
                          <a:schemeClr val="bg1"/>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chemeClr val="accent2"/>
                          </a:solidFill>
                          <a:latin typeface="Arial" panose="020B0604020202020204" pitchFamily="34" charset="0"/>
                          <a:ea typeface="宋体" panose="02010600030101010101" pitchFamily="2" charset="-122"/>
                        </a:rPr>
                        <a:t>native </a:t>
                      </a:r>
                      <a:endParaRPr lang="en-US" altLang="zh-CN" sz="1800" b="1" dirty="0">
                        <a:solidFill>
                          <a:schemeClr val="accent2"/>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solidFill>
                            <a:schemeClr val="accent2"/>
                          </a:solidFill>
                          <a:latin typeface="Arial" panose="020B0604020202020204" pitchFamily="34" charset="0"/>
                          <a:ea typeface="宋体" panose="02010600030101010101" pitchFamily="2" charset="-122"/>
                        </a:rPr>
                        <a:t>new </a:t>
                      </a:r>
                      <a:endParaRPr lang="en-US" altLang="zh-CN" sz="1800" b="1">
                        <a:solidFill>
                          <a:schemeClr val="accent2"/>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solidFill>
                            <a:schemeClr val="accent2"/>
                          </a:solidFill>
                          <a:latin typeface="Arial" panose="020B0604020202020204" pitchFamily="34" charset="0"/>
                          <a:ea typeface="宋体" panose="02010600030101010101" pitchFamily="2" charset="-122"/>
                        </a:rPr>
                        <a:t>null </a:t>
                      </a:r>
                      <a:endParaRPr lang="en-US" altLang="zh-CN" sz="1800" b="1">
                        <a:solidFill>
                          <a:schemeClr val="accent2"/>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package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28575"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r>
              <a:tr h="368300">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7030A0"/>
                          </a:solidFill>
                          <a:latin typeface="Arial" panose="020B0604020202020204" pitchFamily="34" charset="0"/>
                          <a:ea typeface="宋体" panose="02010600030101010101" pitchFamily="2" charset="-122"/>
                        </a:rPr>
                        <a:t>private </a:t>
                      </a:r>
                      <a:endParaRPr lang="en-US" altLang="zh-CN" sz="1800" b="1" dirty="0">
                        <a:solidFill>
                          <a:srgbClr val="7030A0"/>
                        </a:solidFill>
                        <a:latin typeface="Arial" panose="020B0604020202020204" pitchFamily="34" charset="0"/>
                        <a:ea typeface="宋体" panose="02010600030101010101" pitchFamily="2" charset="-122"/>
                      </a:endParaRPr>
                    </a:p>
                  </a:txBody>
                  <a:tcPr marL="90000" marR="90000" marT="46800" marB="46800" anchor="t" anchorCtr="0">
                    <a:lnL w="28575"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7030A0"/>
                          </a:solidFill>
                          <a:latin typeface="Arial" panose="020B0604020202020204" pitchFamily="34" charset="0"/>
                          <a:ea typeface="宋体" panose="02010600030101010101" pitchFamily="2" charset="-122"/>
                        </a:rPr>
                        <a:t>protected</a:t>
                      </a:r>
                      <a:endParaRPr lang="en-US" altLang="zh-CN" sz="1800" b="1" dirty="0">
                        <a:solidFill>
                          <a:srgbClr val="7030A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7030A0"/>
                          </a:solidFill>
                          <a:latin typeface="Arial" panose="020B0604020202020204" pitchFamily="34" charset="0"/>
                          <a:ea typeface="宋体" panose="02010600030101010101" pitchFamily="2" charset="-122"/>
                        </a:rPr>
                        <a:t>public </a:t>
                      </a:r>
                      <a:endParaRPr lang="en-US" altLang="zh-CN" sz="1800" b="1" dirty="0">
                        <a:solidFill>
                          <a:srgbClr val="7030A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return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C00000"/>
                          </a:solidFill>
                          <a:latin typeface="Arial" panose="020B0604020202020204" pitchFamily="34" charset="0"/>
                          <a:ea typeface="宋体" panose="02010600030101010101" pitchFamily="2" charset="-122"/>
                        </a:rPr>
                        <a:t>short </a:t>
                      </a:r>
                      <a:endParaRPr lang="en-US" altLang="zh-CN" sz="1800" b="1" dirty="0">
                        <a:solidFill>
                          <a:srgbClr val="C0000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7030A0"/>
                          </a:solidFill>
                          <a:latin typeface="Arial" panose="020B0604020202020204" pitchFamily="34" charset="0"/>
                          <a:ea typeface="宋体" panose="02010600030101010101" pitchFamily="2" charset="-122"/>
                        </a:rPr>
                        <a:t>static </a:t>
                      </a:r>
                      <a:endParaRPr lang="en-US" altLang="zh-CN" sz="1800" b="1" dirty="0">
                        <a:solidFill>
                          <a:srgbClr val="7030A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28575"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r>
              <a:tr h="390525">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solidFill>
                            <a:srgbClr val="FF00FF"/>
                          </a:solidFill>
                          <a:latin typeface="Arial" panose="020B0604020202020204" pitchFamily="34" charset="0"/>
                          <a:ea typeface="宋体" panose="02010600030101010101" pitchFamily="2" charset="-122"/>
                        </a:rPr>
                        <a:t>super</a:t>
                      </a:r>
                      <a:endParaRPr lang="en-US" altLang="zh-CN" sz="1800" b="1">
                        <a:solidFill>
                          <a:srgbClr val="FF00FF"/>
                        </a:solidFill>
                        <a:latin typeface="Arial" panose="020B0604020202020204" pitchFamily="34" charset="0"/>
                        <a:ea typeface="宋体" panose="02010600030101010101" pitchFamily="2" charset="-122"/>
                      </a:endParaRPr>
                    </a:p>
                  </a:txBody>
                  <a:tcPr marL="90000" marR="90000" marT="46800" marB="46800" anchor="t" anchorCtr="0">
                    <a:lnL w="28575"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switch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solidFill>
                            <a:schemeClr val="accent2"/>
                          </a:solidFill>
                          <a:latin typeface="Arial" panose="020B0604020202020204" pitchFamily="34" charset="0"/>
                          <a:ea typeface="宋体" panose="02010600030101010101" pitchFamily="2" charset="-122"/>
                        </a:rPr>
                        <a:t>synchronized</a:t>
                      </a:r>
                      <a:r>
                        <a:rPr lang="en-US" altLang="zh-CN" sz="1800" b="1">
                          <a:solidFill>
                            <a:schemeClr val="bg1"/>
                          </a:solidFill>
                          <a:latin typeface="Arial" panose="020B0604020202020204" pitchFamily="34" charset="0"/>
                          <a:ea typeface="宋体" panose="02010600030101010101" pitchFamily="2" charset="-122"/>
                        </a:rPr>
                        <a:t> </a:t>
                      </a:r>
                      <a:endParaRPr lang="en-US" altLang="zh-CN" sz="1800" b="1">
                        <a:solidFill>
                          <a:schemeClr val="bg1"/>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solidFill>
                            <a:srgbClr val="FF00FF"/>
                          </a:solidFill>
                          <a:latin typeface="Arial" panose="020B0604020202020204" pitchFamily="34" charset="0"/>
                          <a:ea typeface="宋体" panose="02010600030101010101" pitchFamily="2" charset="-122"/>
                        </a:rPr>
                        <a:t>this</a:t>
                      </a:r>
                      <a:r>
                        <a:rPr lang="en-US" altLang="zh-CN" sz="1800" b="1">
                          <a:solidFill>
                            <a:schemeClr val="bg1"/>
                          </a:solidFill>
                          <a:latin typeface="Arial" panose="020B0604020202020204" pitchFamily="34" charset="0"/>
                          <a:ea typeface="宋体" panose="02010600030101010101" pitchFamily="2" charset="-122"/>
                        </a:rPr>
                        <a:t> </a:t>
                      </a:r>
                      <a:endParaRPr lang="en-US" altLang="zh-CN" sz="1800" b="1">
                        <a:solidFill>
                          <a:schemeClr val="bg1"/>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throw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throws </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28575"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12700" cap="flat" cmpd="sng">
                      <a:solidFill>
                        <a:srgbClr val="007A77"/>
                      </a:solidFill>
                      <a:prstDash val="solid"/>
                      <a:round/>
                      <a:headEnd type="none" w="med" len="med"/>
                      <a:tailEnd type="none" w="med" len="med"/>
                    </a:lnB>
                    <a:lnTlToBr>
                      <a:noFill/>
                    </a:lnTlToBr>
                    <a:lnBlToTr>
                      <a:noFill/>
                    </a:lnBlToTr>
                    <a:blipFill rotWithShape="0">
                      <a:blip r:embed="rId2"/>
                    </a:blipFill>
                  </a:tcPr>
                </a:tc>
              </a:tr>
              <a:tr h="368300">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solidFill>
                            <a:schemeClr val="accent2"/>
                          </a:solidFill>
                          <a:latin typeface="Arial" panose="020B0604020202020204" pitchFamily="34" charset="0"/>
                          <a:ea typeface="宋体" panose="02010600030101010101" pitchFamily="2" charset="-122"/>
                        </a:rPr>
                        <a:t>transient</a:t>
                      </a:r>
                      <a:endParaRPr lang="en-US" altLang="zh-CN" sz="1800" b="1">
                        <a:solidFill>
                          <a:schemeClr val="accent2"/>
                        </a:solidFill>
                        <a:latin typeface="Arial" panose="020B0604020202020204" pitchFamily="34" charset="0"/>
                        <a:ea typeface="宋体" panose="02010600030101010101" pitchFamily="2" charset="-122"/>
                      </a:endParaRPr>
                    </a:p>
                  </a:txBody>
                  <a:tcPr marL="90000" marR="90000" marT="46800" marB="46800" anchor="t" anchorCtr="0">
                    <a:lnL w="28575"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28575"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solidFill>
                            <a:schemeClr val="accent2"/>
                          </a:solidFill>
                          <a:latin typeface="Arial" panose="020B0604020202020204" pitchFamily="34" charset="0"/>
                          <a:ea typeface="宋体" panose="02010600030101010101" pitchFamily="2" charset="-122"/>
                        </a:rPr>
                        <a:t>true</a:t>
                      </a:r>
                      <a:endParaRPr lang="en-US" altLang="zh-CN" sz="1800" b="1">
                        <a:solidFill>
                          <a:schemeClr val="accent2"/>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28575"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latin typeface="Arial" panose="020B0604020202020204" pitchFamily="34" charset="0"/>
                          <a:ea typeface="宋体" panose="02010600030101010101" pitchFamily="2" charset="-122"/>
                        </a:rPr>
                        <a:t>try</a:t>
                      </a:r>
                      <a:endParaRPr lang="en-US" altLang="zh-CN" sz="1800" b="1">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28575"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solidFill>
                            <a:srgbClr val="7030A0"/>
                          </a:solidFill>
                          <a:latin typeface="Arial" panose="020B0604020202020204" pitchFamily="34" charset="0"/>
                          <a:ea typeface="宋体" panose="02010600030101010101" pitchFamily="2" charset="-122"/>
                        </a:rPr>
                        <a:t>void</a:t>
                      </a:r>
                      <a:endParaRPr lang="en-US" altLang="zh-CN" sz="1800" b="1" dirty="0">
                        <a:solidFill>
                          <a:srgbClr val="7030A0"/>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28575"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a:solidFill>
                            <a:schemeClr val="accent2"/>
                          </a:solidFill>
                          <a:latin typeface="Arial" panose="020B0604020202020204" pitchFamily="34" charset="0"/>
                          <a:ea typeface="宋体" panose="02010600030101010101" pitchFamily="2" charset="-122"/>
                        </a:rPr>
                        <a:t>volatile</a:t>
                      </a:r>
                      <a:endParaRPr lang="en-US" altLang="zh-CN" sz="1800" b="1">
                        <a:solidFill>
                          <a:schemeClr val="accent2"/>
                        </a:solidFill>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12700"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28575" cap="flat" cmpd="sng">
                      <a:solidFill>
                        <a:srgbClr val="007A77"/>
                      </a:solidFill>
                      <a:prstDash val="solid"/>
                      <a:round/>
                      <a:headEnd type="none" w="med" len="med"/>
                      <a:tailEnd type="none" w="med" len="med"/>
                    </a:lnB>
                    <a:lnTlToBr>
                      <a:noFill/>
                    </a:lnTlToBr>
                    <a:lnBlToTr>
                      <a:noFill/>
                    </a:lnBlToTr>
                    <a:blipFill rotWithShape="0">
                      <a:blip r:embed="rId2"/>
                    </a:blipFill>
                  </a:tcPr>
                </a:tc>
                <a:tc>
                  <a:txBody>
                    <a:bodyPr/>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spcBef>
                          <a:spcPct val="20000"/>
                        </a:spcBef>
                        <a:buClr>
                          <a:schemeClr val="hlink"/>
                        </a:buClr>
                        <a:buSzPct val="75000"/>
                        <a:buNone/>
                      </a:pPr>
                      <a:r>
                        <a:rPr lang="en-US" altLang="zh-CN" sz="1800" b="1" dirty="0">
                          <a:latin typeface="Arial" panose="020B0604020202020204" pitchFamily="34" charset="0"/>
                          <a:ea typeface="宋体" panose="02010600030101010101" pitchFamily="2" charset="-122"/>
                        </a:rPr>
                        <a:t>while</a:t>
                      </a:r>
                      <a:endParaRPr lang="en-US" altLang="zh-CN" sz="1800" b="1" dirty="0">
                        <a:latin typeface="Arial" panose="020B0604020202020204" pitchFamily="34" charset="0"/>
                        <a:ea typeface="宋体" panose="02010600030101010101" pitchFamily="2" charset="-122"/>
                      </a:endParaRPr>
                    </a:p>
                  </a:txBody>
                  <a:tcPr marL="90000" marR="90000" marT="46800" marB="46800" anchor="t" anchorCtr="0">
                    <a:lnL w="12700" cap="flat" cmpd="sng">
                      <a:solidFill>
                        <a:srgbClr val="007A77"/>
                      </a:solidFill>
                      <a:prstDash val="solid"/>
                      <a:round/>
                      <a:headEnd type="none" w="med" len="med"/>
                      <a:tailEnd type="none" w="med" len="med"/>
                    </a:lnL>
                    <a:lnR w="28575" cap="flat" cmpd="sng">
                      <a:solidFill>
                        <a:srgbClr val="007A77"/>
                      </a:solidFill>
                      <a:prstDash val="solid"/>
                      <a:round/>
                      <a:headEnd type="none" w="med" len="med"/>
                      <a:tailEnd type="none" w="med" len="med"/>
                    </a:lnR>
                    <a:lnT w="12700" cap="flat" cmpd="sng">
                      <a:solidFill>
                        <a:srgbClr val="007A77"/>
                      </a:solidFill>
                      <a:prstDash val="solid"/>
                      <a:round/>
                      <a:headEnd type="none" w="med" len="med"/>
                      <a:tailEnd type="none" w="med" len="med"/>
                    </a:lnT>
                    <a:lnB w="28575" cap="flat" cmpd="sng">
                      <a:solidFill>
                        <a:srgbClr val="007A77"/>
                      </a:solidFill>
                      <a:prstDash val="solid"/>
                      <a:round/>
                      <a:headEnd type="none" w="med" len="med"/>
                      <a:tailEnd type="none" w="med" len="med"/>
                    </a:lnB>
                    <a:lnTlToBr>
                      <a:noFill/>
                    </a:lnTlToBr>
                    <a:lnBlToTr>
                      <a:noFill/>
                    </a:lnBlToTr>
                    <a:blipFill rotWithShape="0">
                      <a:blip r:embed="rId2"/>
                    </a:blipFill>
                  </a:tcPr>
                </a:tc>
              </a:tr>
            </a:tbl>
          </a:graphicData>
        </a:graphic>
      </p:graphicFrame>
      <p:pic>
        <p:nvPicPr>
          <p:cNvPr id="18500" name="图片 5" descr="java0.gif"/>
          <p:cNvPicPr>
            <a:picLocks noChangeAspect="1"/>
          </p:cNvPicPr>
          <p:nvPr/>
        </p:nvPicPr>
        <p:blipFill>
          <a:blip r:embed="rId3"/>
          <a:stretch>
            <a:fillRect/>
          </a:stretch>
        </p:blipFill>
        <p:spPr>
          <a:xfrm>
            <a:off x="0" y="0"/>
            <a:ext cx="914400" cy="1279525"/>
          </a:xfrm>
          <a:prstGeom prst="rect">
            <a:avLst/>
          </a:prstGeom>
          <a:noFill/>
          <a:ln w="9525">
            <a:noFill/>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8435"/>
                                        </p:tgtEl>
                                        <p:attrNameLst>
                                          <p:attrName>style.visibility</p:attrName>
                                        </p:attrNameLst>
                                      </p:cBhvr>
                                      <p:to>
                                        <p:strVal val="visible"/>
                                      </p:to>
                                    </p:set>
                                    <p:animEffect transition="in" filter="blinds(horizontal)">
                                      <p:cBhvr>
                                        <p:cTn id="7" dur="500"/>
                                        <p:tgtEl>
                                          <p:spTgt spid="184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灯片编号占位符 3"/>
          <p:cNvSpPr txBox="1">
            <a:spLocks noGrp="1"/>
          </p:cNvSpPr>
          <p:nvPr>
            <p:ph type="sldNum" sz="quarter"/>
          </p:nvPr>
        </p:nvSpPr>
        <p:spPr>
          <a:xfrm>
            <a:off x="6553200" y="6245225"/>
            <a:ext cx="2289175" cy="476250"/>
          </a:xfrm>
          <a:prstGeom prst="rect">
            <a:avLst/>
          </a:prstGeom>
          <a:noFill/>
          <a:ln w="9525">
            <a:noFill/>
          </a:ln>
        </p:spPr>
        <p:txBody>
          <a:bodyPr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宋体" panose="02010600030101010101" pitchFamily="2" charset="-122"/>
                <a:cs typeface="+mn-cs"/>
              </a:defRPr>
            </a:lvl5pPr>
          </a:lstStyle>
          <a:p>
            <a:pPr lvl="0" algn="r"/>
            <a:fld id="{9A0DB2DC-4C9A-4742-B13C-FB6460FD3503}" type="slidenum">
              <a:rPr lang="en-US" altLang="zh-CN" sz="1400" dirty="0">
                <a:latin typeface="Arial" panose="020B0604020202020204" pitchFamily="34" charset="0"/>
              </a:rPr>
            </a:fld>
            <a:endParaRPr lang="en-US" altLang="zh-CN" sz="1400" dirty="0">
              <a:latin typeface="Arial" panose="020B0604020202020204" pitchFamily="34" charset="0"/>
            </a:endParaRPr>
          </a:p>
        </p:txBody>
      </p:sp>
      <p:sp>
        <p:nvSpPr>
          <p:cNvPr id="20482" name="Text Box 4"/>
          <p:cNvSpPr txBox="1"/>
          <p:nvPr/>
        </p:nvSpPr>
        <p:spPr>
          <a:xfrm>
            <a:off x="820738" y="201613"/>
            <a:ext cx="8359775" cy="5785485"/>
          </a:xfrm>
          <a:prstGeom prst="rect">
            <a:avLst/>
          </a:prstGeom>
          <a:noFill/>
          <a:ln w="9525">
            <a:noFill/>
          </a:ln>
        </p:spPr>
        <p:txBody>
          <a:bodyPr anchor="t" anchorCtr="0">
            <a:spAutoFit/>
          </a:bodyPr>
          <a:p>
            <a:pPr>
              <a:spcBef>
                <a:spcPct val="50000"/>
              </a:spcBef>
            </a:pPr>
            <a:r>
              <a:rPr lang="en-US" altLang="zh-CN" sz="3200" b="1" dirty="0">
                <a:solidFill>
                  <a:srgbClr val="0000FF"/>
                </a:solidFill>
                <a:latin typeface="Times New Roman" panose="02020603050405020304" pitchFamily="18" charset="0"/>
                <a:ea typeface="宋体" panose="02010600030101010101" pitchFamily="2" charset="-122"/>
              </a:rPr>
              <a:t>3.</a:t>
            </a:r>
            <a:r>
              <a:rPr lang="zh-CN" altLang="en-US" sz="3200" b="1" dirty="0">
                <a:solidFill>
                  <a:srgbClr val="0000FF"/>
                </a:solidFill>
                <a:latin typeface="Times New Roman" panose="02020603050405020304" pitchFamily="18" charset="0"/>
                <a:ea typeface="宋体" panose="02010600030101010101" pitchFamily="2" charset="-122"/>
              </a:rPr>
              <a:t>常量</a:t>
            </a:r>
            <a:r>
              <a:rPr lang="en-US" altLang="zh-CN" sz="3200" b="1" dirty="0">
                <a:solidFill>
                  <a:srgbClr val="0000FF"/>
                </a:solidFill>
                <a:latin typeface="Times New Roman" panose="02020603050405020304" pitchFamily="18" charset="0"/>
                <a:ea typeface="宋体" panose="02010600030101010101" pitchFamily="2" charset="-122"/>
              </a:rPr>
              <a:t>(</a:t>
            </a:r>
            <a:r>
              <a:rPr kumimoji="1" lang="en-US" altLang="zh-CN" sz="3200" b="1" dirty="0">
                <a:solidFill>
                  <a:srgbClr val="0000FF"/>
                </a:solidFill>
                <a:latin typeface="Times New Roman" panose="02020603050405020304" pitchFamily="18" charset="0"/>
                <a:cs typeface="Times New Roman" panose="02020603050405020304" pitchFamily="18" charset="0"/>
                <a:sym typeface="+mn-ea"/>
              </a:rPr>
              <a:t>Constant</a:t>
            </a:r>
            <a:r>
              <a:rPr lang="en-US" altLang="zh-CN" sz="3200" b="1" dirty="0">
                <a:solidFill>
                  <a:srgbClr val="0000FF"/>
                </a:solidFill>
                <a:latin typeface="Times New Roman" panose="02020603050405020304" pitchFamily="18" charset="0"/>
                <a:ea typeface="宋体" panose="02010600030101010101" pitchFamily="2" charset="-122"/>
              </a:rPr>
              <a:t>)</a:t>
            </a:r>
            <a:endParaRPr lang="en-US" altLang="zh-CN" sz="3200" b="1" dirty="0">
              <a:solidFill>
                <a:srgbClr val="0000FF"/>
              </a:solidFill>
              <a:latin typeface="Times New Roman" panose="02020603050405020304" pitchFamily="18" charset="0"/>
              <a:ea typeface="宋体" panose="02010600030101010101" pitchFamily="2" charset="-122"/>
            </a:endParaRPr>
          </a:p>
          <a:p>
            <a:pPr>
              <a:spcBef>
                <a:spcPct val="50000"/>
              </a:spcBef>
              <a:buChar char="•"/>
            </a:pPr>
            <a:r>
              <a:rPr lang="zh-CN" altLang="en-US" sz="2800" dirty="0">
                <a:solidFill>
                  <a:srgbClr val="000000"/>
                </a:solidFill>
                <a:latin typeface="Times New Roman" panose="02020603050405020304" pitchFamily="18" charset="0"/>
                <a:ea typeface="楷体_GB2312" pitchFamily="49" charset="-122"/>
              </a:rPr>
              <a:t>常量是在程序运行中其值保持不变的量。</a:t>
            </a:r>
            <a:endParaRPr lang="zh-CN" altLang="en-US" sz="2800" dirty="0">
              <a:solidFill>
                <a:srgbClr val="000000"/>
              </a:solidFill>
              <a:latin typeface="Times New Roman" panose="02020603050405020304" pitchFamily="18" charset="0"/>
              <a:ea typeface="楷体_GB2312" pitchFamily="49" charset="-122"/>
            </a:endParaRPr>
          </a:p>
          <a:p>
            <a:pPr>
              <a:spcBef>
                <a:spcPct val="50000"/>
              </a:spcBef>
              <a:buChar char="•"/>
            </a:pPr>
            <a:r>
              <a:rPr lang="en-US" altLang="zh-CN" sz="2800" dirty="0">
                <a:solidFill>
                  <a:srgbClr val="000000"/>
                </a:solidFill>
                <a:latin typeface="Times New Roman" panose="02020603050405020304" pitchFamily="18" charset="0"/>
                <a:ea typeface="楷体_GB2312" pitchFamily="49" charset="-122"/>
              </a:rPr>
              <a:t>Java</a:t>
            </a:r>
            <a:r>
              <a:rPr lang="zh-CN" altLang="en-US" sz="2800" dirty="0">
                <a:solidFill>
                  <a:srgbClr val="000000"/>
                </a:solidFill>
                <a:latin typeface="Times New Roman" panose="02020603050405020304" pitchFamily="18" charset="0"/>
                <a:ea typeface="楷体_GB2312" pitchFamily="49" charset="-122"/>
              </a:rPr>
              <a:t>语言中允许用户使用两种常量：</a:t>
            </a:r>
            <a:endParaRPr lang="zh-CN" altLang="en-US" sz="2800" dirty="0">
              <a:solidFill>
                <a:srgbClr val="000000"/>
              </a:solidFill>
              <a:latin typeface="Times New Roman" panose="02020603050405020304" pitchFamily="18" charset="0"/>
              <a:ea typeface="楷体_GB2312" pitchFamily="49" charset="-122"/>
            </a:endParaRPr>
          </a:p>
          <a:p>
            <a:pPr lvl="1" indent="0" eaLnBrk="1" hangingPunct="1">
              <a:spcBef>
                <a:spcPct val="50000"/>
              </a:spcBef>
              <a:buFont typeface="Wingdings" panose="05000000000000000000" pitchFamily="2" charset="2"/>
              <a:buChar char="u"/>
            </a:pPr>
            <a:r>
              <a:rPr lang="zh-CN" altLang="en-US" sz="2400" dirty="0">
                <a:solidFill>
                  <a:srgbClr val="0000FF"/>
                </a:solidFill>
                <a:latin typeface="Times New Roman" panose="02020603050405020304" pitchFamily="18" charset="0"/>
                <a:ea typeface="宋体" panose="02010600030101010101" pitchFamily="2" charset="-122"/>
              </a:rPr>
              <a:t>文字常量（</a:t>
            </a:r>
            <a:r>
              <a:rPr lang="en-US" altLang="zh-CN" sz="2400" dirty="0">
                <a:solidFill>
                  <a:srgbClr val="0000FF"/>
                </a:solidFill>
                <a:latin typeface="Times New Roman" panose="02020603050405020304" pitchFamily="18" charset="0"/>
                <a:ea typeface="宋体" panose="02010600030101010101" pitchFamily="2" charset="-122"/>
              </a:rPr>
              <a:t>Literal Constant</a:t>
            </a:r>
            <a:r>
              <a:rPr lang="zh-CN" altLang="en-US" sz="2400" dirty="0">
                <a:solidFill>
                  <a:srgbClr val="0000FF"/>
                </a:solidFill>
                <a:latin typeface="Times New Roman" panose="02020603050405020304" pitchFamily="18" charset="0"/>
                <a:ea typeface="宋体" panose="02010600030101010101" pitchFamily="2" charset="-122"/>
              </a:rPr>
              <a:t>）     </a:t>
            </a:r>
            <a:r>
              <a:rPr lang="en-US" altLang="zh-CN" sz="2400" dirty="0">
                <a:latin typeface="Times New Roman" panose="02020603050405020304" pitchFamily="18" charset="0"/>
                <a:ea typeface="宋体" panose="02010600030101010101" pitchFamily="2" charset="-122"/>
              </a:rPr>
              <a:t>3.14159</a:t>
            </a:r>
            <a:endParaRPr lang="en-US" altLang="zh-CN" sz="2400" dirty="0">
              <a:latin typeface="Times New Roman" panose="02020603050405020304" pitchFamily="18" charset="0"/>
              <a:ea typeface="宋体" panose="02010600030101010101" pitchFamily="2" charset="-122"/>
            </a:endParaRPr>
          </a:p>
          <a:p>
            <a:pPr lvl="1" indent="0" eaLnBrk="1" hangingPunct="1">
              <a:spcBef>
                <a:spcPct val="50000"/>
              </a:spcBef>
              <a:buFont typeface="Wingdings" panose="05000000000000000000" pitchFamily="2" charset="2"/>
              <a:buChar char="u"/>
            </a:pPr>
            <a:r>
              <a:rPr lang="zh-CN" altLang="en-US" sz="2400" dirty="0">
                <a:solidFill>
                  <a:srgbClr val="0000FF"/>
                </a:solidFill>
                <a:latin typeface="Times New Roman" panose="02020603050405020304" pitchFamily="18" charset="0"/>
                <a:ea typeface="宋体" panose="02010600030101010101" pitchFamily="2" charset="-122"/>
              </a:rPr>
              <a:t>符号常量（</a:t>
            </a:r>
            <a:r>
              <a:rPr lang="en-US" altLang="zh-CN" sz="2400" dirty="0">
                <a:solidFill>
                  <a:srgbClr val="0000FF"/>
                </a:solidFill>
                <a:latin typeface="Times New Roman" panose="02020603050405020304" pitchFamily="18" charset="0"/>
                <a:ea typeface="宋体" panose="02010600030101010101" pitchFamily="2" charset="-122"/>
              </a:rPr>
              <a:t>Symbolic Constant</a:t>
            </a:r>
            <a:r>
              <a:rPr lang="zh-CN" altLang="en-US" sz="2400" dirty="0">
                <a:solidFill>
                  <a:srgbClr val="0000FF"/>
                </a:solidFill>
                <a:latin typeface="Times New Roman" panose="02020603050405020304" pitchFamily="18" charset="0"/>
                <a:ea typeface="宋体" panose="02010600030101010101" pitchFamily="2" charset="-122"/>
              </a:rPr>
              <a:t>）</a:t>
            </a:r>
            <a:r>
              <a:rPr lang="en-US" altLang="zh-CN" sz="2400" dirty="0">
                <a:latin typeface="Times New Roman" panose="02020603050405020304" pitchFamily="18" charset="0"/>
                <a:ea typeface="宋体" panose="02010600030101010101" pitchFamily="2" charset="-122"/>
              </a:rPr>
              <a:t>PI</a:t>
            </a:r>
            <a:endParaRPr lang="en-US" altLang="zh-CN" sz="2400" dirty="0">
              <a:latin typeface="Times New Roman" panose="02020603050405020304" pitchFamily="18" charset="0"/>
              <a:ea typeface="宋体" panose="02010600030101010101" pitchFamily="2" charset="-122"/>
            </a:endParaRPr>
          </a:p>
          <a:p>
            <a:pPr>
              <a:spcBef>
                <a:spcPct val="50000"/>
              </a:spcBef>
              <a:buChar char="•"/>
            </a:pPr>
            <a:r>
              <a:rPr lang="en-US" altLang="zh-CN" sz="2800" dirty="0">
                <a:solidFill>
                  <a:srgbClr val="000000"/>
                </a:solidFill>
                <a:latin typeface="Times New Roman" panose="02020603050405020304" pitchFamily="18" charset="0"/>
                <a:ea typeface="楷体_GB2312" pitchFamily="49" charset="-122"/>
              </a:rPr>
              <a:t>Java</a:t>
            </a:r>
            <a:r>
              <a:rPr lang="zh-CN" altLang="en-US" sz="2800" dirty="0">
                <a:solidFill>
                  <a:srgbClr val="000000"/>
                </a:solidFill>
                <a:latin typeface="Times New Roman" panose="02020603050405020304" pitchFamily="18" charset="0"/>
                <a:ea typeface="楷体_GB2312" pitchFamily="49" charset="-122"/>
              </a:rPr>
              <a:t>语言的所有基本数据类型都可以定义常量，其取值范围内的值都可以被表示成</a:t>
            </a:r>
            <a:r>
              <a:rPr lang="zh-CN" altLang="en-US" sz="2800" dirty="0">
                <a:solidFill>
                  <a:srgbClr val="0000FF"/>
                </a:solidFill>
                <a:latin typeface="Times New Roman" panose="02020603050405020304" pitchFamily="18" charset="0"/>
                <a:ea typeface="楷体_GB2312" pitchFamily="49" charset="-122"/>
              </a:rPr>
              <a:t>文字常量</a:t>
            </a:r>
            <a:r>
              <a:rPr lang="zh-CN" altLang="en-US" sz="2800" dirty="0">
                <a:solidFill>
                  <a:srgbClr val="000000"/>
                </a:solidFill>
                <a:latin typeface="Times New Roman" panose="02020603050405020304" pitchFamily="18" charset="0"/>
                <a:ea typeface="楷体_GB2312" pitchFamily="49" charset="-122"/>
              </a:rPr>
              <a:t>。</a:t>
            </a:r>
            <a:endParaRPr lang="zh-CN" altLang="en-US" sz="2800" dirty="0">
              <a:solidFill>
                <a:srgbClr val="000000"/>
              </a:solidFill>
              <a:latin typeface="Times New Roman" panose="02020603050405020304" pitchFamily="18" charset="0"/>
              <a:ea typeface="楷体_GB2312" pitchFamily="49" charset="-122"/>
            </a:endParaRPr>
          </a:p>
          <a:p>
            <a:pPr>
              <a:spcBef>
                <a:spcPct val="50000"/>
              </a:spcBef>
              <a:buChar char="•"/>
            </a:pPr>
            <a:r>
              <a:rPr lang="zh-CN" altLang="en-US" sz="2800" dirty="0">
                <a:solidFill>
                  <a:srgbClr val="000000"/>
                </a:solidFill>
                <a:latin typeface="Times New Roman" panose="02020603050405020304" pitchFamily="18" charset="0"/>
                <a:ea typeface="楷体_GB2312" pitchFamily="49" charset="-122"/>
              </a:rPr>
              <a:t>用“</a:t>
            </a:r>
            <a:r>
              <a:rPr lang="en-US" altLang="zh-CN" sz="2800" dirty="0">
                <a:solidFill>
                  <a:srgbClr val="0000FF"/>
                </a:solidFill>
                <a:latin typeface="Times New Roman" panose="02020603050405020304" pitchFamily="18" charset="0"/>
                <a:ea typeface="楷体_GB2312" pitchFamily="49" charset="-122"/>
              </a:rPr>
              <a:t>final</a:t>
            </a:r>
            <a:r>
              <a:rPr lang="en-US" altLang="zh-CN" sz="2800" dirty="0">
                <a:solidFill>
                  <a:srgbClr val="000000"/>
                </a:solidFill>
                <a:latin typeface="Times New Roman" panose="02020603050405020304" pitchFamily="18" charset="0"/>
                <a:ea typeface="楷体_GB2312" pitchFamily="49" charset="-122"/>
              </a:rPr>
              <a:t>”</a:t>
            </a:r>
            <a:r>
              <a:rPr lang="zh-CN" altLang="en-US" sz="2800" dirty="0">
                <a:solidFill>
                  <a:srgbClr val="000000"/>
                </a:solidFill>
                <a:latin typeface="Times New Roman" panose="02020603050405020304" pitchFamily="18" charset="0"/>
                <a:ea typeface="楷体_GB2312" pitchFamily="49" charset="-122"/>
              </a:rPr>
              <a:t>修饰的</a:t>
            </a:r>
            <a:r>
              <a:rPr lang="en-US" altLang="zh-CN" sz="2800" dirty="0">
                <a:solidFill>
                  <a:srgbClr val="000000"/>
                </a:solidFill>
                <a:latin typeface="Times New Roman" panose="02020603050405020304" pitchFamily="18" charset="0"/>
                <a:ea typeface="楷体_GB2312" pitchFamily="49" charset="-122"/>
              </a:rPr>
              <a:t>Java</a:t>
            </a:r>
            <a:r>
              <a:rPr lang="zh-CN" altLang="en-US" sz="2800" dirty="0">
                <a:solidFill>
                  <a:srgbClr val="000000"/>
                </a:solidFill>
                <a:latin typeface="Times New Roman" panose="02020603050405020304" pitchFamily="18" charset="0"/>
                <a:ea typeface="楷体_GB2312" pitchFamily="49" charset="-122"/>
              </a:rPr>
              <a:t>语言标识符为</a:t>
            </a:r>
            <a:r>
              <a:rPr lang="zh-CN" altLang="en-US" sz="2800" dirty="0">
                <a:solidFill>
                  <a:srgbClr val="0000FF"/>
                </a:solidFill>
                <a:latin typeface="Times New Roman" panose="02020603050405020304" pitchFamily="18" charset="0"/>
                <a:ea typeface="楷体_GB2312" pitchFamily="49" charset="-122"/>
              </a:rPr>
              <a:t>符号常量</a:t>
            </a:r>
            <a:r>
              <a:rPr lang="zh-CN" altLang="en-US" sz="2800" dirty="0">
                <a:solidFill>
                  <a:srgbClr val="000000"/>
                </a:solidFill>
                <a:latin typeface="Times New Roman" panose="02020603050405020304" pitchFamily="18" charset="0"/>
                <a:ea typeface="楷体_GB2312" pitchFamily="49" charset="-122"/>
              </a:rPr>
              <a:t>，其值在赋值之后将不能再作改动。</a:t>
            </a:r>
            <a:endParaRPr lang="zh-CN" altLang="en-US" sz="2800" dirty="0">
              <a:solidFill>
                <a:srgbClr val="000000"/>
              </a:solidFill>
              <a:latin typeface="Times New Roman" panose="02020603050405020304" pitchFamily="18" charset="0"/>
              <a:ea typeface="楷体_GB2312" pitchFamily="49" charset="-122"/>
            </a:endParaRPr>
          </a:p>
          <a:p>
            <a:pPr>
              <a:spcBef>
                <a:spcPct val="50000"/>
              </a:spcBef>
            </a:pPr>
            <a:r>
              <a:rPr lang="zh-CN" altLang="en-US" sz="2800" dirty="0">
                <a:solidFill>
                  <a:srgbClr val="000000"/>
                </a:solidFill>
                <a:latin typeface="Times New Roman" panose="02020603050405020304" pitchFamily="18" charset="0"/>
                <a:ea typeface="楷体_GB2312" pitchFamily="49" charset="-122"/>
              </a:rPr>
              <a:t>                </a:t>
            </a:r>
            <a:r>
              <a:rPr lang="en-US" altLang="zh-CN" sz="2800" dirty="0">
                <a:solidFill>
                  <a:srgbClr val="000000"/>
                </a:solidFill>
                <a:latin typeface="Times New Roman" panose="02020603050405020304" pitchFamily="18" charset="0"/>
                <a:ea typeface="楷体_GB2312" pitchFamily="49" charset="-122"/>
              </a:rPr>
              <a:t>final float PI=3.14159;</a:t>
            </a:r>
            <a:endParaRPr lang="en-US" altLang="zh-CN" sz="2800" dirty="0">
              <a:solidFill>
                <a:srgbClr val="000000"/>
              </a:solidFill>
              <a:latin typeface="Times New Roman" panose="02020603050405020304" pitchFamily="18" charset="0"/>
              <a:ea typeface="楷体_GB2312" pitchFamily="49" charset="-122"/>
            </a:endParaRPr>
          </a:p>
        </p:txBody>
      </p:sp>
      <p:pic>
        <p:nvPicPr>
          <p:cNvPr id="20483" name="图片 5" descr="java0.gif"/>
          <p:cNvPicPr>
            <a:picLocks noChangeAspect="1"/>
          </p:cNvPicPr>
          <p:nvPr/>
        </p:nvPicPr>
        <p:blipFill>
          <a:blip r:embed="rId1"/>
          <a:stretch>
            <a:fillRect/>
          </a:stretch>
        </p:blipFill>
        <p:spPr>
          <a:xfrm>
            <a:off x="0" y="0"/>
            <a:ext cx="914400" cy="1279525"/>
          </a:xfrm>
          <a:prstGeom prst="rect">
            <a:avLst/>
          </a:prstGeom>
          <a:noFill/>
          <a:ln w="9525">
            <a:noFill/>
          </a:ln>
        </p:spPr>
      </p:pic>
    </p:spTree>
  </p:cSld>
  <p:clrMapOvr>
    <a:masterClrMapping/>
  </p:clrMapOvr>
  <p:transition/>
</p:sld>
</file>

<file path=ppt/tags/tag1.xml><?xml version="1.0" encoding="utf-8"?>
<p:tagLst xmlns:p="http://schemas.openxmlformats.org/presentationml/2006/main">
  <p:tag name="KSO_WM_UNIT_TABLE_BEAUTIFY" val="smartTable{7375d626-940d-4980-9440-c88e115decba}"/>
</p:tagLst>
</file>

<file path=ppt/tags/tag2.xml><?xml version="1.0" encoding="utf-8"?>
<p:tagLst xmlns:p="http://schemas.openxmlformats.org/presentationml/2006/main">
  <p:tag name="KSO_WM_DOC_GUID" val="{d768eee0-47c2-4220-a419-2cc83b700215}"/>
  <p:tag name="KSO_WPP_MARK_KEY" val="00173f87-e3e1-41aa-b9f1-f000ad165f55"/>
  <p:tag name="COMMONDATA" val="eyJoZGlkIjoiYTNkNTg1NTg4NjNlMTRlMDBhNGExNjM2NjhlMzk5ODIifQ=="/>
</p:tagLst>
</file>

<file path=ppt/theme/theme1.xml><?xml version="1.0" encoding="utf-8"?>
<a:theme xmlns:a="http://schemas.openxmlformats.org/drawingml/2006/main" name="2_诗情画意">
  <a:themeElements>
    <a:clrScheme name="诗情画意 1">
      <a:dk1>
        <a:srgbClr val="007A77"/>
      </a:dk1>
      <a:lt1>
        <a:srgbClr val="FFFFFF"/>
      </a:lt1>
      <a:dk2>
        <a:srgbClr val="003399"/>
      </a:dk2>
      <a:lt2>
        <a:srgbClr val="C0C0C0"/>
      </a:lt2>
      <a:accent1>
        <a:srgbClr val="EBF7FF"/>
      </a:accent1>
      <a:accent2>
        <a:srgbClr val="3366FF"/>
      </a:accent2>
      <a:accent3>
        <a:srgbClr val="FFFFFF"/>
      </a:accent3>
      <a:accent4>
        <a:srgbClr val="006765"/>
      </a:accent4>
      <a:accent5>
        <a:srgbClr val="F3FAFF"/>
      </a:accent5>
      <a:accent6>
        <a:srgbClr val="2D5CE7"/>
      </a:accent6>
      <a:hlink>
        <a:srgbClr val="DC5900"/>
      </a:hlink>
      <a:folHlink>
        <a:srgbClr val="7979A5"/>
      </a:folHlink>
    </a:clrScheme>
    <a:fontScheme name="2_诗情画意">
      <a:majorFont>
        <a:latin typeface=""/>
        <a:ea typeface=""/>
        <a:cs typeface=""/>
      </a:majorFont>
      <a:minorFont>
        <a:latin typefac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诗情画意 1">
        <a:dk1>
          <a:srgbClr val="007A77"/>
        </a:dk1>
        <a:lt1>
          <a:srgbClr val="FFFFFF"/>
        </a:lt1>
        <a:dk2>
          <a:srgbClr val="003399"/>
        </a:dk2>
        <a:lt2>
          <a:srgbClr val="C0C0C0"/>
        </a:lt2>
        <a:accent1>
          <a:srgbClr val="EBF7FF"/>
        </a:accent1>
        <a:accent2>
          <a:srgbClr val="3366FF"/>
        </a:accent2>
        <a:accent3>
          <a:srgbClr val="FFFFFF"/>
        </a:accent3>
        <a:accent4>
          <a:srgbClr val="006765"/>
        </a:accent4>
        <a:accent5>
          <a:srgbClr val="F3FAFF"/>
        </a:accent5>
        <a:accent6>
          <a:srgbClr val="2D5CE7"/>
        </a:accent6>
        <a:hlink>
          <a:srgbClr val="DC5900"/>
        </a:hlink>
        <a:folHlink>
          <a:srgbClr val="7979A5"/>
        </a:folHlink>
      </a:clrScheme>
      <a:clrMap bg1="lt1" tx1="dk1" bg2="lt2" tx2="dk2" accent1="accent1" accent2="accent2" accent3="accent3" accent4="accent4" accent5="accent5" accent6="accent6" hlink="hlink" folHlink="folHlink"/>
    </a:extraClrScheme>
    <a:extraClrScheme>
      <a:clrScheme name="诗情画意 2">
        <a:dk1>
          <a:srgbClr val="005FBE"/>
        </a:dk1>
        <a:lt1>
          <a:srgbClr val="FFFFDD"/>
        </a:lt1>
        <a:dk2>
          <a:srgbClr val="2C5884"/>
        </a:dk2>
        <a:lt2>
          <a:srgbClr val="C0C0C0"/>
        </a:lt2>
        <a:accent1>
          <a:srgbClr val="E9F7FF"/>
        </a:accent1>
        <a:accent2>
          <a:srgbClr val="F89400"/>
        </a:accent2>
        <a:accent3>
          <a:srgbClr val="FFFFEB"/>
        </a:accent3>
        <a:accent4>
          <a:srgbClr val="0050A2"/>
        </a:accent4>
        <a:accent5>
          <a:srgbClr val="F2FAFF"/>
        </a:accent5>
        <a:accent6>
          <a:srgbClr val="E18600"/>
        </a:accent6>
        <a:hlink>
          <a:srgbClr val="B20048"/>
        </a:hlink>
        <a:folHlink>
          <a:srgbClr val="008080"/>
        </a:folHlink>
      </a:clrScheme>
      <a:clrMap bg1="lt1" tx1="dk1" bg2="lt2" tx2="dk2" accent1="accent1" accent2="accent2" accent3="accent3" accent4="accent4" accent5="accent5" accent6="accent6" hlink="hlink" folHlink="folHlink"/>
    </a:extraClrScheme>
    <a:extraClrScheme>
      <a:clrScheme name="诗情画意 3">
        <a:dk1>
          <a:srgbClr val="5D5D8B"/>
        </a:dk1>
        <a:lt1>
          <a:srgbClr val="DAEADE"/>
        </a:lt1>
        <a:dk2>
          <a:srgbClr val="A25269"/>
        </a:dk2>
        <a:lt2>
          <a:srgbClr val="C0C0C0"/>
        </a:lt2>
        <a:accent1>
          <a:srgbClr val="FFFFDD"/>
        </a:accent1>
        <a:accent2>
          <a:srgbClr val="3399FF"/>
        </a:accent2>
        <a:accent3>
          <a:srgbClr val="EAF3EC"/>
        </a:accent3>
        <a:accent4>
          <a:srgbClr val="4E4E76"/>
        </a:accent4>
        <a:accent5>
          <a:srgbClr val="FFFFEB"/>
        </a:accent5>
        <a:accent6>
          <a:srgbClr val="2D8AE7"/>
        </a:accent6>
        <a:hlink>
          <a:srgbClr val="336699"/>
        </a:hlink>
        <a:folHlink>
          <a:srgbClr val="F08F00"/>
        </a:folHlink>
      </a:clrScheme>
      <a:clrMap bg1="lt1" tx1="dk1" bg2="lt2" tx2="dk2" accent1="accent1" accent2="accent2" accent3="accent3" accent4="accent4" accent5="accent5" accent6="accent6" hlink="hlink" folHlink="folHlink"/>
    </a:extraClrScheme>
    <a:extraClrScheme>
      <a:clrScheme name="诗情画意 4">
        <a:dk1>
          <a:srgbClr val="006666"/>
        </a:dk1>
        <a:lt1>
          <a:srgbClr val="CCECFF"/>
        </a:lt1>
        <a:dk2>
          <a:srgbClr val="336699"/>
        </a:dk2>
        <a:lt2>
          <a:srgbClr val="C0C0C0"/>
        </a:lt2>
        <a:accent1>
          <a:srgbClr val="FFFFCC"/>
        </a:accent1>
        <a:accent2>
          <a:srgbClr val="FF6600"/>
        </a:accent2>
        <a:accent3>
          <a:srgbClr val="E2F4FF"/>
        </a:accent3>
        <a:accent4>
          <a:srgbClr val="005656"/>
        </a:accent4>
        <a:accent5>
          <a:srgbClr val="FFFFE2"/>
        </a:accent5>
        <a:accent6>
          <a:srgbClr val="E75C00"/>
        </a:accent6>
        <a:hlink>
          <a:srgbClr val="0066FF"/>
        </a:hlink>
        <a:folHlink>
          <a:srgbClr val="BE547F"/>
        </a:folHlink>
      </a:clrScheme>
      <a:clrMap bg1="lt1" tx1="dk1" bg2="lt2" tx2="dk2" accent1="accent1" accent2="accent2" accent3="accent3" accent4="accent4" accent5="accent5" accent6="accent6" hlink="hlink" folHlink="folHlink"/>
    </a:extraClrScheme>
    <a:extraClrScheme>
      <a:clrScheme name="诗情画意 5">
        <a:dk1>
          <a:srgbClr val="0033CC"/>
        </a:dk1>
        <a:lt1>
          <a:srgbClr val="FFE9E9"/>
        </a:lt1>
        <a:dk2>
          <a:srgbClr val="000000"/>
        </a:dk2>
        <a:lt2>
          <a:srgbClr val="C0C0C0"/>
        </a:lt2>
        <a:accent1>
          <a:srgbClr val="D5E5DB"/>
        </a:accent1>
        <a:accent2>
          <a:srgbClr val="3366FF"/>
        </a:accent2>
        <a:accent3>
          <a:srgbClr val="FFF2F2"/>
        </a:accent3>
        <a:accent4>
          <a:srgbClr val="002AAE"/>
        </a:accent4>
        <a:accent5>
          <a:srgbClr val="E7F0EA"/>
        </a:accent5>
        <a:accent6>
          <a:srgbClr val="2D5CE7"/>
        </a:accent6>
        <a:hlink>
          <a:srgbClr val="FF9900"/>
        </a:hlink>
        <a:folHlink>
          <a:srgbClr val="008080"/>
        </a:folHlink>
      </a:clrScheme>
      <a:clrMap bg1="lt1" tx1="dk1" bg2="lt2" tx2="dk2" accent1="accent1" accent2="accent2" accent3="accent3" accent4="accent4" accent5="accent5" accent6="accent6" hlink="hlink" folHlink="folHlink"/>
    </a:extraClrScheme>
    <a:extraClrScheme>
      <a:clrScheme name="诗情画意 6">
        <a:dk1>
          <a:srgbClr val="336699"/>
        </a:dk1>
        <a:lt1>
          <a:srgbClr val="F4E9E0"/>
        </a:lt1>
        <a:dk2>
          <a:srgbClr val="DC5900"/>
        </a:dk2>
        <a:lt2>
          <a:srgbClr val="C0C0C0"/>
        </a:lt2>
        <a:accent1>
          <a:srgbClr val="E4E4E4"/>
        </a:accent1>
        <a:accent2>
          <a:srgbClr val="3399FF"/>
        </a:accent2>
        <a:accent3>
          <a:srgbClr val="F8F2ED"/>
        </a:accent3>
        <a:accent4>
          <a:srgbClr val="2A5682"/>
        </a:accent4>
        <a:accent5>
          <a:srgbClr val="EFEFEF"/>
        </a:accent5>
        <a:accent6>
          <a:srgbClr val="2D8AE7"/>
        </a:accent6>
        <a:hlink>
          <a:srgbClr val="CC0066"/>
        </a:hlink>
        <a:folHlink>
          <a:srgbClr val="008080"/>
        </a:folHlink>
      </a:clrScheme>
      <a:clrMap bg1="lt1" tx1="dk1" bg2="lt2" tx2="dk2" accent1="accent1" accent2="accent2" accent3="accent3" accent4="accent4" accent5="accent5" accent6="accent6" hlink="hlink" folHlink="folHlink"/>
    </a:extraClrScheme>
    <a:extraClrScheme>
      <a:clrScheme name="诗情画意 7">
        <a:dk1>
          <a:srgbClr val="CC3300"/>
        </a:dk1>
        <a:lt1>
          <a:srgbClr val="E5E5FF"/>
        </a:lt1>
        <a:dk2>
          <a:srgbClr val="565680"/>
        </a:dk2>
        <a:lt2>
          <a:srgbClr val="C0C0C0"/>
        </a:lt2>
        <a:accent1>
          <a:srgbClr val="E6E4EC"/>
        </a:accent1>
        <a:accent2>
          <a:srgbClr val="0066CC"/>
        </a:accent2>
        <a:accent3>
          <a:srgbClr val="F0F0FF"/>
        </a:accent3>
        <a:accent4>
          <a:srgbClr val="AE2A00"/>
        </a:accent4>
        <a:accent5>
          <a:srgbClr val="F0EFF4"/>
        </a:accent5>
        <a:accent6>
          <a:srgbClr val="005CB9"/>
        </a:accent6>
        <a:hlink>
          <a:srgbClr val="008080"/>
        </a:hlink>
        <a:folHlink>
          <a:srgbClr val="7B7BA7"/>
        </a:folHlink>
      </a:clrScheme>
      <a:clrMap bg1="lt1" tx1="dk1" bg2="lt2" tx2="dk2" accent1="accent1" accent2="accent2" accent3="accent3" accent4="accent4" accent5="accent5" accent6="accent6" hlink="hlink" folHlink="folHlink"/>
    </a:extraClrScheme>
    <a:extraClrScheme>
      <a:clrScheme name="诗情画意 8">
        <a:dk1>
          <a:srgbClr val="000099"/>
        </a:dk1>
        <a:lt1>
          <a:srgbClr val="FFE2C5"/>
        </a:lt1>
        <a:dk2>
          <a:srgbClr val="007D7A"/>
        </a:dk2>
        <a:lt2>
          <a:srgbClr val="C0C0C0"/>
        </a:lt2>
        <a:accent1>
          <a:srgbClr val="EAEAEA"/>
        </a:accent1>
        <a:accent2>
          <a:srgbClr val="B26EB4"/>
        </a:accent2>
        <a:accent3>
          <a:srgbClr val="FFEEDF"/>
        </a:accent3>
        <a:accent4>
          <a:srgbClr val="000082"/>
        </a:accent4>
        <a:accent5>
          <a:srgbClr val="F3F3F3"/>
        </a:accent5>
        <a:accent6>
          <a:srgbClr val="A163A3"/>
        </a:accent6>
        <a:hlink>
          <a:srgbClr val="CC3300"/>
        </a:hlink>
        <a:folHlink>
          <a:srgbClr val="0088E4"/>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10838</Words>
  <Application>WPS 演示</Application>
  <PresentationFormat>在屏幕上显示</PresentationFormat>
  <Paragraphs>1253</Paragraphs>
  <Slides>77</Slides>
  <Notes>9</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77</vt:i4>
      </vt:variant>
    </vt:vector>
  </HeadingPairs>
  <TitlesOfParts>
    <vt:vector size="96" baseType="lpstr">
      <vt:lpstr>Arial</vt:lpstr>
      <vt:lpstr>宋体</vt:lpstr>
      <vt:lpstr>Wingdings</vt:lpstr>
      <vt:lpstr>Rockwell</vt:lpstr>
      <vt:lpstr>Times New Roman</vt:lpstr>
      <vt:lpstr>华文新魏</vt:lpstr>
      <vt:lpstr>Calibri</vt:lpstr>
      <vt:lpstr>楷体_GB2312</vt:lpstr>
      <vt:lpstr>新宋体</vt:lpstr>
      <vt:lpstr>华文楷体</vt:lpstr>
      <vt:lpstr>华文中宋</vt:lpstr>
      <vt:lpstr>微软雅黑</vt:lpstr>
      <vt:lpstr>Arial Unicode MS</vt:lpstr>
      <vt:lpstr>楷体</vt:lpstr>
      <vt:lpstr>黑体</vt:lpstr>
      <vt:lpstr>Comic Sans MS</vt:lpstr>
      <vt:lpstr>隶书</vt:lpstr>
      <vt:lpstr>Verdana</vt:lpstr>
      <vt:lpstr>2_诗情画意</vt:lpstr>
      <vt:lpstr>JAVA程序设计</vt:lpstr>
      <vt:lpstr>第2章 程序设计基础</vt:lpstr>
      <vt:lpstr>PowerPoint 演示文稿</vt:lpstr>
      <vt:lpstr>PowerPoint 演示文稿</vt:lpstr>
      <vt:lpstr>PowerPoint 演示文稿</vt:lpstr>
      <vt:lpstr>PowerPoint 演示文稿</vt:lpstr>
      <vt:lpstr>良好的Java代码规范(conventions)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（1）Integer类  </vt:lpstr>
      <vt:lpstr>PowerPoint 演示文稿</vt:lpstr>
      <vt:lpstr>（2）Float类 </vt:lpstr>
      <vt:lpstr>PowerPoint 演示文稿</vt:lpstr>
      <vt:lpstr>（3）Character类 </vt:lpstr>
      <vt:lpstr>（4）Boolean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Example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Have a nice Weekend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HL</dc:creator>
  <dc:subject>JAVA2</dc:subject>
  <cp:lastModifiedBy>周柚</cp:lastModifiedBy>
  <cp:revision>252</cp:revision>
  <dcterms:created xsi:type="dcterms:W3CDTF">2005-08-30T00:53:00Z</dcterms:created>
  <dcterms:modified xsi:type="dcterms:W3CDTF">2024-02-29T09:41:19Z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2052-12.1.0.16388</vt:lpwstr>
  </property>
  <property fmtid="{D5CDD505-2E9C-101B-9397-08002B2CF9AE}" pid="3" name="ICV">
    <vt:lpwstr>B6486CD67A4B4E9E940AF9F9AB7495F0</vt:lpwstr>
  </property>
</Properties>
</file>